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image19.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90.jpg" ContentType="image/jpg"/>
  <Override PartName="/ppt/media/image94.jpg" ContentType="image/jpg"/>
  <Override PartName="/ppt/comments/modernComment_7E8E5E32_0.xml" ContentType="application/vnd.ms-powerpoint.comments+xml"/>
  <Override PartName="/ppt/notesSlides/notesSlide39.xml" ContentType="application/vnd.openxmlformats-officedocument.presentationml.notesSlide+xml"/>
  <Override PartName="/ppt/comments/modernComment_7E8E5E33_5EF5291B.xml" ContentType="application/vnd.ms-powerpoint.comments+xml"/>
  <Override PartName="/ppt/notesSlides/notesSlide40.xml" ContentType="application/vnd.openxmlformats-officedocument.presentationml.notesSlide+xml"/>
  <Override PartName="/ppt/comments/modernComment_7E8E5E34_D169609D.xml" ContentType="application/vnd.ms-powerpoint.comments+xml"/>
  <Override PartName="/ppt/notesSlides/notesSlide41.xml" ContentType="application/vnd.openxmlformats-officedocument.presentationml.notesSlide+xml"/>
  <Override PartName="/ppt/media/image123.jpg" ContentType="image/jp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07" r:id="rId5"/>
    <p:sldMasterId id="2147483826" r:id="rId6"/>
    <p:sldMasterId id="2147483839" r:id="rId7"/>
    <p:sldMasterId id="2147483877" r:id="rId8"/>
    <p:sldMasterId id="2147483889" r:id="rId9"/>
    <p:sldMasterId id="2147483914" r:id="rId10"/>
  </p:sldMasterIdLst>
  <p:notesMasterIdLst>
    <p:notesMasterId r:id="rId95"/>
  </p:notesMasterIdLst>
  <p:sldIdLst>
    <p:sldId id="285" r:id="rId11"/>
    <p:sldId id="267" r:id="rId12"/>
    <p:sldId id="272" r:id="rId13"/>
    <p:sldId id="286" r:id="rId14"/>
    <p:sldId id="2123259424" r:id="rId15"/>
    <p:sldId id="2123259425" r:id="rId16"/>
    <p:sldId id="320" r:id="rId17"/>
    <p:sldId id="333" r:id="rId18"/>
    <p:sldId id="340" r:id="rId19"/>
    <p:sldId id="342" r:id="rId20"/>
    <p:sldId id="341" r:id="rId21"/>
    <p:sldId id="343" r:id="rId22"/>
    <p:sldId id="345" r:id="rId23"/>
    <p:sldId id="344" r:id="rId24"/>
    <p:sldId id="346" r:id="rId25"/>
    <p:sldId id="334" r:id="rId26"/>
    <p:sldId id="318" r:id="rId27"/>
    <p:sldId id="313" r:id="rId28"/>
    <p:sldId id="316" r:id="rId29"/>
    <p:sldId id="314" r:id="rId30"/>
    <p:sldId id="317" r:id="rId31"/>
    <p:sldId id="315" r:id="rId32"/>
    <p:sldId id="319" r:id="rId33"/>
    <p:sldId id="304" r:id="rId34"/>
    <p:sldId id="2123259426" r:id="rId35"/>
    <p:sldId id="361" r:id="rId36"/>
    <p:sldId id="2123259406" r:id="rId37"/>
    <p:sldId id="516" r:id="rId38"/>
    <p:sldId id="491" r:id="rId39"/>
    <p:sldId id="479" r:id="rId40"/>
    <p:sldId id="517" r:id="rId41"/>
    <p:sldId id="518" r:id="rId42"/>
    <p:sldId id="530" r:id="rId43"/>
    <p:sldId id="2123259408" r:id="rId44"/>
    <p:sldId id="2123259407" r:id="rId45"/>
    <p:sldId id="2123259409" r:id="rId46"/>
    <p:sldId id="2123259427" r:id="rId47"/>
    <p:sldId id="2123259428" r:id="rId48"/>
    <p:sldId id="2123259429" r:id="rId49"/>
    <p:sldId id="2123259430" r:id="rId50"/>
    <p:sldId id="2123259431" r:id="rId51"/>
    <p:sldId id="2123259432" r:id="rId52"/>
    <p:sldId id="2123259433" r:id="rId53"/>
    <p:sldId id="2123259434" r:id="rId54"/>
    <p:sldId id="2123259435" r:id="rId55"/>
    <p:sldId id="265" r:id="rId56"/>
    <p:sldId id="2123259436" r:id="rId57"/>
    <p:sldId id="2123259437" r:id="rId58"/>
    <p:sldId id="2123259438" r:id="rId59"/>
    <p:sldId id="2123259439" r:id="rId60"/>
    <p:sldId id="2123259440" r:id="rId61"/>
    <p:sldId id="257" r:id="rId62"/>
    <p:sldId id="258" r:id="rId63"/>
    <p:sldId id="264" r:id="rId64"/>
    <p:sldId id="268" r:id="rId65"/>
    <p:sldId id="287" r:id="rId66"/>
    <p:sldId id="269" r:id="rId67"/>
    <p:sldId id="259" r:id="rId68"/>
    <p:sldId id="261" r:id="rId69"/>
    <p:sldId id="263" r:id="rId70"/>
    <p:sldId id="266" r:id="rId71"/>
    <p:sldId id="278" r:id="rId72"/>
    <p:sldId id="288" r:id="rId73"/>
    <p:sldId id="279" r:id="rId74"/>
    <p:sldId id="273" r:id="rId75"/>
    <p:sldId id="270" r:id="rId76"/>
    <p:sldId id="274" r:id="rId77"/>
    <p:sldId id="262" r:id="rId78"/>
    <p:sldId id="276" r:id="rId79"/>
    <p:sldId id="277" r:id="rId80"/>
    <p:sldId id="280" r:id="rId81"/>
    <p:sldId id="260" r:id="rId82"/>
    <p:sldId id="256" r:id="rId83"/>
    <p:sldId id="284" r:id="rId84"/>
    <p:sldId id="2123259441" r:id="rId85"/>
    <p:sldId id="283" r:id="rId86"/>
    <p:sldId id="282" r:id="rId87"/>
    <p:sldId id="2123259442" r:id="rId88"/>
    <p:sldId id="2123259443" r:id="rId89"/>
    <p:sldId id="2123259444" r:id="rId90"/>
    <p:sldId id="281" r:id="rId91"/>
    <p:sldId id="2123259445" r:id="rId92"/>
    <p:sldId id="2123259446" r:id="rId93"/>
    <p:sldId id="2123259447" r:id="rId9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4C0B1D1-00FB-4AFD-B42C-C964F6A46DAF}">
          <p14:sldIdLst>
            <p14:sldId id="285"/>
            <p14:sldId id="267"/>
            <p14:sldId id="272"/>
            <p14:sldId id="286"/>
            <p14:sldId id="2123259424"/>
            <p14:sldId id="2123259425"/>
            <p14:sldId id="320"/>
            <p14:sldId id="333"/>
            <p14:sldId id="340"/>
            <p14:sldId id="342"/>
            <p14:sldId id="341"/>
            <p14:sldId id="343"/>
            <p14:sldId id="345"/>
            <p14:sldId id="344"/>
            <p14:sldId id="346"/>
            <p14:sldId id="334"/>
            <p14:sldId id="318"/>
            <p14:sldId id="313"/>
            <p14:sldId id="316"/>
            <p14:sldId id="314"/>
            <p14:sldId id="317"/>
            <p14:sldId id="315"/>
            <p14:sldId id="319"/>
            <p14:sldId id="304"/>
            <p14:sldId id="2123259426"/>
            <p14:sldId id="361"/>
            <p14:sldId id="2123259406"/>
            <p14:sldId id="516"/>
            <p14:sldId id="491"/>
            <p14:sldId id="479"/>
            <p14:sldId id="517"/>
            <p14:sldId id="518"/>
            <p14:sldId id="530"/>
            <p14:sldId id="2123259408"/>
            <p14:sldId id="2123259407"/>
            <p14:sldId id="2123259409"/>
            <p14:sldId id="2123259427"/>
            <p14:sldId id="2123259428"/>
            <p14:sldId id="2123259429"/>
            <p14:sldId id="2123259430"/>
            <p14:sldId id="2123259431"/>
            <p14:sldId id="2123259432"/>
            <p14:sldId id="2123259433"/>
            <p14:sldId id="2123259434"/>
            <p14:sldId id="2123259435"/>
            <p14:sldId id="265"/>
            <p14:sldId id="2123259436"/>
            <p14:sldId id="2123259437"/>
            <p14:sldId id="2123259438"/>
            <p14:sldId id="2123259439"/>
            <p14:sldId id="2123259440"/>
            <p14:sldId id="257"/>
            <p14:sldId id="258"/>
            <p14:sldId id="264"/>
            <p14:sldId id="268"/>
            <p14:sldId id="287"/>
            <p14:sldId id="269"/>
            <p14:sldId id="259"/>
            <p14:sldId id="261"/>
            <p14:sldId id="263"/>
            <p14:sldId id="266"/>
            <p14:sldId id="278"/>
            <p14:sldId id="288"/>
            <p14:sldId id="279"/>
            <p14:sldId id="273"/>
            <p14:sldId id="270"/>
            <p14:sldId id="274"/>
            <p14:sldId id="262"/>
            <p14:sldId id="276"/>
            <p14:sldId id="277"/>
            <p14:sldId id="280"/>
            <p14:sldId id="260"/>
            <p14:sldId id="256"/>
            <p14:sldId id="284"/>
            <p14:sldId id="2123259441"/>
            <p14:sldId id="283"/>
            <p14:sldId id="282"/>
            <p14:sldId id="2123259442"/>
            <p14:sldId id="2123259443"/>
            <p14:sldId id="2123259444"/>
            <p14:sldId id="281"/>
            <p14:sldId id="2123259445"/>
            <p14:sldId id="2123259446"/>
            <p14:sldId id="21232594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F3241-3A4A-AA8F-2B49-4BCBB4D7D6E3}" name="Patricia Valeria Moyano Aquije" initials="VM" userId="S::Valeria.Moyano@coordinadorelectrico.cl::58056c58-cc7e-4402-8b8d-93147256357b" providerId="AD"/>
  <p188:author id="{53DECF8A-68E6-4847-ADFC-CA64555704B6}" name="Vicente Morán Herrera" initials="VM" userId="S::vicente.moran@evol.energy::c8594b98-a020-42ac-88e9-f721b35e77d8" providerId="AD"/>
  <p188:author id="{BB97B8AE-1FB7-49A6-B5B1-94CC0FB2C66B}" name="Gabriel Olmedo Alvarez" initials="GO" userId="S::gabriel.olmedo@evol.energy::643d8ee1-5584-46a1-ad14-97a18d4265dd" providerId="AD"/>
  <p188:author id="{E6A811B3-10AA-66A8-6536-85901CCCD99C}" name="Catalina Irarrázaval Campero" initials="CI" userId="S::cirarrazaval@minenergia.cl::2dcbb689-58e2-42ca-87d7-eb8cc96714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D5FFF4"/>
    <a:srgbClr val="E4F6DE"/>
    <a:srgbClr val="D7F2CE"/>
    <a:srgbClr val="00CC99"/>
    <a:srgbClr val="D7F6F5"/>
    <a:srgbClr val="E5F4FB"/>
    <a:srgbClr val="C5DDF3"/>
    <a:srgbClr val="C2F1F0"/>
    <a:srgbClr val="B7F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2322B-AF90-4E9C-AC9D-FFF08FC292E4}" v="9" dt="2025-04-24T12:58:45.746"/>
    <p1510:client id="{2E6D1E9D-F460-4E45-A1F8-418684764CB7}" v="1" dt="2025-04-24T01:58:43.0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94660"/>
  </p:normalViewPr>
  <p:slideViewPr>
    <p:cSldViewPr snapToGrid="0">
      <p:cViewPr varScale="1">
        <p:scale>
          <a:sx n="82" d="100"/>
          <a:sy n="82" d="100"/>
        </p:scale>
        <p:origin x="7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notesMaster" Target="notesMasters/notes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theme" Target="theme/them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Ingresos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ED5F-4E98-BCEA-95188D07F1F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ED5F-4E98-BCEA-95188D07F1F9}"/>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ED5F-4E98-BCEA-95188D07F1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Hoja1!$A$2:$A$4</c:f>
              <c:strCache>
                <c:ptCount val="3"/>
                <c:pt idx="0">
                  <c:v>CU</c:v>
                </c:pt>
                <c:pt idx="1">
                  <c:v>IT</c:v>
                </c:pt>
                <c:pt idx="2">
                  <c:v>Peajes</c:v>
                </c:pt>
              </c:strCache>
            </c:strRef>
          </c:cat>
          <c:val>
            <c:numRef>
              <c:f>Hoja1!$B$2:$B$4</c:f>
              <c:numCache>
                <c:formatCode>0%</c:formatCode>
                <c:ptCount val="3"/>
                <c:pt idx="0">
                  <c:v>0.77</c:v>
                </c:pt>
                <c:pt idx="1">
                  <c:v>0.2</c:v>
                </c:pt>
                <c:pt idx="2">
                  <c:v>0.03</c:v>
                </c:pt>
              </c:numCache>
            </c:numRef>
          </c:val>
          <c:extLst>
            <c:ext xmlns:c16="http://schemas.microsoft.com/office/drawing/2014/chart" uri="{C3380CC4-5D6E-409C-BE32-E72D297353CC}">
              <c16:uniqueId val="{00000000-AB22-40E2-90DA-543861E92E1F}"/>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r"/>
      <c:layout>
        <c:manualLayout>
          <c:xMode val="edge"/>
          <c:yMode val="edge"/>
          <c:x val="0.7726516694125225"/>
          <c:y val="0.27078047969866503"/>
          <c:w val="0.16074724680087782"/>
          <c:h val="0.4272740425084175"/>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modernComment_7E8E5E32_0.xml><?xml version="1.0" encoding="utf-8"?>
<p188:cmLst xmlns:a="http://schemas.openxmlformats.org/drawingml/2006/main" xmlns:r="http://schemas.openxmlformats.org/officeDocument/2006/relationships" xmlns:p188="http://schemas.microsoft.com/office/powerpoint/2018/8/main">
  <p188:cm id="{741B3809-884A-4034-BFE8-04C11DA7BD5C}" authorId="{BB97B8AE-1FB7-49A6-B5B1-94CC0FB2C66B}" created="2025-04-22T13:39:50.508">
    <ac:deMkLst xmlns:ac="http://schemas.microsoft.com/office/drawing/2013/main/command">
      <pc:docMk xmlns:pc="http://schemas.microsoft.com/office/powerpoint/2013/main/command"/>
      <pc:sldMk xmlns:pc="http://schemas.microsoft.com/office/powerpoint/2013/main/command" cId="0" sldId="259"/>
      <ac:picMk id="17" creationId="{BEAE8559-8254-2B71-F17C-5ACADD6EC29B}"/>
    </ac:deMkLst>
    <p188:txBody>
      <a:bodyPr/>
      <a:lstStyle/>
      <a:p>
        <a:r>
          <a:rPr lang="en-US"/>
          <a:t>No me queda muy claro la imagen con el tema. Puedes usar otra imagen? [@Vicente]. Apoyate en Flaticon (búsucalo en internet)
</a:t>
        </a:r>
      </a:p>
    </p188:txBody>
    <p188:extLst>
      <p:ext xmlns:p="http://schemas.openxmlformats.org/presentationml/2006/main" uri="{57CB4572-C831-44C2-8A1C-0ADB6CCDFE69}">
        <p223:reactions xmlns:p223="http://schemas.microsoft.com/office/powerpoint/2022/03/main">
          <p223:rxn type="👍">
            <p223:instance time="2025-04-22T13:55:53.852" authorId="{53DECF8A-68E6-4847-ADFC-CA64555704B6}"/>
          </p223:rxn>
        </p223:reactions>
      </p:ext>
    </p188:extLst>
  </p188:cm>
</p188:cmLst>
</file>

<file path=ppt/comments/modernComment_7E8E5E33_5EF5291B.xml><?xml version="1.0" encoding="utf-8"?>
<p188:cmLst xmlns:a="http://schemas.openxmlformats.org/drawingml/2006/main" xmlns:r="http://schemas.openxmlformats.org/officeDocument/2006/relationships" xmlns:p188="http://schemas.microsoft.com/office/powerpoint/2018/8/main">
  <p188:cm id="{432BC5DF-631F-B140-A7D8-4BF04A42ADEE}" authorId="{BB97B8AE-1FB7-49A6-B5B1-94CC0FB2C66B}" created="2025-04-17T21:41:14.084">
    <ac:txMkLst xmlns:ac="http://schemas.microsoft.com/office/drawing/2013/main/command">
      <pc:docMk xmlns:pc="http://schemas.microsoft.com/office/powerpoint/2013/main/command"/>
      <pc:sldMk xmlns:pc="http://schemas.microsoft.com/office/powerpoint/2013/main/command" cId="1593125147" sldId="277"/>
      <ac:spMk id="15" creationId="{88CC80E1-9617-0F18-69B8-99FE0EB626EF}"/>
      <ac:txMk cp="850" len="92">
        <ac:context len="943" hash="746060642"/>
      </ac:txMk>
    </ac:txMkLst>
    <p188:txBody>
      <a:bodyPr/>
      <a:lstStyle/>
      <a:p>
        <a:r>
          <a:rPr lang="en-US"/>
          <a:t>que se revisarán más adelante
</a:t>
        </a:r>
      </a:p>
    </p188:txBody>
  </p188:cm>
</p188:cmLst>
</file>

<file path=ppt/comments/modernComment_7E8E5E34_D169609D.xml><?xml version="1.0" encoding="utf-8"?>
<p188:cmLst xmlns:a="http://schemas.openxmlformats.org/drawingml/2006/main" xmlns:r="http://schemas.openxmlformats.org/officeDocument/2006/relationships" xmlns:p188="http://schemas.microsoft.com/office/powerpoint/2018/8/main">
  <p188:cm id="{AD4B6E4C-A235-7E44-8341-8766A2BE4EE0}" authorId="{BB97B8AE-1FB7-49A6-B5B1-94CC0FB2C66B}" created="2025-04-17T15:06:03.584">
    <ac:deMkLst xmlns:ac="http://schemas.microsoft.com/office/drawing/2013/main/command">
      <pc:docMk xmlns:pc="http://schemas.microsoft.com/office/powerpoint/2013/main/command"/>
      <pc:sldMk xmlns:pc="http://schemas.microsoft.com/office/powerpoint/2013/main/command" cId="3513344157" sldId="2123259444"/>
      <ac:cxnSpMk id="10" creationId="{EAD71A0A-9B0F-0547-DBE4-DF58ACD5D566}"/>
    </ac:deMkLst>
    <p188:replyLst>
      <p188:reply id="{925E9203-8858-4F11-8DEC-2559FCD42B11}" authorId="{53DECF8A-68E6-4847-ADFC-CA64555704B6}" created="2025-04-17T15:45:32.197">
        <p188:txBody>
          <a:bodyPr/>
          <a:lstStyle/>
          <a:p>
            <a:r>
              <a:rPr lang="es-CL"/>
              <a:t>Agregado</a:t>
            </a:r>
          </a:p>
        </p188:txBody>
      </p188:reply>
    </p188:replyLst>
    <p188:txBody>
      <a:bodyPr/>
      <a:lstStyle/>
      <a:p>
        <a:r>
          <a:rPr lang="en-US"/>
          <a:t>Vicho, agregaría un 5 aspecto llamado Desincentivo a la migración y productividad.
Los clientes libres dejan de percibir los beneficios de un precio más competitivo de la energía por pagar un peaje de transmisión más caro.
El costo de oportunidad por migrar se reduce.</a:t>
        </a:r>
      </a:p>
    </p188:txBody>
  </p188:cm>
  <p188:cm id="{1E53CEF5-F7C2-48EC-B296-EDACBBE60A9F}" authorId="{BB97B8AE-1FB7-49A6-B5B1-94CC0FB2C66B}" created="2025-04-22T13:38:48.449">
    <ac:deMkLst xmlns:ac="http://schemas.microsoft.com/office/drawing/2013/main/command">
      <pc:docMk xmlns:pc="http://schemas.microsoft.com/office/powerpoint/2013/main/command"/>
      <pc:sldMk xmlns:pc="http://schemas.microsoft.com/office/powerpoint/2013/main/command" cId="3513344157" sldId="278"/>
      <ac:picMk id="35" creationId="{398669DE-946D-9A8E-17C0-F39FFD0AF9B4}"/>
    </ac:deMkLst>
    <p188:txBody>
      <a:bodyPr/>
      <a:lstStyle/>
      <a:p>
        <a:r>
          <a:rPr lang="en-US"/>
          <a:t>[@Vicente] cambia esta imagen</a:t>
        </a:r>
      </a:p>
    </p188:txBody>
    <p188:extLst>
      <p:ext xmlns:p="http://schemas.openxmlformats.org/presentationml/2006/main" uri="{57CB4572-C831-44C2-8A1C-0ADB6CCDFE69}">
        <p223:reactions xmlns:p223="http://schemas.microsoft.com/office/powerpoint/2022/03/main">
          <p223:rxn type="👍">
            <p223:instance time="2025-04-22T13:52:41.790" authorId="{53DECF8A-68E6-4847-ADFC-CA64555704B6}"/>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C05AB2-B1D3-4319-85D7-66E5A37E8E25}"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s-ES"/>
        </a:p>
      </dgm:t>
    </dgm:pt>
    <dgm:pt modelId="{5E791F62-1D1D-43D8-A77C-987784E76767}">
      <dgm:prSet phldrT="[Texto]" custT="1"/>
      <dgm:spPr/>
      <dgm:t>
        <a:bodyPr/>
        <a:lstStyle/>
        <a:p>
          <a:r>
            <a:rPr lang="es-ES" sz="900" dirty="0">
              <a:latin typeface="Arial" panose="020B0604020202020204" pitchFamily="34" charset="0"/>
              <a:cs typeface="Arial" panose="020B0604020202020204" pitchFamily="34" charset="0"/>
            </a:rPr>
            <a:t>1° </a:t>
          </a:r>
          <a:r>
            <a:rPr lang="es-ES" sz="900" dirty="0" err="1">
              <a:latin typeface="Arial" panose="020B0604020202020204" pitchFamily="34" charset="0"/>
              <a:cs typeface="Arial" panose="020B0604020202020204" pitchFamily="34" charset="0"/>
            </a:rPr>
            <a:t>sem</a:t>
          </a:r>
          <a:r>
            <a:rPr lang="es-ES" sz="900" dirty="0">
              <a:latin typeface="Arial" panose="020B0604020202020204" pitchFamily="34" charset="0"/>
              <a:cs typeface="Arial" panose="020B0604020202020204" pitchFamily="34" charset="0"/>
            </a:rPr>
            <a:t> 2024</a:t>
          </a:r>
        </a:p>
      </dgm:t>
    </dgm:pt>
    <dgm:pt modelId="{C340F9D9-E6EF-47CA-9E28-4ABAA1CBEAE5}" type="parTrans" cxnId="{8EB8BF32-202D-4722-BA45-881AFFA82E34}">
      <dgm:prSet/>
      <dgm:spPr/>
      <dgm:t>
        <a:bodyPr/>
        <a:lstStyle/>
        <a:p>
          <a:endParaRPr lang="es-ES" sz="900">
            <a:latin typeface="Arial" panose="020B0604020202020204" pitchFamily="34" charset="0"/>
            <a:cs typeface="Arial" panose="020B0604020202020204" pitchFamily="34" charset="0"/>
          </a:endParaRPr>
        </a:p>
      </dgm:t>
    </dgm:pt>
    <dgm:pt modelId="{4F3B1986-EABD-4C3D-86D1-2CFEA56F3FF3}" type="sibTrans" cxnId="{8EB8BF32-202D-4722-BA45-881AFFA82E34}">
      <dgm:prSet/>
      <dgm:spPr/>
      <dgm:t>
        <a:bodyPr/>
        <a:lstStyle/>
        <a:p>
          <a:endParaRPr lang="es-ES" sz="900">
            <a:latin typeface="Arial" panose="020B0604020202020204" pitchFamily="34" charset="0"/>
            <a:cs typeface="Arial" panose="020B0604020202020204" pitchFamily="34" charset="0"/>
          </a:endParaRPr>
        </a:p>
      </dgm:t>
    </dgm:pt>
    <dgm:pt modelId="{6E619CC4-3B9F-4684-89CB-3710D6A62620}">
      <dgm:prSet phldrT="[Texto]" custT="1"/>
      <dgm:spPr/>
      <dgm:t>
        <a:bodyPr/>
        <a:lstStyle/>
        <a:p>
          <a:r>
            <a:rPr lang="es-ES" sz="900" dirty="0">
              <a:latin typeface="Arial" panose="020B0604020202020204" pitchFamily="34" charset="0"/>
              <a:cs typeface="Arial" panose="020B0604020202020204" pitchFamily="34" charset="0"/>
            </a:rPr>
            <a:t>VATT </a:t>
          </a:r>
          <a:r>
            <a:rPr lang="es-ES" sz="900" dirty="0" err="1">
              <a:latin typeface="Arial" panose="020B0604020202020204" pitchFamily="34" charset="0"/>
              <a:cs typeface="Arial" panose="020B0604020202020204" pitchFamily="34" charset="0"/>
            </a:rPr>
            <a:t>index</a:t>
          </a:r>
          <a:r>
            <a:rPr lang="es-ES" sz="900" dirty="0">
              <a:latin typeface="Arial" panose="020B0604020202020204" pitchFamily="34" charset="0"/>
              <a:cs typeface="Arial" panose="020B0604020202020204" pitchFamily="34" charset="0"/>
            </a:rPr>
            <a:t> a septiembre 2023</a:t>
          </a:r>
        </a:p>
      </dgm:t>
    </dgm:pt>
    <dgm:pt modelId="{ABCC67DA-109E-4B16-BDD7-DFA69E91FD1F}" type="parTrans" cxnId="{ADF5AE9F-961A-4E75-B7CD-A565FB433A20}">
      <dgm:prSet/>
      <dgm:spPr/>
      <dgm:t>
        <a:bodyPr/>
        <a:lstStyle/>
        <a:p>
          <a:endParaRPr lang="es-ES" sz="900">
            <a:latin typeface="Arial" panose="020B0604020202020204" pitchFamily="34" charset="0"/>
            <a:cs typeface="Arial" panose="020B0604020202020204" pitchFamily="34" charset="0"/>
          </a:endParaRPr>
        </a:p>
      </dgm:t>
    </dgm:pt>
    <dgm:pt modelId="{075954F8-F6C0-4D2D-AED3-4214CDABFB19}" type="sibTrans" cxnId="{ADF5AE9F-961A-4E75-B7CD-A565FB433A20}">
      <dgm:prSet/>
      <dgm:spPr/>
      <dgm:t>
        <a:bodyPr/>
        <a:lstStyle/>
        <a:p>
          <a:endParaRPr lang="es-ES" sz="900">
            <a:latin typeface="Arial" panose="020B0604020202020204" pitchFamily="34" charset="0"/>
            <a:cs typeface="Arial" panose="020B0604020202020204" pitchFamily="34" charset="0"/>
          </a:endParaRPr>
        </a:p>
      </dgm:t>
    </dgm:pt>
    <dgm:pt modelId="{D334A0D1-ADD7-4C7B-A796-72C74C6C07C5}">
      <dgm:prSet phldrT="[Texto]" custT="1"/>
      <dgm:spPr/>
      <dgm:t>
        <a:bodyPr/>
        <a:lstStyle/>
        <a:p>
          <a:r>
            <a:rPr lang="es-MX" sz="900" dirty="0">
              <a:latin typeface="Arial" panose="020B0604020202020204" pitchFamily="34" charset="0"/>
              <a:cs typeface="Arial" panose="020B0604020202020204" pitchFamily="34" charset="0"/>
            </a:rPr>
            <a:t>VATT en pesos con dólar sept 2023</a:t>
          </a:r>
          <a:endParaRPr lang="es-ES" sz="900" dirty="0">
            <a:latin typeface="Arial" panose="020B0604020202020204" pitchFamily="34" charset="0"/>
            <a:cs typeface="Arial" panose="020B0604020202020204" pitchFamily="34" charset="0"/>
          </a:endParaRPr>
        </a:p>
      </dgm:t>
    </dgm:pt>
    <dgm:pt modelId="{E786CCAF-2DBE-464D-ABF9-0DE5A701C842}" type="parTrans" cxnId="{1674AD64-EF51-42D1-A80F-7354F006C864}">
      <dgm:prSet/>
      <dgm:spPr/>
      <dgm:t>
        <a:bodyPr/>
        <a:lstStyle/>
        <a:p>
          <a:endParaRPr lang="es-ES" sz="900">
            <a:latin typeface="Arial" panose="020B0604020202020204" pitchFamily="34" charset="0"/>
            <a:cs typeface="Arial" panose="020B0604020202020204" pitchFamily="34" charset="0"/>
          </a:endParaRPr>
        </a:p>
      </dgm:t>
    </dgm:pt>
    <dgm:pt modelId="{F2E0E315-CE9C-4664-986B-9ED2C82ABB5E}" type="sibTrans" cxnId="{1674AD64-EF51-42D1-A80F-7354F006C864}">
      <dgm:prSet/>
      <dgm:spPr/>
      <dgm:t>
        <a:bodyPr/>
        <a:lstStyle/>
        <a:p>
          <a:endParaRPr lang="es-ES" sz="900">
            <a:latin typeface="Arial" panose="020B0604020202020204" pitchFamily="34" charset="0"/>
            <a:cs typeface="Arial" panose="020B0604020202020204" pitchFamily="34" charset="0"/>
          </a:endParaRPr>
        </a:p>
      </dgm:t>
    </dgm:pt>
    <dgm:pt modelId="{8C160002-4537-451D-B69B-FF79414535DD}">
      <dgm:prSet phldrT="[Texto]" custT="1"/>
      <dgm:spPr/>
      <dgm:t>
        <a:bodyPr/>
        <a:lstStyle/>
        <a:p>
          <a:r>
            <a:rPr lang="es-ES" sz="900" dirty="0">
              <a:latin typeface="Arial" panose="020B0604020202020204" pitchFamily="34" charset="0"/>
              <a:cs typeface="Arial" panose="020B0604020202020204" pitchFamily="34" charset="0"/>
            </a:rPr>
            <a:t>2° </a:t>
          </a:r>
          <a:r>
            <a:rPr lang="es-ES" sz="900" dirty="0" err="1">
              <a:latin typeface="Arial" panose="020B0604020202020204" pitchFamily="34" charset="0"/>
              <a:cs typeface="Arial" panose="020B0604020202020204" pitchFamily="34" charset="0"/>
            </a:rPr>
            <a:t>sem</a:t>
          </a:r>
          <a:r>
            <a:rPr lang="es-ES" sz="900" dirty="0">
              <a:latin typeface="Arial" panose="020B0604020202020204" pitchFamily="34" charset="0"/>
              <a:cs typeface="Arial" panose="020B0604020202020204" pitchFamily="34" charset="0"/>
            </a:rPr>
            <a:t> 2024</a:t>
          </a:r>
        </a:p>
      </dgm:t>
    </dgm:pt>
    <dgm:pt modelId="{7B417E78-0017-4700-9CE2-83E0D7B4754D}" type="parTrans" cxnId="{BF4E2EB3-19F6-418E-A3B2-0F50447281FD}">
      <dgm:prSet/>
      <dgm:spPr/>
      <dgm:t>
        <a:bodyPr/>
        <a:lstStyle/>
        <a:p>
          <a:endParaRPr lang="es-ES" sz="900">
            <a:latin typeface="Arial" panose="020B0604020202020204" pitchFamily="34" charset="0"/>
            <a:cs typeface="Arial" panose="020B0604020202020204" pitchFamily="34" charset="0"/>
          </a:endParaRPr>
        </a:p>
      </dgm:t>
    </dgm:pt>
    <dgm:pt modelId="{1964FB50-1BD5-4817-9F10-BCCBC98F9EFC}" type="sibTrans" cxnId="{BF4E2EB3-19F6-418E-A3B2-0F50447281FD}">
      <dgm:prSet/>
      <dgm:spPr/>
      <dgm:t>
        <a:bodyPr/>
        <a:lstStyle/>
        <a:p>
          <a:endParaRPr lang="es-ES" sz="900">
            <a:latin typeface="Arial" panose="020B0604020202020204" pitchFamily="34" charset="0"/>
            <a:cs typeface="Arial" panose="020B0604020202020204" pitchFamily="34" charset="0"/>
          </a:endParaRPr>
        </a:p>
      </dgm:t>
    </dgm:pt>
    <dgm:pt modelId="{4D70E5C0-3B61-46C2-8485-49E77BA1C2B7}">
      <dgm:prSet phldrT="[Texto]" custT="1"/>
      <dgm:spPr/>
      <dgm:t>
        <a:bodyPr/>
        <a:lstStyle/>
        <a:p>
          <a:r>
            <a:rPr lang="es-MX" sz="900" dirty="0">
              <a:latin typeface="Arial" panose="020B0604020202020204" pitchFamily="34" charset="0"/>
              <a:cs typeface="Arial" panose="020B0604020202020204" pitchFamily="34" charset="0"/>
            </a:rPr>
            <a:t>VATT </a:t>
          </a:r>
          <a:r>
            <a:rPr lang="es-MX" sz="900" dirty="0" err="1">
              <a:latin typeface="Arial" panose="020B0604020202020204" pitchFamily="34" charset="0"/>
              <a:cs typeface="Arial" panose="020B0604020202020204" pitchFamily="34" charset="0"/>
            </a:rPr>
            <a:t>index</a:t>
          </a:r>
          <a:r>
            <a:rPr lang="es-MX" sz="900" dirty="0">
              <a:latin typeface="Arial" panose="020B0604020202020204" pitchFamily="34" charset="0"/>
              <a:cs typeface="Arial" panose="020B0604020202020204" pitchFamily="34" charset="0"/>
            </a:rPr>
            <a:t> a marzo 2024</a:t>
          </a:r>
          <a:endParaRPr lang="es-ES" sz="900" dirty="0">
            <a:latin typeface="Arial" panose="020B0604020202020204" pitchFamily="34" charset="0"/>
            <a:cs typeface="Arial" panose="020B0604020202020204" pitchFamily="34" charset="0"/>
          </a:endParaRPr>
        </a:p>
      </dgm:t>
    </dgm:pt>
    <dgm:pt modelId="{E22826A3-B90D-456D-B56D-4CFE3230E5D1}" type="parTrans" cxnId="{9B63880C-346C-44C3-9770-AA1E467439EE}">
      <dgm:prSet/>
      <dgm:spPr/>
      <dgm:t>
        <a:bodyPr/>
        <a:lstStyle/>
        <a:p>
          <a:endParaRPr lang="es-ES" sz="900">
            <a:latin typeface="Arial" panose="020B0604020202020204" pitchFamily="34" charset="0"/>
            <a:cs typeface="Arial" panose="020B0604020202020204" pitchFamily="34" charset="0"/>
          </a:endParaRPr>
        </a:p>
      </dgm:t>
    </dgm:pt>
    <dgm:pt modelId="{3F499FD3-D19B-45D2-A60B-B0048F8DDCA4}" type="sibTrans" cxnId="{9B63880C-346C-44C3-9770-AA1E467439EE}">
      <dgm:prSet/>
      <dgm:spPr/>
      <dgm:t>
        <a:bodyPr/>
        <a:lstStyle/>
        <a:p>
          <a:endParaRPr lang="es-ES" sz="900">
            <a:latin typeface="Arial" panose="020B0604020202020204" pitchFamily="34" charset="0"/>
            <a:cs typeface="Arial" panose="020B0604020202020204" pitchFamily="34" charset="0"/>
          </a:endParaRPr>
        </a:p>
      </dgm:t>
    </dgm:pt>
    <dgm:pt modelId="{6714CCDD-7D0A-4747-B5FF-D5007CC444D8}">
      <dgm:prSet phldrT="[Texto]" custT="1"/>
      <dgm:spPr/>
      <dgm:t>
        <a:bodyPr/>
        <a:lstStyle/>
        <a:p>
          <a:r>
            <a:rPr lang="es-ES" sz="900" dirty="0">
              <a:latin typeface="Arial" panose="020B0604020202020204" pitchFamily="34" charset="0"/>
              <a:cs typeface="Arial" panose="020B0604020202020204" pitchFamily="34" charset="0"/>
            </a:rPr>
            <a:t>1° </a:t>
          </a:r>
          <a:r>
            <a:rPr lang="es-ES" sz="900" dirty="0" err="1">
              <a:latin typeface="Arial" panose="020B0604020202020204" pitchFamily="34" charset="0"/>
              <a:cs typeface="Arial" panose="020B0604020202020204" pitchFamily="34" charset="0"/>
            </a:rPr>
            <a:t>sem</a:t>
          </a:r>
          <a:r>
            <a:rPr lang="es-ES" sz="900" dirty="0">
              <a:latin typeface="Arial" panose="020B0604020202020204" pitchFamily="34" charset="0"/>
              <a:cs typeface="Arial" panose="020B0604020202020204" pitchFamily="34" charset="0"/>
            </a:rPr>
            <a:t> 2025</a:t>
          </a:r>
        </a:p>
      </dgm:t>
    </dgm:pt>
    <dgm:pt modelId="{C59911F2-18B9-4702-855F-02DF6CC57D6B}" type="parTrans" cxnId="{D8610F72-2E02-417A-9AE4-22FC031F2005}">
      <dgm:prSet/>
      <dgm:spPr/>
      <dgm:t>
        <a:bodyPr/>
        <a:lstStyle/>
        <a:p>
          <a:endParaRPr lang="es-ES" sz="900">
            <a:latin typeface="Arial" panose="020B0604020202020204" pitchFamily="34" charset="0"/>
            <a:cs typeface="Arial" panose="020B0604020202020204" pitchFamily="34" charset="0"/>
          </a:endParaRPr>
        </a:p>
      </dgm:t>
    </dgm:pt>
    <dgm:pt modelId="{BC614630-8674-4F3A-A3D8-2A54596397B1}" type="sibTrans" cxnId="{D8610F72-2E02-417A-9AE4-22FC031F2005}">
      <dgm:prSet/>
      <dgm:spPr/>
      <dgm:t>
        <a:bodyPr/>
        <a:lstStyle/>
        <a:p>
          <a:endParaRPr lang="es-ES" sz="900">
            <a:latin typeface="Arial" panose="020B0604020202020204" pitchFamily="34" charset="0"/>
            <a:cs typeface="Arial" panose="020B0604020202020204" pitchFamily="34" charset="0"/>
          </a:endParaRPr>
        </a:p>
      </dgm:t>
    </dgm:pt>
    <dgm:pt modelId="{755DE1C9-9EA5-40FC-974C-C9D99A9AAE1F}">
      <dgm:prSet phldrT="[Texto]" custT="1"/>
      <dgm:spPr/>
      <dgm:t>
        <a:bodyPr/>
        <a:lstStyle/>
        <a:p>
          <a:r>
            <a:rPr lang="es-MX" sz="900" dirty="0">
              <a:latin typeface="Arial" panose="020B0604020202020204" pitchFamily="34" charset="0"/>
              <a:cs typeface="Arial" panose="020B0604020202020204" pitchFamily="34" charset="0"/>
            </a:rPr>
            <a:t>VATT </a:t>
          </a:r>
          <a:r>
            <a:rPr lang="es-MX" sz="900" dirty="0" err="1">
              <a:latin typeface="Arial" panose="020B0604020202020204" pitchFamily="34" charset="0"/>
              <a:cs typeface="Arial" panose="020B0604020202020204" pitchFamily="34" charset="0"/>
            </a:rPr>
            <a:t>index</a:t>
          </a:r>
          <a:r>
            <a:rPr lang="es-MX" sz="900" dirty="0">
              <a:latin typeface="Arial" panose="020B0604020202020204" pitchFamily="34" charset="0"/>
              <a:cs typeface="Arial" panose="020B0604020202020204" pitchFamily="34" charset="0"/>
            </a:rPr>
            <a:t> a septiembre 2024</a:t>
          </a:r>
          <a:endParaRPr lang="es-ES" sz="900" dirty="0">
            <a:latin typeface="Arial" panose="020B0604020202020204" pitchFamily="34" charset="0"/>
            <a:cs typeface="Arial" panose="020B0604020202020204" pitchFamily="34" charset="0"/>
          </a:endParaRPr>
        </a:p>
      </dgm:t>
    </dgm:pt>
    <dgm:pt modelId="{5C47675D-F3E5-4A0B-B511-F9D911E23BF4}" type="parTrans" cxnId="{A6B1860C-204D-443D-8B1B-FD87E188D3E5}">
      <dgm:prSet/>
      <dgm:spPr/>
      <dgm:t>
        <a:bodyPr/>
        <a:lstStyle/>
        <a:p>
          <a:endParaRPr lang="es-ES" sz="900">
            <a:latin typeface="Arial" panose="020B0604020202020204" pitchFamily="34" charset="0"/>
            <a:cs typeface="Arial" panose="020B0604020202020204" pitchFamily="34" charset="0"/>
          </a:endParaRPr>
        </a:p>
      </dgm:t>
    </dgm:pt>
    <dgm:pt modelId="{467A7D85-BB2D-4161-99AD-4225E3878B37}" type="sibTrans" cxnId="{A6B1860C-204D-443D-8B1B-FD87E188D3E5}">
      <dgm:prSet/>
      <dgm:spPr/>
      <dgm:t>
        <a:bodyPr/>
        <a:lstStyle/>
        <a:p>
          <a:endParaRPr lang="es-ES" sz="900">
            <a:latin typeface="Arial" panose="020B0604020202020204" pitchFamily="34" charset="0"/>
            <a:cs typeface="Arial" panose="020B0604020202020204" pitchFamily="34" charset="0"/>
          </a:endParaRPr>
        </a:p>
      </dgm:t>
    </dgm:pt>
    <dgm:pt modelId="{344C2A53-AB1E-4536-BA52-3598C27F2FBC}">
      <dgm:prSet phldrT="[Texto]" custT="1"/>
      <dgm:spPr/>
      <dgm:t>
        <a:bodyPr/>
        <a:lstStyle/>
        <a:p>
          <a:r>
            <a:rPr lang="es-MX" sz="900" dirty="0">
              <a:latin typeface="Arial" panose="020B0604020202020204" pitchFamily="34" charset="0"/>
              <a:cs typeface="Arial" panose="020B0604020202020204" pitchFamily="34" charset="0"/>
            </a:rPr>
            <a:t>VATT en pesos con dólar mayo 2024</a:t>
          </a:r>
          <a:endParaRPr lang="es-ES" sz="900" dirty="0">
            <a:latin typeface="Arial" panose="020B0604020202020204" pitchFamily="34" charset="0"/>
            <a:cs typeface="Arial" panose="020B0604020202020204" pitchFamily="34" charset="0"/>
          </a:endParaRPr>
        </a:p>
      </dgm:t>
    </dgm:pt>
    <dgm:pt modelId="{7E0981C2-DFF2-4DD1-9982-2340A77B0281}" type="parTrans" cxnId="{31BF830C-B22E-40D5-A238-D7D604ADFFDC}">
      <dgm:prSet/>
      <dgm:spPr/>
      <dgm:t>
        <a:bodyPr/>
        <a:lstStyle/>
        <a:p>
          <a:endParaRPr lang="es-ES" sz="900">
            <a:latin typeface="Arial" panose="020B0604020202020204" pitchFamily="34" charset="0"/>
            <a:cs typeface="Arial" panose="020B0604020202020204" pitchFamily="34" charset="0"/>
          </a:endParaRPr>
        </a:p>
      </dgm:t>
    </dgm:pt>
    <dgm:pt modelId="{1775F50E-9849-4C1E-AD9F-0AE4BEA972E5}" type="sibTrans" cxnId="{31BF830C-B22E-40D5-A238-D7D604ADFFDC}">
      <dgm:prSet/>
      <dgm:spPr/>
      <dgm:t>
        <a:bodyPr/>
        <a:lstStyle/>
        <a:p>
          <a:endParaRPr lang="es-ES" sz="900">
            <a:latin typeface="Arial" panose="020B0604020202020204" pitchFamily="34" charset="0"/>
            <a:cs typeface="Arial" panose="020B0604020202020204" pitchFamily="34" charset="0"/>
          </a:endParaRPr>
        </a:p>
      </dgm:t>
    </dgm:pt>
    <dgm:pt modelId="{20703F17-976E-4A95-9317-1238A49199E6}">
      <dgm:prSet phldrT="[Texto]" custT="1"/>
      <dgm:spPr/>
      <dgm:t>
        <a:bodyPr/>
        <a:lstStyle/>
        <a:p>
          <a:r>
            <a:rPr lang="es-MX" sz="900" dirty="0">
              <a:latin typeface="Arial" panose="020B0604020202020204" pitchFamily="34" charset="0"/>
              <a:cs typeface="Arial" panose="020B0604020202020204" pitchFamily="34" charset="0"/>
            </a:rPr>
            <a:t> VATT en pesos con dólar noviembre 2024</a:t>
          </a:r>
          <a:endParaRPr lang="es-ES" sz="900" dirty="0">
            <a:latin typeface="Arial" panose="020B0604020202020204" pitchFamily="34" charset="0"/>
            <a:cs typeface="Arial" panose="020B0604020202020204" pitchFamily="34" charset="0"/>
          </a:endParaRPr>
        </a:p>
      </dgm:t>
    </dgm:pt>
    <dgm:pt modelId="{D43F6B60-94F4-4D61-B9DC-5503A69C8930}" type="parTrans" cxnId="{09A85EE0-207A-4A02-BF59-778C71AED126}">
      <dgm:prSet/>
      <dgm:spPr/>
      <dgm:t>
        <a:bodyPr/>
        <a:lstStyle/>
        <a:p>
          <a:endParaRPr lang="es-ES" sz="900">
            <a:latin typeface="Arial" panose="020B0604020202020204" pitchFamily="34" charset="0"/>
            <a:cs typeface="Arial" panose="020B0604020202020204" pitchFamily="34" charset="0"/>
          </a:endParaRPr>
        </a:p>
      </dgm:t>
    </dgm:pt>
    <dgm:pt modelId="{51176D7F-EF1E-447D-AD12-8A7AE5F8610A}" type="sibTrans" cxnId="{09A85EE0-207A-4A02-BF59-778C71AED126}">
      <dgm:prSet/>
      <dgm:spPr/>
      <dgm:t>
        <a:bodyPr/>
        <a:lstStyle/>
        <a:p>
          <a:endParaRPr lang="es-ES" sz="900">
            <a:latin typeface="Arial" panose="020B0604020202020204" pitchFamily="34" charset="0"/>
            <a:cs typeface="Arial" panose="020B0604020202020204" pitchFamily="34" charset="0"/>
          </a:endParaRPr>
        </a:p>
      </dgm:t>
    </dgm:pt>
    <dgm:pt modelId="{E7871680-285D-4051-8782-3D780A65ECDA}">
      <dgm:prSet phldrT="[Texto]" custT="1"/>
      <dgm:spPr/>
      <dgm:t>
        <a:bodyPr/>
        <a:lstStyle/>
        <a:p>
          <a:r>
            <a:rPr lang="es-ES" sz="900" dirty="0">
              <a:latin typeface="Arial" panose="020B0604020202020204" pitchFamily="34" charset="0"/>
              <a:cs typeface="Arial" panose="020B0604020202020204" pitchFamily="34" charset="0"/>
            </a:rPr>
            <a:t>2° </a:t>
          </a:r>
          <a:r>
            <a:rPr lang="es-ES" sz="900" dirty="0" err="1">
              <a:latin typeface="Arial" panose="020B0604020202020204" pitchFamily="34" charset="0"/>
              <a:cs typeface="Arial" panose="020B0604020202020204" pitchFamily="34" charset="0"/>
            </a:rPr>
            <a:t>sem</a:t>
          </a:r>
          <a:r>
            <a:rPr lang="es-ES" sz="900" dirty="0">
              <a:latin typeface="Arial" panose="020B0604020202020204" pitchFamily="34" charset="0"/>
              <a:cs typeface="Arial" panose="020B0604020202020204" pitchFamily="34" charset="0"/>
            </a:rPr>
            <a:t> 2023</a:t>
          </a:r>
        </a:p>
      </dgm:t>
    </dgm:pt>
    <dgm:pt modelId="{4EE7583C-2773-4BC3-B21B-7E0E86527244}" type="parTrans" cxnId="{1A7D1A53-1D9E-46B6-8B81-FB72603A75DD}">
      <dgm:prSet/>
      <dgm:spPr/>
      <dgm:t>
        <a:bodyPr/>
        <a:lstStyle/>
        <a:p>
          <a:endParaRPr lang="es-ES" sz="900">
            <a:latin typeface="Arial" panose="020B0604020202020204" pitchFamily="34" charset="0"/>
            <a:cs typeface="Arial" panose="020B0604020202020204" pitchFamily="34" charset="0"/>
          </a:endParaRPr>
        </a:p>
      </dgm:t>
    </dgm:pt>
    <dgm:pt modelId="{009F7E06-1C69-42C2-A5A2-C8819A2460D5}" type="sibTrans" cxnId="{1A7D1A53-1D9E-46B6-8B81-FB72603A75DD}">
      <dgm:prSet/>
      <dgm:spPr/>
      <dgm:t>
        <a:bodyPr/>
        <a:lstStyle/>
        <a:p>
          <a:endParaRPr lang="es-ES" sz="900">
            <a:latin typeface="Arial" panose="020B0604020202020204" pitchFamily="34" charset="0"/>
            <a:cs typeface="Arial" panose="020B0604020202020204" pitchFamily="34" charset="0"/>
          </a:endParaRPr>
        </a:p>
      </dgm:t>
    </dgm:pt>
    <dgm:pt modelId="{64E8766D-EFEA-4C59-B6AC-6C8B9153E8E3}">
      <dgm:prSet phldrT="[Texto]" custT="1"/>
      <dgm:spPr/>
      <dgm:t>
        <a:bodyPr/>
        <a:lstStyle/>
        <a:p>
          <a:r>
            <a:rPr lang="es-MX" sz="900" dirty="0">
              <a:latin typeface="Arial" panose="020B0604020202020204" pitchFamily="34" charset="0"/>
              <a:cs typeface="Arial" panose="020B0604020202020204" pitchFamily="34" charset="0"/>
            </a:rPr>
            <a:t>VATT </a:t>
          </a:r>
          <a:r>
            <a:rPr lang="es-MX" sz="900" dirty="0" err="1">
              <a:latin typeface="Arial" panose="020B0604020202020204" pitchFamily="34" charset="0"/>
              <a:cs typeface="Arial" panose="020B0604020202020204" pitchFamily="34" charset="0"/>
            </a:rPr>
            <a:t>index</a:t>
          </a:r>
          <a:r>
            <a:rPr lang="es-MX" sz="900" dirty="0">
              <a:latin typeface="Arial" panose="020B0604020202020204" pitchFamily="34" charset="0"/>
              <a:cs typeface="Arial" panose="020B0604020202020204" pitchFamily="34" charset="0"/>
            </a:rPr>
            <a:t> a marzo 2023</a:t>
          </a:r>
          <a:endParaRPr lang="es-ES" sz="900" dirty="0">
            <a:latin typeface="Arial" panose="020B0604020202020204" pitchFamily="34" charset="0"/>
            <a:cs typeface="Arial" panose="020B0604020202020204" pitchFamily="34" charset="0"/>
          </a:endParaRPr>
        </a:p>
      </dgm:t>
    </dgm:pt>
    <dgm:pt modelId="{C327CCA5-0627-45E5-BB8A-D40AC593FAD7}" type="parTrans" cxnId="{6280DD4A-EA53-429A-8F72-3D83BA9CDBFD}">
      <dgm:prSet/>
      <dgm:spPr/>
      <dgm:t>
        <a:bodyPr/>
        <a:lstStyle/>
        <a:p>
          <a:endParaRPr lang="es-ES" sz="900">
            <a:latin typeface="Arial" panose="020B0604020202020204" pitchFamily="34" charset="0"/>
            <a:cs typeface="Arial" panose="020B0604020202020204" pitchFamily="34" charset="0"/>
          </a:endParaRPr>
        </a:p>
      </dgm:t>
    </dgm:pt>
    <dgm:pt modelId="{96CA15D2-9062-44EF-B444-001A62643755}" type="sibTrans" cxnId="{6280DD4A-EA53-429A-8F72-3D83BA9CDBFD}">
      <dgm:prSet/>
      <dgm:spPr/>
      <dgm:t>
        <a:bodyPr/>
        <a:lstStyle/>
        <a:p>
          <a:endParaRPr lang="es-ES" sz="900">
            <a:latin typeface="Arial" panose="020B0604020202020204" pitchFamily="34" charset="0"/>
            <a:cs typeface="Arial" panose="020B0604020202020204" pitchFamily="34" charset="0"/>
          </a:endParaRPr>
        </a:p>
      </dgm:t>
    </dgm:pt>
    <dgm:pt modelId="{8D0B9B37-8003-4D0B-BA21-A4B64DF331FE}">
      <dgm:prSet phldrT="[Texto]" custT="1"/>
      <dgm:spPr/>
      <dgm:t>
        <a:bodyPr/>
        <a:lstStyle/>
        <a:p>
          <a:r>
            <a:rPr lang="es-MX" sz="900" dirty="0">
              <a:latin typeface="Arial" panose="020B0604020202020204" pitchFamily="34" charset="0"/>
              <a:cs typeface="Arial" panose="020B0604020202020204" pitchFamily="34" charset="0"/>
            </a:rPr>
            <a:t>VATT en pesos con dólar marzo 2023</a:t>
          </a:r>
          <a:endParaRPr lang="es-ES" sz="900" dirty="0">
            <a:latin typeface="Arial" panose="020B0604020202020204" pitchFamily="34" charset="0"/>
            <a:cs typeface="Arial" panose="020B0604020202020204" pitchFamily="34" charset="0"/>
          </a:endParaRPr>
        </a:p>
      </dgm:t>
    </dgm:pt>
    <dgm:pt modelId="{83DC2E8E-CCF6-449E-8077-E66C5663A8F5}" type="parTrans" cxnId="{EBDE5694-39B9-4E80-A81D-A9ACE3714951}">
      <dgm:prSet/>
      <dgm:spPr/>
      <dgm:t>
        <a:bodyPr/>
        <a:lstStyle/>
        <a:p>
          <a:endParaRPr lang="es-ES" sz="900">
            <a:latin typeface="Arial" panose="020B0604020202020204" pitchFamily="34" charset="0"/>
            <a:cs typeface="Arial" panose="020B0604020202020204" pitchFamily="34" charset="0"/>
          </a:endParaRPr>
        </a:p>
      </dgm:t>
    </dgm:pt>
    <dgm:pt modelId="{604069A0-BDED-40D9-9EF6-9E14C36147C1}" type="sibTrans" cxnId="{EBDE5694-39B9-4E80-A81D-A9ACE3714951}">
      <dgm:prSet/>
      <dgm:spPr/>
      <dgm:t>
        <a:bodyPr/>
        <a:lstStyle/>
        <a:p>
          <a:endParaRPr lang="es-ES" sz="900">
            <a:latin typeface="Arial" panose="020B0604020202020204" pitchFamily="34" charset="0"/>
            <a:cs typeface="Arial" panose="020B0604020202020204" pitchFamily="34" charset="0"/>
          </a:endParaRPr>
        </a:p>
      </dgm:t>
    </dgm:pt>
    <dgm:pt modelId="{AE8478BD-7927-434E-A848-D3C34E48AAE1}" type="pres">
      <dgm:prSet presAssocID="{53C05AB2-B1D3-4319-85D7-66E5A37E8E25}" presName="list" presStyleCnt="0">
        <dgm:presLayoutVars>
          <dgm:dir/>
          <dgm:animLvl val="lvl"/>
        </dgm:presLayoutVars>
      </dgm:prSet>
      <dgm:spPr/>
    </dgm:pt>
    <dgm:pt modelId="{9E966E42-691C-4172-B894-3D823D2A3BD1}" type="pres">
      <dgm:prSet presAssocID="{E7871680-285D-4051-8782-3D780A65ECDA}" presName="posSpace" presStyleCnt="0"/>
      <dgm:spPr/>
    </dgm:pt>
    <dgm:pt modelId="{D05C53DB-585F-4E22-B70C-7EBB0B26B099}" type="pres">
      <dgm:prSet presAssocID="{E7871680-285D-4051-8782-3D780A65ECDA}" presName="vertFlow" presStyleCnt="0"/>
      <dgm:spPr/>
    </dgm:pt>
    <dgm:pt modelId="{F766D540-9B75-4792-97A6-93B85C8E65E3}" type="pres">
      <dgm:prSet presAssocID="{E7871680-285D-4051-8782-3D780A65ECDA}" presName="topSpace" presStyleCnt="0"/>
      <dgm:spPr/>
    </dgm:pt>
    <dgm:pt modelId="{C9FEF420-4B14-446F-BD5B-8C2A874912B3}" type="pres">
      <dgm:prSet presAssocID="{E7871680-285D-4051-8782-3D780A65ECDA}" presName="firstComp" presStyleCnt="0"/>
      <dgm:spPr/>
    </dgm:pt>
    <dgm:pt modelId="{550A525F-004C-41AB-84EF-9B34A72B1B55}" type="pres">
      <dgm:prSet presAssocID="{E7871680-285D-4051-8782-3D780A65ECDA}" presName="firstChild" presStyleLbl="bgAccFollowNode1" presStyleIdx="0" presStyleCnt="8"/>
      <dgm:spPr/>
    </dgm:pt>
    <dgm:pt modelId="{A7245ADF-22D9-4769-A864-FBD4A204DFBE}" type="pres">
      <dgm:prSet presAssocID="{E7871680-285D-4051-8782-3D780A65ECDA}" presName="firstChildTx" presStyleLbl="bgAccFollowNode1" presStyleIdx="0" presStyleCnt="8">
        <dgm:presLayoutVars>
          <dgm:bulletEnabled val="1"/>
        </dgm:presLayoutVars>
      </dgm:prSet>
      <dgm:spPr/>
    </dgm:pt>
    <dgm:pt modelId="{B489B56E-8795-40B8-8469-076D53FFD569}" type="pres">
      <dgm:prSet presAssocID="{8D0B9B37-8003-4D0B-BA21-A4B64DF331FE}" presName="comp" presStyleCnt="0"/>
      <dgm:spPr/>
    </dgm:pt>
    <dgm:pt modelId="{D5FF7E2D-B06B-4B14-983F-EAC36D54A096}" type="pres">
      <dgm:prSet presAssocID="{8D0B9B37-8003-4D0B-BA21-A4B64DF331FE}" presName="child" presStyleLbl="bgAccFollowNode1" presStyleIdx="1" presStyleCnt="8"/>
      <dgm:spPr/>
    </dgm:pt>
    <dgm:pt modelId="{658AA008-3AC1-43F8-BCF6-57148A9647D5}" type="pres">
      <dgm:prSet presAssocID="{8D0B9B37-8003-4D0B-BA21-A4B64DF331FE}" presName="childTx" presStyleLbl="bgAccFollowNode1" presStyleIdx="1" presStyleCnt="8">
        <dgm:presLayoutVars>
          <dgm:bulletEnabled val="1"/>
        </dgm:presLayoutVars>
      </dgm:prSet>
      <dgm:spPr/>
    </dgm:pt>
    <dgm:pt modelId="{227E642C-E9B2-4AE0-B58D-332507BA8FCE}" type="pres">
      <dgm:prSet presAssocID="{E7871680-285D-4051-8782-3D780A65ECDA}" presName="negSpace" presStyleCnt="0"/>
      <dgm:spPr/>
    </dgm:pt>
    <dgm:pt modelId="{CBA852CD-CA55-4AAF-9471-9BC4ADF4DE1A}" type="pres">
      <dgm:prSet presAssocID="{E7871680-285D-4051-8782-3D780A65ECDA}" presName="circle" presStyleLbl="node1" presStyleIdx="0" presStyleCnt="4"/>
      <dgm:spPr/>
    </dgm:pt>
    <dgm:pt modelId="{75D343ED-BEF3-4C15-A219-8DB9A8A17D3C}" type="pres">
      <dgm:prSet presAssocID="{009F7E06-1C69-42C2-A5A2-C8819A2460D5}" presName="transSpace" presStyleCnt="0"/>
      <dgm:spPr/>
    </dgm:pt>
    <dgm:pt modelId="{1F0311C7-B92E-447C-BC80-2C5564CCBBAF}" type="pres">
      <dgm:prSet presAssocID="{5E791F62-1D1D-43D8-A77C-987784E76767}" presName="posSpace" presStyleCnt="0"/>
      <dgm:spPr/>
    </dgm:pt>
    <dgm:pt modelId="{D9C05F95-37F5-4771-A8DC-0BAB3DE6DA43}" type="pres">
      <dgm:prSet presAssocID="{5E791F62-1D1D-43D8-A77C-987784E76767}" presName="vertFlow" presStyleCnt="0"/>
      <dgm:spPr/>
    </dgm:pt>
    <dgm:pt modelId="{99B32BDD-BF20-4709-8410-3BA407638CB9}" type="pres">
      <dgm:prSet presAssocID="{5E791F62-1D1D-43D8-A77C-987784E76767}" presName="topSpace" presStyleCnt="0"/>
      <dgm:spPr/>
    </dgm:pt>
    <dgm:pt modelId="{519AC764-C34B-413F-A170-EF1083CA87C4}" type="pres">
      <dgm:prSet presAssocID="{5E791F62-1D1D-43D8-A77C-987784E76767}" presName="firstComp" presStyleCnt="0"/>
      <dgm:spPr/>
    </dgm:pt>
    <dgm:pt modelId="{182DA3FE-A1AA-4F33-A87D-70D5B2F1E2CD}" type="pres">
      <dgm:prSet presAssocID="{5E791F62-1D1D-43D8-A77C-987784E76767}" presName="firstChild" presStyleLbl="bgAccFollowNode1" presStyleIdx="2" presStyleCnt="8"/>
      <dgm:spPr/>
    </dgm:pt>
    <dgm:pt modelId="{633131E0-34A2-4240-97EF-10D31DDA41AC}" type="pres">
      <dgm:prSet presAssocID="{5E791F62-1D1D-43D8-A77C-987784E76767}" presName="firstChildTx" presStyleLbl="bgAccFollowNode1" presStyleIdx="2" presStyleCnt="8">
        <dgm:presLayoutVars>
          <dgm:bulletEnabled val="1"/>
        </dgm:presLayoutVars>
      </dgm:prSet>
      <dgm:spPr/>
    </dgm:pt>
    <dgm:pt modelId="{8D172AC1-7A0F-46F5-B48C-A52087E22F5C}" type="pres">
      <dgm:prSet presAssocID="{D334A0D1-ADD7-4C7B-A796-72C74C6C07C5}" presName="comp" presStyleCnt="0"/>
      <dgm:spPr/>
    </dgm:pt>
    <dgm:pt modelId="{536BC726-BF10-43C0-98AD-24B8B51275DB}" type="pres">
      <dgm:prSet presAssocID="{D334A0D1-ADD7-4C7B-A796-72C74C6C07C5}" presName="child" presStyleLbl="bgAccFollowNode1" presStyleIdx="3" presStyleCnt="8"/>
      <dgm:spPr/>
    </dgm:pt>
    <dgm:pt modelId="{CD38C87F-C761-44B2-9E20-367EBB8117FC}" type="pres">
      <dgm:prSet presAssocID="{D334A0D1-ADD7-4C7B-A796-72C74C6C07C5}" presName="childTx" presStyleLbl="bgAccFollowNode1" presStyleIdx="3" presStyleCnt="8">
        <dgm:presLayoutVars>
          <dgm:bulletEnabled val="1"/>
        </dgm:presLayoutVars>
      </dgm:prSet>
      <dgm:spPr/>
    </dgm:pt>
    <dgm:pt modelId="{C4A23AD1-D299-4211-B711-F872C73B3F45}" type="pres">
      <dgm:prSet presAssocID="{5E791F62-1D1D-43D8-A77C-987784E76767}" presName="negSpace" presStyleCnt="0"/>
      <dgm:spPr/>
    </dgm:pt>
    <dgm:pt modelId="{3F46241A-F4BB-4B96-8899-3E708B9819C3}" type="pres">
      <dgm:prSet presAssocID="{5E791F62-1D1D-43D8-A77C-987784E76767}" presName="circle" presStyleLbl="node1" presStyleIdx="1" presStyleCnt="4"/>
      <dgm:spPr/>
    </dgm:pt>
    <dgm:pt modelId="{178162D8-CD3A-485F-8190-C52505D8E5B6}" type="pres">
      <dgm:prSet presAssocID="{4F3B1986-EABD-4C3D-86D1-2CFEA56F3FF3}" presName="transSpace" presStyleCnt="0"/>
      <dgm:spPr/>
    </dgm:pt>
    <dgm:pt modelId="{0D0594CF-4DCD-47F1-836F-D91D2BA754D5}" type="pres">
      <dgm:prSet presAssocID="{8C160002-4537-451D-B69B-FF79414535DD}" presName="posSpace" presStyleCnt="0"/>
      <dgm:spPr/>
    </dgm:pt>
    <dgm:pt modelId="{5E55AEFC-AF49-40FD-94EE-88F6856509B0}" type="pres">
      <dgm:prSet presAssocID="{8C160002-4537-451D-B69B-FF79414535DD}" presName="vertFlow" presStyleCnt="0"/>
      <dgm:spPr/>
    </dgm:pt>
    <dgm:pt modelId="{E3D0969C-FBD6-492B-BBB3-1D9FA44B00BE}" type="pres">
      <dgm:prSet presAssocID="{8C160002-4537-451D-B69B-FF79414535DD}" presName="topSpace" presStyleCnt="0"/>
      <dgm:spPr/>
    </dgm:pt>
    <dgm:pt modelId="{5DF66563-75C0-48F7-98F9-DB48AE79B28E}" type="pres">
      <dgm:prSet presAssocID="{8C160002-4537-451D-B69B-FF79414535DD}" presName="firstComp" presStyleCnt="0"/>
      <dgm:spPr/>
    </dgm:pt>
    <dgm:pt modelId="{5020D865-CF80-469A-8679-F0386ED6AEEF}" type="pres">
      <dgm:prSet presAssocID="{8C160002-4537-451D-B69B-FF79414535DD}" presName="firstChild" presStyleLbl="bgAccFollowNode1" presStyleIdx="4" presStyleCnt="8"/>
      <dgm:spPr/>
    </dgm:pt>
    <dgm:pt modelId="{004A748A-7B8E-40AC-8821-B9F4F27D3C8A}" type="pres">
      <dgm:prSet presAssocID="{8C160002-4537-451D-B69B-FF79414535DD}" presName="firstChildTx" presStyleLbl="bgAccFollowNode1" presStyleIdx="4" presStyleCnt="8">
        <dgm:presLayoutVars>
          <dgm:bulletEnabled val="1"/>
        </dgm:presLayoutVars>
      </dgm:prSet>
      <dgm:spPr/>
    </dgm:pt>
    <dgm:pt modelId="{8B9C49BF-26EB-43F7-B870-793A92D71F70}" type="pres">
      <dgm:prSet presAssocID="{344C2A53-AB1E-4536-BA52-3598C27F2FBC}" presName="comp" presStyleCnt="0"/>
      <dgm:spPr/>
    </dgm:pt>
    <dgm:pt modelId="{7C67D2F7-B5A8-4E0F-B2B5-12534CD5B74D}" type="pres">
      <dgm:prSet presAssocID="{344C2A53-AB1E-4536-BA52-3598C27F2FBC}" presName="child" presStyleLbl="bgAccFollowNode1" presStyleIdx="5" presStyleCnt="8"/>
      <dgm:spPr/>
    </dgm:pt>
    <dgm:pt modelId="{B68D7AF3-06FF-46C6-BD29-7D2368328547}" type="pres">
      <dgm:prSet presAssocID="{344C2A53-AB1E-4536-BA52-3598C27F2FBC}" presName="childTx" presStyleLbl="bgAccFollowNode1" presStyleIdx="5" presStyleCnt="8">
        <dgm:presLayoutVars>
          <dgm:bulletEnabled val="1"/>
        </dgm:presLayoutVars>
      </dgm:prSet>
      <dgm:spPr/>
    </dgm:pt>
    <dgm:pt modelId="{935B71A1-543B-40C4-9AEF-8B8599FCC141}" type="pres">
      <dgm:prSet presAssocID="{8C160002-4537-451D-B69B-FF79414535DD}" presName="negSpace" presStyleCnt="0"/>
      <dgm:spPr/>
    </dgm:pt>
    <dgm:pt modelId="{9658CDFC-38F0-4C2E-9887-4FED9D219D80}" type="pres">
      <dgm:prSet presAssocID="{8C160002-4537-451D-B69B-FF79414535DD}" presName="circle" presStyleLbl="node1" presStyleIdx="2" presStyleCnt="4"/>
      <dgm:spPr/>
    </dgm:pt>
    <dgm:pt modelId="{C2995745-53D6-4D70-AA89-9A08B15DFAFB}" type="pres">
      <dgm:prSet presAssocID="{1964FB50-1BD5-4817-9F10-BCCBC98F9EFC}" presName="transSpace" presStyleCnt="0"/>
      <dgm:spPr/>
    </dgm:pt>
    <dgm:pt modelId="{2EAF6F8F-872C-48CB-BE0C-5D9F7E53B7AE}" type="pres">
      <dgm:prSet presAssocID="{6714CCDD-7D0A-4747-B5FF-D5007CC444D8}" presName="posSpace" presStyleCnt="0"/>
      <dgm:spPr/>
    </dgm:pt>
    <dgm:pt modelId="{F7E73B6F-1272-4805-8547-CA674F97B3AE}" type="pres">
      <dgm:prSet presAssocID="{6714CCDD-7D0A-4747-B5FF-D5007CC444D8}" presName="vertFlow" presStyleCnt="0"/>
      <dgm:spPr/>
    </dgm:pt>
    <dgm:pt modelId="{E6010BAF-D155-4CD8-9385-82ADA5BBCAB7}" type="pres">
      <dgm:prSet presAssocID="{6714CCDD-7D0A-4747-B5FF-D5007CC444D8}" presName="topSpace" presStyleCnt="0"/>
      <dgm:spPr/>
    </dgm:pt>
    <dgm:pt modelId="{ED7AF7EA-55BC-4EB8-A46B-7D24C5104E71}" type="pres">
      <dgm:prSet presAssocID="{6714CCDD-7D0A-4747-B5FF-D5007CC444D8}" presName="firstComp" presStyleCnt="0"/>
      <dgm:spPr/>
    </dgm:pt>
    <dgm:pt modelId="{5659719C-C73F-4454-BAFA-2901EA8555E2}" type="pres">
      <dgm:prSet presAssocID="{6714CCDD-7D0A-4747-B5FF-D5007CC444D8}" presName="firstChild" presStyleLbl="bgAccFollowNode1" presStyleIdx="6" presStyleCnt="8"/>
      <dgm:spPr/>
    </dgm:pt>
    <dgm:pt modelId="{323A59A0-DAE2-4DDC-8672-B5C352F4A7E0}" type="pres">
      <dgm:prSet presAssocID="{6714CCDD-7D0A-4747-B5FF-D5007CC444D8}" presName="firstChildTx" presStyleLbl="bgAccFollowNode1" presStyleIdx="6" presStyleCnt="8">
        <dgm:presLayoutVars>
          <dgm:bulletEnabled val="1"/>
        </dgm:presLayoutVars>
      </dgm:prSet>
      <dgm:spPr/>
    </dgm:pt>
    <dgm:pt modelId="{62F487E5-C466-42CC-8CD9-FCDDA35FFA93}" type="pres">
      <dgm:prSet presAssocID="{20703F17-976E-4A95-9317-1238A49199E6}" presName="comp" presStyleCnt="0"/>
      <dgm:spPr/>
    </dgm:pt>
    <dgm:pt modelId="{4A4AA960-2916-43B0-8B29-83BEBD4D0C8B}" type="pres">
      <dgm:prSet presAssocID="{20703F17-976E-4A95-9317-1238A49199E6}" presName="child" presStyleLbl="bgAccFollowNode1" presStyleIdx="7" presStyleCnt="8"/>
      <dgm:spPr/>
    </dgm:pt>
    <dgm:pt modelId="{60248C75-00E3-4C38-88DA-E3EFCBB000BF}" type="pres">
      <dgm:prSet presAssocID="{20703F17-976E-4A95-9317-1238A49199E6}" presName="childTx" presStyleLbl="bgAccFollowNode1" presStyleIdx="7" presStyleCnt="8">
        <dgm:presLayoutVars>
          <dgm:bulletEnabled val="1"/>
        </dgm:presLayoutVars>
      </dgm:prSet>
      <dgm:spPr/>
    </dgm:pt>
    <dgm:pt modelId="{0D6DCFD0-C349-4C36-A061-14A1CE5C51B0}" type="pres">
      <dgm:prSet presAssocID="{6714CCDD-7D0A-4747-B5FF-D5007CC444D8}" presName="negSpace" presStyleCnt="0"/>
      <dgm:spPr/>
    </dgm:pt>
    <dgm:pt modelId="{8E6B673C-2907-4219-A3BE-9FC31E9CA252}" type="pres">
      <dgm:prSet presAssocID="{6714CCDD-7D0A-4747-B5FF-D5007CC444D8}" presName="circle" presStyleLbl="node1" presStyleIdx="3" presStyleCnt="4"/>
      <dgm:spPr/>
    </dgm:pt>
  </dgm:ptLst>
  <dgm:cxnLst>
    <dgm:cxn modelId="{31BF830C-B22E-40D5-A238-D7D604ADFFDC}" srcId="{8C160002-4537-451D-B69B-FF79414535DD}" destId="{344C2A53-AB1E-4536-BA52-3598C27F2FBC}" srcOrd="1" destOrd="0" parTransId="{7E0981C2-DFF2-4DD1-9982-2340A77B0281}" sibTransId="{1775F50E-9849-4C1E-AD9F-0AE4BEA972E5}"/>
    <dgm:cxn modelId="{A6B1860C-204D-443D-8B1B-FD87E188D3E5}" srcId="{6714CCDD-7D0A-4747-B5FF-D5007CC444D8}" destId="{755DE1C9-9EA5-40FC-974C-C9D99A9AAE1F}" srcOrd="0" destOrd="0" parTransId="{5C47675D-F3E5-4A0B-B511-F9D911E23BF4}" sibTransId="{467A7D85-BB2D-4161-99AD-4225E3878B37}"/>
    <dgm:cxn modelId="{9B63880C-346C-44C3-9770-AA1E467439EE}" srcId="{8C160002-4537-451D-B69B-FF79414535DD}" destId="{4D70E5C0-3B61-46C2-8485-49E77BA1C2B7}" srcOrd="0" destOrd="0" parTransId="{E22826A3-B90D-456D-B56D-4CFE3230E5D1}" sibTransId="{3F499FD3-D19B-45D2-A60B-B0048F8DDCA4}"/>
    <dgm:cxn modelId="{8EAD3A10-E1A4-47DE-A552-A4ABEF81E40A}" type="presOf" srcId="{20703F17-976E-4A95-9317-1238A49199E6}" destId="{60248C75-00E3-4C38-88DA-E3EFCBB000BF}" srcOrd="1" destOrd="0" presId="urn:microsoft.com/office/officeart/2005/8/layout/hList9"/>
    <dgm:cxn modelId="{4E350421-A127-4BCC-8D90-3F4D4A465192}" type="presOf" srcId="{64E8766D-EFEA-4C59-B6AC-6C8B9153E8E3}" destId="{A7245ADF-22D9-4769-A864-FBD4A204DFBE}" srcOrd="1" destOrd="0" presId="urn:microsoft.com/office/officeart/2005/8/layout/hList9"/>
    <dgm:cxn modelId="{1C65F126-F08C-4871-8D27-A2508FA28080}" type="presOf" srcId="{8D0B9B37-8003-4D0B-BA21-A4B64DF331FE}" destId="{D5FF7E2D-B06B-4B14-983F-EAC36D54A096}" srcOrd="0" destOrd="0" presId="urn:microsoft.com/office/officeart/2005/8/layout/hList9"/>
    <dgm:cxn modelId="{8EB8BF32-202D-4722-BA45-881AFFA82E34}" srcId="{53C05AB2-B1D3-4319-85D7-66E5A37E8E25}" destId="{5E791F62-1D1D-43D8-A77C-987784E76767}" srcOrd="1" destOrd="0" parTransId="{C340F9D9-E6EF-47CA-9E28-4ABAA1CBEAE5}" sibTransId="{4F3B1986-EABD-4C3D-86D1-2CFEA56F3FF3}"/>
    <dgm:cxn modelId="{5DF65539-560D-4A91-B322-674F02399907}" type="presOf" srcId="{6E619CC4-3B9F-4684-89CB-3710D6A62620}" destId="{633131E0-34A2-4240-97EF-10D31DDA41AC}" srcOrd="1" destOrd="0" presId="urn:microsoft.com/office/officeart/2005/8/layout/hList9"/>
    <dgm:cxn modelId="{FC95A161-74EF-4A28-A4AE-996F9FC03CA2}" type="presOf" srcId="{755DE1C9-9EA5-40FC-974C-C9D99A9AAE1F}" destId="{5659719C-C73F-4454-BAFA-2901EA8555E2}" srcOrd="0" destOrd="0" presId="urn:microsoft.com/office/officeart/2005/8/layout/hList9"/>
    <dgm:cxn modelId="{1674AD64-EF51-42D1-A80F-7354F006C864}" srcId="{5E791F62-1D1D-43D8-A77C-987784E76767}" destId="{D334A0D1-ADD7-4C7B-A796-72C74C6C07C5}" srcOrd="1" destOrd="0" parTransId="{E786CCAF-2DBE-464D-ABF9-0DE5A701C842}" sibTransId="{F2E0E315-CE9C-4664-986B-9ED2C82ABB5E}"/>
    <dgm:cxn modelId="{26BB5A66-4B12-4545-B2E8-531DAE663D2F}" type="presOf" srcId="{E7871680-285D-4051-8782-3D780A65ECDA}" destId="{CBA852CD-CA55-4AAF-9471-9BC4ADF4DE1A}" srcOrd="0" destOrd="0" presId="urn:microsoft.com/office/officeart/2005/8/layout/hList9"/>
    <dgm:cxn modelId="{AB84AC48-37FE-41C4-864F-9F7E887D86F5}" type="presOf" srcId="{8D0B9B37-8003-4D0B-BA21-A4B64DF331FE}" destId="{658AA008-3AC1-43F8-BCF6-57148A9647D5}" srcOrd="1" destOrd="0" presId="urn:microsoft.com/office/officeart/2005/8/layout/hList9"/>
    <dgm:cxn modelId="{6280DD4A-EA53-429A-8F72-3D83BA9CDBFD}" srcId="{E7871680-285D-4051-8782-3D780A65ECDA}" destId="{64E8766D-EFEA-4C59-B6AC-6C8B9153E8E3}" srcOrd="0" destOrd="0" parTransId="{C327CCA5-0627-45E5-BB8A-D40AC593FAD7}" sibTransId="{96CA15D2-9062-44EF-B444-001A62643755}"/>
    <dgm:cxn modelId="{D8610F72-2E02-417A-9AE4-22FC031F2005}" srcId="{53C05AB2-B1D3-4319-85D7-66E5A37E8E25}" destId="{6714CCDD-7D0A-4747-B5FF-D5007CC444D8}" srcOrd="3" destOrd="0" parTransId="{C59911F2-18B9-4702-855F-02DF6CC57D6B}" sibTransId="{BC614630-8674-4F3A-A3D8-2A54596397B1}"/>
    <dgm:cxn modelId="{1A7D1A53-1D9E-46B6-8B81-FB72603A75DD}" srcId="{53C05AB2-B1D3-4319-85D7-66E5A37E8E25}" destId="{E7871680-285D-4051-8782-3D780A65ECDA}" srcOrd="0" destOrd="0" parTransId="{4EE7583C-2773-4BC3-B21B-7E0E86527244}" sibTransId="{009F7E06-1C69-42C2-A5A2-C8819A2460D5}"/>
    <dgm:cxn modelId="{D1600178-B6A6-4D6E-A090-9028EC0956D8}" type="presOf" srcId="{D334A0D1-ADD7-4C7B-A796-72C74C6C07C5}" destId="{536BC726-BF10-43C0-98AD-24B8B51275DB}" srcOrd="0" destOrd="0" presId="urn:microsoft.com/office/officeart/2005/8/layout/hList9"/>
    <dgm:cxn modelId="{AD165B7C-19C5-4560-84A7-4D2664E30530}" type="presOf" srcId="{4D70E5C0-3B61-46C2-8485-49E77BA1C2B7}" destId="{5020D865-CF80-469A-8679-F0386ED6AEEF}" srcOrd="0" destOrd="0" presId="urn:microsoft.com/office/officeart/2005/8/layout/hList9"/>
    <dgm:cxn modelId="{16F7637E-8DAB-496E-8B94-9E00C5B86DA8}" type="presOf" srcId="{20703F17-976E-4A95-9317-1238A49199E6}" destId="{4A4AA960-2916-43B0-8B29-83BEBD4D0C8B}" srcOrd="0" destOrd="0" presId="urn:microsoft.com/office/officeart/2005/8/layout/hList9"/>
    <dgm:cxn modelId="{5DF8298E-5CBC-4C94-BA87-80B04842C693}" type="presOf" srcId="{64E8766D-EFEA-4C59-B6AC-6C8B9153E8E3}" destId="{550A525F-004C-41AB-84EF-9B34A72B1B55}" srcOrd="0" destOrd="0" presId="urn:microsoft.com/office/officeart/2005/8/layout/hList9"/>
    <dgm:cxn modelId="{EBDE5694-39B9-4E80-A81D-A9ACE3714951}" srcId="{E7871680-285D-4051-8782-3D780A65ECDA}" destId="{8D0B9B37-8003-4D0B-BA21-A4B64DF331FE}" srcOrd="1" destOrd="0" parTransId="{83DC2E8E-CCF6-449E-8077-E66C5663A8F5}" sibTransId="{604069A0-BDED-40D9-9EF6-9E14C36147C1}"/>
    <dgm:cxn modelId="{0F20B699-989E-4875-B0A3-D4812F88982D}" type="presOf" srcId="{6714CCDD-7D0A-4747-B5FF-D5007CC444D8}" destId="{8E6B673C-2907-4219-A3BE-9FC31E9CA252}" srcOrd="0" destOrd="0" presId="urn:microsoft.com/office/officeart/2005/8/layout/hList9"/>
    <dgm:cxn modelId="{441C219E-3F47-41DC-8BA0-3C38D6F093D9}" type="presOf" srcId="{8C160002-4537-451D-B69B-FF79414535DD}" destId="{9658CDFC-38F0-4C2E-9887-4FED9D219D80}" srcOrd="0" destOrd="0" presId="urn:microsoft.com/office/officeart/2005/8/layout/hList9"/>
    <dgm:cxn modelId="{5F3C4B9F-A8AA-4337-A5A4-E8AE16E829C6}" type="presOf" srcId="{D334A0D1-ADD7-4C7B-A796-72C74C6C07C5}" destId="{CD38C87F-C761-44B2-9E20-367EBB8117FC}" srcOrd="1" destOrd="0" presId="urn:microsoft.com/office/officeart/2005/8/layout/hList9"/>
    <dgm:cxn modelId="{ADF5AE9F-961A-4E75-B7CD-A565FB433A20}" srcId="{5E791F62-1D1D-43D8-A77C-987784E76767}" destId="{6E619CC4-3B9F-4684-89CB-3710D6A62620}" srcOrd="0" destOrd="0" parTransId="{ABCC67DA-109E-4B16-BDD7-DFA69E91FD1F}" sibTransId="{075954F8-F6C0-4D2D-AED3-4214CDABFB19}"/>
    <dgm:cxn modelId="{17462DA9-56C3-4A59-AEA1-E3F905A11CBA}" type="presOf" srcId="{344C2A53-AB1E-4536-BA52-3598C27F2FBC}" destId="{B68D7AF3-06FF-46C6-BD29-7D2368328547}" srcOrd="1" destOrd="0" presId="urn:microsoft.com/office/officeart/2005/8/layout/hList9"/>
    <dgm:cxn modelId="{BF4E2EB3-19F6-418E-A3B2-0F50447281FD}" srcId="{53C05AB2-B1D3-4319-85D7-66E5A37E8E25}" destId="{8C160002-4537-451D-B69B-FF79414535DD}" srcOrd="2" destOrd="0" parTransId="{7B417E78-0017-4700-9CE2-83E0D7B4754D}" sibTransId="{1964FB50-1BD5-4817-9F10-BCCBC98F9EFC}"/>
    <dgm:cxn modelId="{468734CB-54E6-4A35-9B32-FE7A458B427B}" type="presOf" srcId="{4D70E5C0-3B61-46C2-8485-49E77BA1C2B7}" destId="{004A748A-7B8E-40AC-8821-B9F4F27D3C8A}" srcOrd="1" destOrd="0" presId="urn:microsoft.com/office/officeart/2005/8/layout/hList9"/>
    <dgm:cxn modelId="{98AD5CCE-F33E-456B-A8BA-5E5269E09BB9}" type="presOf" srcId="{6E619CC4-3B9F-4684-89CB-3710D6A62620}" destId="{182DA3FE-A1AA-4F33-A87D-70D5B2F1E2CD}" srcOrd="0" destOrd="0" presId="urn:microsoft.com/office/officeart/2005/8/layout/hList9"/>
    <dgm:cxn modelId="{96740BD8-13D8-49DB-8655-AE46C0311934}" type="presOf" srcId="{5E791F62-1D1D-43D8-A77C-987784E76767}" destId="{3F46241A-F4BB-4B96-8899-3E708B9819C3}" srcOrd="0" destOrd="0" presId="urn:microsoft.com/office/officeart/2005/8/layout/hList9"/>
    <dgm:cxn modelId="{09A85EE0-207A-4A02-BF59-778C71AED126}" srcId="{6714CCDD-7D0A-4747-B5FF-D5007CC444D8}" destId="{20703F17-976E-4A95-9317-1238A49199E6}" srcOrd="1" destOrd="0" parTransId="{D43F6B60-94F4-4D61-B9DC-5503A69C8930}" sibTransId="{51176D7F-EF1E-447D-AD12-8A7AE5F8610A}"/>
    <dgm:cxn modelId="{11C14AEE-0630-421D-9196-306115EE9DD4}" type="presOf" srcId="{755DE1C9-9EA5-40FC-974C-C9D99A9AAE1F}" destId="{323A59A0-DAE2-4DDC-8672-B5C352F4A7E0}" srcOrd="1" destOrd="0" presId="urn:microsoft.com/office/officeart/2005/8/layout/hList9"/>
    <dgm:cxn modelId="{D3068BF3-E752-42DF-ABD0-7B43B50ABAC0}" type="presOf" srcId="{344C2A53-AB1E-4536-BA52-3598C27F2FBC}" destId="{7C67D2F7-B5A8-4E0F-B2B5-12534CD5B74D}" srcOrd="0" destOrd="0" presId="urn:microsoft.com/office/officeart/2005/8/layout/hList9"/>
    <dgm:cxn modelId="{FB9F88F6-1799-4EC7-A672-6D86CA4A73C5}" type="presOf" srcId="{53C05AB2-B1D3-4319-85D7-66E5A37E8E25}" destId="{AE8478BD-7927-434E-A848-D3C34E48AAE1}" srcOrd="0" destOrd="0" presId="urn:microsoft.com/office/officeart/2005/8/layout/hList9"/>
    <dgm:cxn modelId="{467466DB-00FF-475D-80E5-FBD50204E55C}" type="presParOf" srcId="{AE8478BD-7927-434E-A848-D3C34E48AAE1}" destId="{9E966E42-691C-4172-B894-3D823D2A3BD1}" srcOrd="0" destOrd="0" presId="urn:microsoft.com/office/officeart/2005/8/layout/hList9"/>
    <dgm:cxn modelId="{9D58E45A-EF4A-4B98-BCB0-041E9EFE6B69}" type="presParOf" srcId="{AE8478BD-7927-434E-A848-D3C34E48AAE1}" destId="{D05C53DB-585F-4E22-B70C-7EBB0B26B099}" srcOrd="1" destOrd="0" presId="urn:microsoft.com/office/officeart/2005/8/layout/hList9"/>
    <dgm:cxn modelId="{22B12A92-AE24-4763-B161-B30EAF85A624}" type="presParOf" srcId="{D05C53DB-585F-4E22-B70C-7EBB0B26B099}" destId="{F766D540-9B75-4792-97A6-93B85C8E65E3}" srcOrd="0" destOrd="0" presId="urn:microsoft.com/office/officeart/2005/8/layout/hList9"/>
    <dgm:cxn modelId="{FA5CBE38-DC85-4300-B2A0-78A42D54854E}" type="presParOf" srcId="{D05C53DB-585F-4E22-B70C-7EBB0B26B099}" destId="{C9FEF420-4B14-446F-BD5B-8C2A874912B3}" srcOrd="1" destOrd="0" presId="urn:microsoft.com/office/officeart/2005/8/layout/hList9"/>
    <dgm:cxn modelId="{84F36F65-6A71-4477-8A66-0A3C1655AB6D}" type="presParOf" srcId="{C9FEF420-4B14-446F-BD5B-8C2A874912B3}" destId="{550A525F-004C-41AB-84EF-9B34A72B1B55}" srcOrd="0" destOrd="0" presId="urn:microsoft.com/office/officeart/2005/8/layout/hList9"/>
    <dgm:cxn modelId="{ECB3CB35-0CCA-41C2-87F3-DDC7DCDF282D}" type="presParOf" srcId="{C9FEF420-4B14-446F-BD5B-8C2A874912B3}" destId="{A7245ADF-22D9-4769-A864-FBD4A204DFBE}" srcOrd="1" destOrd="0" presId="urn:microsoft.com/office/officeart/2005/8/layout/hList9"/>
    <dgm:cxn modelId="{393E77B8-933C-4E07-BDA4-B40CCB6A8018}" type="presParOf" srcId="{D05C53DB-585F-4E22-B70C-7EBB0B26B099}" destId="{B489B56E-8795-40B8-8469-076D53FFD569}" srcOrd="2" destOrd="0" presId="urn:microsoft.com/office/officeart/2005/8/layout/hList9"/>
    <dgm:cxn modelId="{214AA534-ACFE-422A-BFFF-1C7C0DB281D7}" type="presParOf" srcId="{B489B56E-8795-40B8-8469-076D53FFD569}" destId="{D5FF7E2D-B06B-4B14-983F-EAC36D54A096}" srcOrd="0" destOrd="0" presId="urn:microsoft.com/office/officeart/2005/8/layout/hList9"/>
    <dgm:cxn modelId="{64983311-C360-44CF-A85A-B1FA4B03DA7A}" type="presParOf" srcId="{B489B56E-8795-40B8-8469-076D53FFD569}" destId="{658AA008-3AC1-43F8-BCF6-57148A9647D5}" srcOrd="1" destOrd="0" presId="urn:microsoft.com/office/officeart/2005/8/layout/hList9"/>
    <dgm:cxn modelId="{BA3FC6A0-B847-4435-853C-D5B0C4EB215D}" type="presParOf" srcId="{AE8478BD-7927-434E-A848-D3C34E48AAE1}" destId="{227E642C-E9B2-4AE0-B58D-332507BA8FCE}" srcOrd="2" destOrd="0" presId="urn:microsoft.com/office/officeart/2005/8/layout/hList9"/>
    <dgm:cxn modelId="{1C7851F6-3D05-43A1-B8FB-D2661AA24333}" type="presParOf" srcId="{AE8478BD-7927-434E-A848-D3C34E48AAE1}" destId="{CBA852CD-CA55-4AAF-9471-9BC4ADF4DE1A}" srcOrd="3" destOrd="0" presId="urn:microsoft.com/office/officeart/2005/8/layout/hList9"/>
    <dgm:cxn modelId="{37005B7F-148F-42D5-9C66-69649D769C0E}" type="presParOf" srcId="{AE8478BD-7927-434E-A848-D3C34E48AAE1}" destId="{75D343ED-BEF3-4C15-A219-8DB9A8A17D3C}" srcOrd="4" destOrd="0" presId="urn:microsoft.com/office/officeart/2005/8/layout/hList9"/>
    <dgm:cxn modelId="{1F4A99AD-BE6E-47F9-89D5-09C1E63F312D}" type="presParOf" srcId="{AE8478BD-7927-434E-A848-D3C34E48AAE1}" destId="{1F0311C7-B92E-447C-BC80-2C5564CCBBAF}" srcOrd="5" destOrd="0" presId="urn:microsoft.com/office/officeart/2005/8/layout/hList9"/>
    <dgm:cxn modelId="{2FD1AB6E-B01E-48E2-BD93-87BE18C096DC}" type="presParOf" srcId="{AE8478BD-7927-434E-A848-D3C34E48AAE1}" destId="{D9C05F95-37F5-4771-A8DC-0BAB3DE6DA43}" srcOrd="6" destOrd="0" presId="urn:microsoft.com/office/officeart/2005/8/layout/hList9"/>
    <dgm:cxn modelId="{751B41F7-9699-4CA8-B47B-9E493D8906EF}" type="presParOf" srcId="{D9C05F95-37F5-4771-A8DC-0BAB3DE6DA43}" destId="{99B32BDD-BF20-4709-8410-3BA407638CB9}" srcOrd="0" destOrd="0" presId="urn:microsoft.com/office/officeart/2005/8/layout/hList9"/>
    <dgm:cxn modelId="{B7025F3A-AC56-4B3F-9A9F-C620FBF47B74}" type="presParOf" srcId="{D9C05F95-37F5-4771-A8DC-0BAB3DE6DA43}" destId="{519AC764-C34B-413F-A170-EF1083CA87C4}" srcOrd="1" destOrd="0" presId="urn:microsoft.com/office/officeart/2005/8/layout/hList9"/>
    <dgm:cxn modelId="{103FE422-6E4F-4E3F-8581-9352643AB3BA}" type="presParOf" srcId="{519AC764-C34B-413F-A170-EF1083CA87C4}" destId="{182DA3FE-A1AA-4F33-A87D-70D5B2F1E2CD}" srcOrd="0" destOrd="0" presId="urn:microsoft.com/office/officeart/2005/8/layout/hList9"/>
    <dgm:cxn modelId="{6AEB6A8B-0274-4B20-92F5-70F754DBCF64}" type="presParOf" srcId="{519AC764-C34B-413F-A170-EF1083CA87C4}" destId="{633131E0-34A2-4240-97EF-10D31DDA41AC}" srcOrd="1" destOrd="0" presId="urn:microsoft.com/office/officeart/2005/8/layout/hList9"/>
    <dgm:cxn modelId="{AA08B7BD-07DC-4911-B1AC-D62B8E710608}" type="presParOf" srcId="{D9C05F95-37F5-4771-A8DC-0BAB3DE6DA43}" destId="{8D172AC1-7A0F-46F5-B48C-A52087E22F5C}" srcOrd="2" destOrd="0" presId="urn:microsoft.com/office/officeart/2005/8/layout/hList9"/>
    <dgm:cxn modelId="{CD572DDC-8003-4F69-95BD-52E3C345B44F}" type="presParOf" srcId="{8D172AC1-7A0F-46F5-B48C-A52087E22F5C}" destId="{536BC726-BF10-43C0-98AD-24B8B51275DB}" srcOrd="0" destOrd="0" presId="urn:microsoft.com/office/officeart/2005/8/layout/hList9"/>
    <dgm:cxn modelId="{2B027203-1C27-4D6E-9459-E7C95E53C5AD}" type="presParOf" srcId="{8D172AC1-7A0F-46F5-B48C-A52087E22F5C}" destId="{CD38C87F-C761-44B2-9E20-367EBB8117FC}" srcOrd="1" destOrd="0" presId="urn:microsoft.com/office/officeart/2005/8/layout/hList9"/>
    <dgm:cxn modelId="{DD76577B-6E31-44E3-8E21-9EF9544767D0}" type="presParOf" srcId="{AE8478BD-7927-434E-A848-D3C34E48AAE1}" destId="{C4A23AD1-D299-4211-B711-F872C73B3F45}" srcOrd="7" destOrd="0" presId="urn:microsoft.com/office/officeart/2005/8/layout/hList9"/>
    <dgm:cxn modelId="{4E957AA7-150C-4D6C-840D-FCF15F5AD6CA}" type="presParOf" srcId="{AE8478BD-7927-434E-A848-D3C34E48AAE1}" destId="{3F46241A-F4BB-4B96-8899-3E708B9819C3}" srcOrd="8" destOrd="0" presId="urn:microsoft.com/office/officeart/2005/8/layout/hList9"/>
    <dgm:cxn modelId="{CAFFB3B0-CA21-4320-A94A-FE4182B166E1}" type="presParOf" srcId="{AE8478BD-7927-434E-A848-D3C34E48AAE1}" destId="{178162D8-CD3A-485F-8190-C52505D8E5B6}" srcOrd="9" destOrd="0" presId="urn:microsoft.com/office/officeart/2005/8/layout/hList9"/>
    <dgm:cxn modelId="{0EF81E04-3184-4BAD-9BD3-C544593FFDE0}" type="presParOf" srcId="{AE8478BD-7927-434E-A848-D3C34E48AAE1}" destId="{0D0594CF-4DCD-47F1-836F-D91D2BA754D5}" srcOrd="10" destOrd="0" presId="urn:microsoft.com/office/officeart/2005/8/layout/hList9"/>
    <dgm:cxn modelId="{205E80FD-9683-436F-8182-185FABAA4EB3}" type="presParOf" srcId="{AE8478BD-7927-434E-A848-D3C34E48AAE1}" destId="{5E55AEFC-AF49-40FD-94EE-88F6856509B0}" srcOrd="11" destOrd="0" presId="urn:microsoft.com/office/officeart/2005/8/layout/hList9"/>
    <dgm:cxn modelId="{CED3CD57-C6DA-4278-8CD5-99BCA1FE8321}" type="presParOf" srcId="{5E55AEFC-AF49-40FD-94EE-88F6856509B0}" destId="{E3D0969C-FBD6-492B-BBB3-1D9FA44B00BE}" srcOrd="0" destOrd="0" presId="urn:microsoft.com/office/officeart/2005/8/layout/hList9"/>
    <dgm:cxn modelId="{7047EA2D-1D25-4E23-9C3A-9DB6A849B5EF}" type="presParOf" srcId="{5E55AEFC-AF49-40FD-94EE-88F6856509B0}" destId="{5DF66563-75C0-48F7-98F9-DB48AE79B28E}" srcOrd="1" destOrd="0" presId="urn:microsoft.com/office/officeart/2005/8/layout/hList9"/>
    <dgm:cxn modelId="{4719F5DA-797C-429C-A7F6-4C3789318F7E}" type="presParOf" srcId="{5DF66563-75C0-48F7-98F9-DB48AE79B28E}" destId="{5020D865-CF80-469A-8679-F0386ED6AEEF}" srcOrd="0" destOrd="0" presId="urn:microsoft.com/office/officeart/2005/8/layout/hList9"/>
    <dgm:cxn modelId="{D3892FB7-C8A6-4CD5-BC65-45A5E70D7DEE}" type="presParOf" srcId="{5DF66563-75C0-48F7-98F9-DB48AE79B28E}" destId="{004A748A-7B8E-40AC-8821-B9F4F27D3C8A}" srcOrd="1" destOrd="0" presId="urn:microsoft.com/office/officeart/2005/8/layout/hList9"/>
    <dgm:cxn modelId="{F014FD1C-6E71-4850-892C-D4A4793BC9FA}" type="presParOf" srcId="{5E55AEFC-AF49-40FD-94EE-88F6856509B0}" destId="{8B9C49BF-26EB-43F7-B870-793A92D71F70}" srcOrd="2" destOrd="0" presId="urn:microsoft.com/office/officeart/2005/8/layout/hList9"/>
    <dgm:cxn modelId="{D4261431-9540-4B43-9E89-692173D301F7}" type="presParOf" srcId="{8B9C49BF-26EB-43F7-B870-793A92D71F70}" destId="{7C67D2F7-B5A8-4E0F-B2B5-12534CD5B74D}" srcOrd="0" destOrd="0" presId="urn:microsoft.com/office/officeart/2005/8/layout/hList9"/>
    <dgm:cxn modelId="{3496BFCB-21D8-4A2B-A3B3-3C775645D509}" type="presParOf" srcId="{8B9C49BF-26EB-43F7-B870-793A92D71F70}" destId="{B68D7AF3-06FF-46C6-BD29-7D2368328547}" srcOrd="1" destOrd="0" presId="urn:microsoft.com/office/officeart/2005/8/layout/hList9"/>
    <dgm:cxn modelId="{7CF837DA-D421-4361-B51B-231DC96FFC86}" type="presParOf" srcId="{AE8478BD-7927-434E-A848-D3C34E48AAE1}" destId="{935B71A1-543B-40C4-9AEF-8B8599FCC141}" srcOrd="12" destOrd="0" presId="urn:microsoft.com/office/officeart/2005/8/layout/hList9"/>
    <dgm:cxn modelId="{0EACEC6D-3C5B-4B29-AFBB-980F5B351CF0}" type="presParOf" srcId="{AE8478BD-7927-434E-A848-D3C34E48AAE1}" destId="{9658CDFC-38F0-4C2E-9887-4FED9D219D80}" srcOrd="13" destOrd="0" presId="urn:microsoft.com/office/officeart/2005/8/layout/hList9"/>
    <dgm:cxn modelId="{EC6BDF8A-1F9C-41C0-BDD0-E7FE21570943}" type="presParOf" srcId="{AE8478BD-7927-434E-A848-D3C34E48AAE1}" destId="{C2995745-53D6-4D70-AA89-9A08B15DFAFB}" srcOrd="14" destOrd="0" presId="urn:microsoft.com/office/officeart/2005/8/layout/hList9"/>
    <dgm:cxn modelId="{A9D8B8CC-C36C-4245-B275-D6D2F112FEE5}" type="presParOf" srcId="{AE8478BD-7927-434E-A848-D3C34E48AAE1}" destId="{2EAF6F8F-872C-48CB-BE0C-5D9F7E53B7AE}" srcOrd="15" destOrd="0" presId="urn:microsoft.com/office/officeart/2005/8/layout/hList9"/>
    <dgm:cxn modelId="{EE50B862-4DC9-42B3-8A6A-1E131F61852D}" type="presParOf" srcId="{AE8478BD-7927-434E-A848-D3C34E48AAE1}" destId="{F7E73B6F-1272-4805-8547-CA674F97B3AE}" srcOrd="16" destOrd="0" presId="urn:microsoft.com/office/officeart/2005/8/layout/hList9"/>
    <dgm:cxn modelId="{675DEB15-BAB1-45AA-A05B-93B4E7BB1611}" type="presParOf" srcId="{F7E73B6F-1272-4805-8547-CA674F97B3AE}" destId="{E6010BAF-D155-4CD8-9385-82ADA5BBCAB7}" srcOrd="0" destOrd="0" presId="urn:microsoft.com/office/officeart/2005/8/layout/hList9"/>
    <dgm:cxn modelId="{A3FCDCF7-0C67-4F48-BBBF-92AAE25BA370}" type="presParOf" srcId="{F7E73B6F-1272-4805-8547-CA674F97B3AE}" destId="{ED7AF7EA-55BC-4EB8-A46B-7D24C5104E71}" srcOrd="1" destOrd="0" presId="urn:microsoft.com/office/officeart/2005/8/layout/hList9"/>
    <dgm:cxn modelId="{D4F885B1-5147-4CED-914E-42F783340F97}" type="presParOf" srcId="{ED7AF7EA-55BC-4EB8-A46B-7D24C5104E71}" destId="{5659719C-C73F-4454-BAFA-2901EA8555E2}" srcOrd="0" destOrd="0" presId="urn:microsoft.com/office/officeart/2005/8/layout/hList9"/>
    <dgm:cxn modelId="{ADB95E58-94E8-44A6-9666-ECD805CFC90A}" type="presParOf" srcId="{ED7AF7EA-55BC-4EB8-A46B-7D24C5104E71}" destId="{323A59A0-DAE2-4DDC-8672-B5C352F4A7E0}" srcOrd="1" destOrd="0" presId="urn:microsoft.com/office/officeart/2005/8/layout/hList9"/>
    <dgm:cxn modelId="{ED7FE9B3-90A6-4EC6-8EDE-A6B6BF1E4464}" type="presParOf" srcId="{F7E73B6F-1272-4805-8547-CA674F97B3AE}" destId="{62F487E5-C466-42CC-8CD9-FCDDA35FFA93}" srcOrd="2" destOrd="0" presId="urn:microsoft.com/office/officeart/2005/8/layout/hList9"/>
    <dgm:cxn modelId="{3354ACCA-60ED-4C59-AF6D-9FD3FB80A4D4}" type="presParOf" srcId="{62F487E5-C466-42CC-8CD9-FCDDA35FFA93}" destId="{4A4AA960-2916-43B0-8B29-83BEBD4D0C8B}" srcOrd="0" destOrd="0" presId="urn:microsoft.com/office/officeart/2005/8/layout/hList9"/>
    <dgm:cxn modelId="{3E6AA5BD-3795-482C-AC9A-FDADDF88B481}" type="presParOf" srcId="{62F487E5-C466-42CC-8CD9-FCDDA35FFA93}" destId="{60248C75-00E3-4C38-88DA-E3EFCBB000BF}" srcOrd="1" destOrd="0" presId="urn:microsoft.com/office/officeart/2005/8/layout/hList9"/>
    <dgm:cxn modelId="{77D18A65-F1E5-466B-B666-775DFBE66F40}" type="presParOf" srcId="{AE8478BD-7927-434E-A848-D3C34E48AAE1}" destId="{0D6DCFD0-C349-4C36-A061-14A1CE5C51B0}" srcOrd="17" destOrd="0" presId="urn:microsoft.com/office/officeart/2005/8/layout/hList9"/>
    <dgm:cxn modelId="{0D7352C7-81C5-4A45-BF11-B2193023D406}" type="presParOf" srcId="{AE8478BD-7927-434E-A848-D3C34E48AAE1}" destId="{8E6B673C-2907-4219-A3BE-9FC31E9CA252}" srcOrd="18" destOrd="0" presId="urn:microsoft.com/office/officeart/2005/8/layout/hLis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A525F-004C-41AB-84EF-9B34A72B1B55}">
      <dsp:nvSpPr>
        <dsp:cNvPr id="0" name=""/>
        <dsp:cNvSpPr/>
      </dsp:nvSpPr>
      <dsp:spPr>
        <a:xfrm>
          <a:off x="437054" y="1222097"/>
          <a:ext cx="813994" cy="54293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VATT </a:t>
          </a:r>
          <a:r>
            <a:rPr lang="es-MX" sz="900" kern="1200" dirty="0" err="1">
              <a:latin typeface="Arial" panose="020B0604020202020204" pitchFamily="34" charset="0"/>
              <a:cs typeface="Arial" panose="020B0604020202020204" pitchFamily="34" charset="0"/>
            </a:rPr>
            <a:t>index</a:t>
          </a:r>
          <a:r>
            <a:rPr lang="es-MX" sz="900" kern="1200" dirty="0">
              <a:latin typeface="Arial" panose="020B0604020202020204" pitchFamily="34" charset="0"/>
              <a:cs typeface="Arial" panose="020B0604020202020204" pitchFamily="34" charset="0"/>
            </a:rPr>
            <a:t> a marzo 2023</a:t>
          </a:r>
          <a:endParaRPr lang="es-ES" sz="900" kern="1200" dirty="0">
            <a:latin typeface="Arial" panose="020B0604020202020204" pitchFamily="34" charset="0"/>
            <a:cs typeface="Arial" panose="020B0604020202020204" pitchFamily="34" charset="0"/>
          </a:endParaRPr>
        </a:p>
      </dsp:txBody>
      <dsp:txXfrm>
        <a:off x="567293" y="1222097"/>
        <a:ext cx="683755" cy="542934"/>
      </dsp:txXfrm>
    </dsp:sp>
    <dsp:sp modelId="{D5FF7E2D-B06B-4B14-983F-EAC36D54A096}">
      <dsp:nvSpPr>
        <dsp:cNvPr id="0" name=""/>
        <dsp:cNvSpPr/>
      </dsp:nvSpPr>
      <dsp:spPr>
        <a:xfrm>
          <a:off x="437054" y="1765031"/>
          <a:ext cx="813994" cy="542934"/>
        </a:xfrm>
        <a:prstGeom prst="rect">
          <a:avLst/>
        </a:prstGeom>
        <a:solidFill>
          <a:schemeClr val="accent2">
            <a:tint val="40000"/>
            <a:alpha val="90000"/>
            <a:hueOff val="-121318"/>
            <a:satOff val="-10764"/>
            <a:lumOff val="-110"/>
            <a:alphaOff val="0"/>
          </a:schemeClr>
        </a:solidFill>
        <a:ln w="12700" cap="flat" cmpd="sng" algn="ctr">
          <a:solidFill>
            <a:schemeClr val="accent2">
              <a:tint val="40000"/>
              <a:alpha val="90000"/>
              <a:hueOff val="-121318"/>
              <a:satOff val="-10764"/>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VATT en pesos con dólar marzo 2023</a:t>
          </a:r>
          <a:endParaRPr lang="es-ES" sz="900" kern="1200" dirty="0">
            <a:latin typeface="Arial" panose="020B0604020202020204" pitchFamily="34" charset="0"/>
            <a:cs typeface="Arial" panose="020B0604020202020204" pitchFamily="34" charset="0"/>
          </a:endParaRPr>
        </a:p>
      </dsp:txBody>
      <dsp:txXfrm>
        <a:off x="567293" y="1765031"/>
        <a:ext cx="683755" cy="542934"/>
      </dsp:txXfrm>
    </dsp:sp>
    <dsp:sp modelId="{CBA852CD-CA55-4AAF-9471-9BC4ADF4DE1A}">
      <dsp:nvSpPr>
        <dsp:cNvPr id="0" name=""/>
        <dsp:cNvSpPr/>
      </dsp:nvSpPr>
      <dsp:spPr>
        <a:xfrm>
          <a:off x="2924" y="1005032"/>
          <a:ext cx="542662" cy="54266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panose="020B0604020202020204" pitchFamily="34" charset="0"/>
              <a:cs typeface="Arial" panose="020B0604020202020204" pitchFamily="34" charset="0"/>
            </a:rPr>
            <a:t>2° </a:t>
          </a:r>
          <a:r>
            <a:rPr lang="es-ES" sz="900" kern="1200" dirty="0" err="1">
              <a:latin typeface="Arial" panose="020B0604020202020204" pitchFamily="34" charset="0"/>
              <a:cs typeface="Arial" panose="020B0604020202020204" pitchFamily="34" charset="0"/>
            </a:rPr>
            <a:t>sem</a:t>
          </a:r>
          <a:r>
            <a:rPr lang="es-ES" sz="900" kern="1200" dirty="0">
              <a:latin typeface="Arial" panose="020B0604020202020204" pitchFamily="34" charset="0"/>
              <a:cs typeface="Arial" panose="020B0604020202020204" pitchFamily="34" charset="0"/>
            </a:rPr>
            <a:t> 2023</a:t>
          </a:r>
        </a:p>
      </dsp:txBody>
      <dsp:txXfrm>
        <a:off x="82395" y="1084503"/>
        <a:ext cx="383720" cy="383720"/>
      </dsp:txXfrm>
    </dsp:sp>
    <dsp:sp modelId="{182DA3FE-A1AA-4F33-A87D-70D5B2F1E2CD}">
      <dsp:nvSpPr>
        <dsp:cNvPr id="0" name=""/>
        <dsp:cNvSpPr/>
      </dsp:nvSpPr>
      <dsp:spPr>
        <a:xfrm>
          <a:off x="1793711" y="1222097"/>
          <a:ext cx="813994" cy="542934"/>
        </a:xfrm>
        <a:prstGeom prst="rect">
          <a:avLst/>
        </a:prstGeom>
        <a:solidFill>
          <a:schemeClr val="accent2">
            <a:tint val="40000"/>
            <a:alpha val="90000"/>
            <a:hueOff val="-242636"/>
            <a:satOff val="-21527"/>
            <a:lumOff val="-220"/>
            <a:alphaOff val="0"/>
          </a:schemeClr>
        </a:solidFill>
        <a:ln w="12700" cap="flat" cmpd="sng" algn="ctr">
          <a:solidFill>
            <a:schemeClr val="accent2">
              <a:tint val="40000"/>
              <a:alpha val="90000"/>
              <a:hueOff val="-242636"/>
              <a:satOff val="-21527"/>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ES" sz="900" kern="1200" dirty="0">
              <a:latin typeface="Arial" panose="020B0604020202020204" pitchFamily="34" charset="0"/>
              <a:cs typeface="Arial" panose="020B0604020202020204" pitchFamily="34" charset="0"/>
            </a:rPr>
            <a:t>VATT </a:t>
          </a:r>
          <a:r>
            <a:rPr lang="es-ES" sz="900" kern="1200" dirty="0" err="1">
              <a:latin typeface="Arial" panose="020B0604020202020204" pitchFamily="34" charset="0"/>
              <a:cs typeface="Arial" panose="020B0604020202020204" pitchFamily="34" charset="0"/>
            </a:rPr>
            <a:t>index</a:t>
          </a:r>
          <a:r>
            <a:rPr lang="es-ES" sz="900" kern="1200" dirty="0">
              <a:latin typeface="Arial" panose="020B0604020202020204" pitchFamily="34" charset="0"/>
              <a:cs typeface="Arial" panose="020B0604020202020204" pitchFamily="34" charset="0"/>
            </a:rPr>
            <a:t> a septiembre 2023</a:t>
          </a:r>
        </a:p>
      </dsp:txBody>
      <dsp:txXfrm>
        <a:off x="1923950" y="1222097"/>
        <a:ext cx="683755" cy="542934"/>
      </dsp:txXfrm>
    </dsp:sp>
    <dsp:sp modelId="{536BC726-BF10-43C0-98AD-24B8B51275DB}">
      <dsp:nvSpPr>
        <dsp:cNvPr id="0" name=""/>
        <dsp:cNvSpPr/>
      </dsp:nvSpPr>
      <dsp:spPr>
        <a:xfrm>
          <a:off x="1793711" y="1765031"/>
          <a:ext cx="813994" cy="542934"/>
        </a:xfrm>
        <a:prstGeom prst="rect">
          <a:avLst/>
        </a:prstGeom>
        <a:solidFill>
          <a:schemeClr val="accent2">
            <a:tint val="40000"/>
            <a:alpha val="90000"/>
            <a:hueOff val="-363954"/>
            <a:satOff val="-32291"/>
            <a:lumOff val="-330"/>
            <a:alphaOff val="0"/>
          </a:schemeClr>
        </a:solidFill>
        <a:ln w="12700" cap="flat" cmpd="sng" algn="ctr">
          <a:solidFill>
            <a:schemeClr val="accent2">
              <a:tint val="40000"/>
              <a:alpha val="90000"/>
              <a:hueOff val="-363954"/>
              <a:satOff val="-32291"/>
              <a:lumOff val="-3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VATT en pesos con dólar sept 2023</a:t>
          </a:r>
          <a:endParaRPr lang="es-ES" sz="900" kern="1200" dirty="0">
            <a:latin typeface="Arial" panose="020B0604020202020204" pitchFamily="34" charset="0"/>
            <a:cs typeface="Arial" panose="020B0604020202020204" pitchFamily="34" charset="0"/>
          </a:endParaRPr>
        </a:p>
      </dsp:txBody>
      <dsp:txXfrm>
        <a:off x="1923950" y="1765031"/>
        <a:ext cx="683755" cy="542934"/>
      </dsp:txXfrm>
    </dsp:sp>
    <dsp:sp modelId="{3F46241A-F4BB-4B96-8899-3E708B9819C3}">
      <dsp:nvSpPr>
        <dsp:cNvPr id="0" name=""/>
        <dsp:cNvSpPr/>
      </dsp:nvSpPr>
      <dsp:spPr>
        <a:xfrm>
          <a:off x="1359581" y="1005032"/>
          <a:ext cx="542662" cy="542662"/>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panose="020B0604020202020204" pitchFamily="34" charset="0"/>
              <a:cs typeface="Arial" panose="020B0604020202020204" pitchFamily="34" charset="0"/>
            </a:rPr>
            <a:t>1° </a:t>
          </a:r>
          <a:r>
            <a:rPr lang="es-ES" sz="900" kern="1200" dirty="0" err="1">
              <a:latin typeface="Arial" panose="020B0604020202020204" pitchFamily="34" charset="0"/>
              <a:cs typeface="Arial" panose="020B0604020202020204" pitchFamily="34" charset="0"/>
            </a:rPr>
            <a:t>sem</a:t>
          </a:r>
          <a:r>
            <a:rPr lang="es-ES" sz="900" kern="1200" dirty="0">
              <a:latin typeface="Arial" panose="020B0604020202020204" pitchFamily="34" charset="0"/>
              <a:cs typeface="Arial" panose="020B0604020202020204" pitchFamily="34" charset="0"/>
            </a:rPr>
            <a:t> 2024</a:t>
          </a:r>
        </a:p>
      </dsp:txBody>
      <dsp:txXfrm>
        <a:off x="1439052" y="1084503"/>
        <a:ext cx="383720" cy="383720"/>
      </dsp:txXfrm>
    </dsp:sp>
    <dsp:sp modelId="{5020D865-CF80-469A-8679-F0386ED6AEEF}">
      <dsp:nvSpPr>
        <dsp:cNvPr id="0" name=""/>
        <dsp:cNvSpPr/>
      </dsp:nvSpPr>
      <dsp:spPr>
        <a:xfrm>
          <a:off x="3150368" y="1222097"/>
          <a:ext cx="813994" cy="542934"/>
        </a:xfrm>
        <a:prstGeom prst="rect">
          <a:avLst/>
        </a:prstGeom>
        <a:solidFill>
          <a:schemeClr val="accent2">
            <a:tint val="40000"/>
            <a:alpha val="90000"/>
            <a:hueOff val="-485272"/>
            <a:satOff val="-43055"/>
            <a:lumOff val="-439"/>
            <a:alphaOff val="0"/>
          </a:schemeClr>
        </a:solidFill>
        <a:ln w="12700" cap="flat" cmpd="sng" algn="ctr">
          <a:solidFill>
            <a:schemeClr val="accent2">
              <a:tint val="40000"/>
              <a:alpha val="90000"/>
              <a:hueOff val="-485272"/>
              <a:satOff val="-43055"/>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VATT </a:t>
          </a:r>
          <a:r>
            <a:rPr lang="es-MX" sz="900" kern="1200" dirty="0" err="1">
              <a:latin typeface="Arial" panose="020B0604020202020204" pitchFamily="34" charset="0"/>
              <a:cs typeface="Arial" panose="020B0604020202020204" pitchFamily="34" charset="0"/>
            </a:rPr>
            <a:t>index</a:t>
          </a:r>
          <a:r>
            <a:rPr lang="es-MX" sz="900" kern="1200" dirty="0">
              <a:latin typeface="Arial" panose="020B0604020202020204" pitchFamily="34" charset="0"/>
              <a:cs typeface="Arial" panose="020B0604020202020204" pitchFamily="34" charset="0"/>
            </a:rPr>
            <a:t> a marzo 2024</a:t>
          </a:r>
          <a:endParaRPr lang="es-ES" sz="900" kern="1200" dirty="0">
            <a:latin typeface="Arial" panose="020B0604020202020204" pitchFamily="34" charset="0"/>
            <a:cs typeface="Arial" panose="020B0604020202020204" pitchFamily="34" charset="0"/>
          </a:endParaRPr>
        </a:p>
      </dsp:txBody>
      <dsp:txXfrm>
        <a:off x="3280607" y="1222097"/>
        <a:ext cx="683755" cy="542934"/>
      </dsp:txXfrm>
    </dsp:sp>
    <dsp:sp modelId="{7C67D2F7-B5A8-4E0F-B2B5-12534CD5B74D}">
      <dsp:nvSpPr>
        <dsp:cNvPr id="0" name=""/>
        <dsp:cNvSpPr/>
      </dsp:nvSpPr>
      <dsp:spPr>
        <a:xfrm>
          <a:off x="3150368" y="1765031"/>
          <a:ext cx="813994" cy="542934"/>
        </a:xfrm>
        <a:prstGeom prst="rect">
          <a:avLst/>
        </a:prstGeom>
        <a:solidFill>
          <a:schemeClr val="accent2">
            <a:tint val="40000"/>
            <a:alpha val="90000"/>
            <a:hueOff val="-606590"/>
            <a:satOff val="-53819"/>
            <a:lumOff val="-549"/>
            <a:alphaOff val="0"/>
          </a:schemeClr>
        </a:solidFill>
        <a:ln w="12700" cap="flat" cmpd="sng" algn="ctr">
          <a:solidFill>
            <a:schemeClr val="accent2">
              <a:tint val="40000"/>
              <a:alpha val="90000"/>
              <a:hueOff val="-606590"/>
              <a:satOff val="-53819"/>
              <a:lumOff val="-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VATT en pesos con dólar mayo 2024</a:t>
          </a:r>
          <a:endParaRPr lang="es-ES" sz="900" kern="1200" dirty="0">
            <a:latin typeface="Arial" panose="020B0604020202020204" pitchFamily="34" charset="0"/>
            <a:cs typeface="Arial" panose="020B0604020202020204" pitchFamily="34" charset="0"/>
          </a:endParaRPr>
        </a:p>
      </dsp:txBody>
      <dsp:txXfrm>
        <a:off x="3280607" y="1765031"/>
        <a:ext cx="683755" cy="542934"/>
      </dsp:txXfrm>
    </dsp:sp>
    <dsp:sp modelId="{9658CDFC-38F0-4C2E-9887-4FED9D219D80}">
      <dsp:nvSpPr>
        <dsp:cNvPr id="0" name=""/>
        <dsp:cNvSpPr/>
      </dsp:nvSpPr>
      <dsp:spPr>
        <a:xfrm>
          <a:off x="2716238" y="1005032"/>
          <a:ext cx="542662" cy="542662"/>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panose="020B0604020202020204" pitchFamily="34" charset="0"/>
              <a:cs typeface="Arial" panose="020B0604020202020204" pitchFamily="34" charset="0"/>
            </a:rPr>
            <a:t>2° </a:t>
          </a:r>
          <a:r>
            <a:rPr lang="es-ES" sz="900" kern="1200" dirty="0" err="1">
              <a:latin typeface="Arial" panose="020B0604020202020204" pitchFamily="34" charset="0"/>
              <a:cs typeface="Arial" panose="020B0604020202020204" pitchFamily="34" charset="0"/>
            </a:rPr>
            <a:t>sem</a:t>
          </a:r>
          <a:r>
            <a:rPr lang="es-ES" sz="900" kern="1200" dirty="0">
              <a:latin typeface="Arial" panose="020B0604020202020204" pitchFamily="34" charset="0"/>
              <a:cs typeface="Arial" panose="020B0604020202020204" pitchFamily="34" charset="0"/>
            </a:rPr>
            <a:t> 2024</a:t>
          </a:r>
        </a:p>
      </dsp:txBody>
      <dsp:txXfrm>
        <a:off x="2795709" y="1084503"/>
        <a:ext cx="383720" cy="383720"/>
      </dsp:txXfrm>
    </dsp:sp>
    <dsp:sp modelId="{5659719C-C73F-4454-BAFA-2901EA8555E2}">
      <dsp:nvSpPr>
        <dsp:cNvPr id="0" name=""/>
        <dsp:cNvSpPr/>
      </dsp:nvSpPr>
      <dsp:spPr>
        <a:xfrm>
          <a:off x="4507025" y="1222097"/>
          <a:ext cx="813994" cy="542934"/>
        </a:xfrm>
        <a:prstGeom prst="rect">
          <a:avLst/>
        </a:prstGeom>
        <a:solidFill>
          <a:schemeClr val="accent2">
            <a:tint val="40000"/>
            <a:alpha val="90000"/>
            <a:hueOff val="-727908"/>
            <a:satOff val="-64582"/>
            <a:lumOff val="-659"/>
            <a:alphaOff val="0"/>
          </a:schemeClr>
        </a:solidFill>
        <a:ln w="12700" cap="flat" cmpd="sng" algn="ctr">
          <a:solidFill>
            <a:schemeClr val="accent2">
              <a:tint val="40000"/>
              <a:alpha val="90000"/>
              <a:hueOff val="-727908"/>
              <a:satOff val="-64582"/>
              <a:lumOff val="-6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VATT </a:t>
          </a:r>
          <a:r>
            <a:rPr lang="es-MX" sz="900" kern="1200" dirty="0" err="1">
              <a:latin typeface="Arial" panose="020B0604020202020204" pitchFamily="34" charset="0"/>
              <a:cs typeface="Arial" panose="020B0604020202020204" pitchFamily="34" charset="0"/>
            </a:rPr>
            <a:t>index</a:t>
          </a:r>
          <a:r>
            <a:rPr lang="es-MX" sz="900" kern="1200" dirty="0">
              <a:latin typeface="Arial" panose="020B0604020202020204" pitchFamily="34" charset="0"/>
              <a:cs typeface="Arial" panose="020B0604020202020204" pitchFamily="34" charset="0"/>
            </a:rPr>
            <a:t> a septiembre 2024</a:t>
          </a:r>
          <a:endParaRPr lang="es-ES" sz="900" kern="1200" dirty="0">
            <a:latin typeface="Arial" panose="020B0604020202020204" pitchFamily="34" charset="0"/>
            <a:cs typeface="Arial" panose="020B0604020202020204" pitchFamily="34" charset="0"/>
          </a:endParaRPr>
        </a:p>
      </dsp:txBody>
      <dsp:txXfrm>
        <a:off x="4637264" y="1222097"/>
        <a:ext cx="683755" cy="542934"/>
      </dsp:txXfrm>
    </dsp:sp>
    <dsp:sp modelId="{4A4AA960-2916-43B0-8B29-83BEBD4D0C8B}">
      <dsp:nvSpPr>
        <dsp:cNvPr id="0" name=""/>
        <dsp:cNvSpPr/>
      </dsp:nvSpPr>
      <dsp:spPr>
        <a:xfrm>
          <a:off x="4507025" y="1765031"/>
          <a:ext cx="813994" cy="54293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MX" sz="900" kern="1200" dirty="0">
              <a:latin typeface="Arial" panose="020B0604020202020204" pitchFamily="34" charset="0"/>
              <a:cs typeface="Arial" panose="020B0604020202020204" pitchFamily="34" charset="0"/>
            </a:rPr>
            <a:t> VATT en pesos con dólar noviembre 2024</a:t>
          </a:r>
          <a:endParaRPr lang="es-ES" sz="900" kern="1200" dirty="0">
            <a:latin typeface="Arial" panose="020B0604020202020204" pitchFamily="34" charset="0"/>
            <a:cs typeface="Arial" panose="020B0604020202020204" pitchFamily="34" charset="0"/>
          </a:endParaRPr>
        </a:p>
      </dsp:txBody>
      <dsp:txXfrm>
        <a:off x="4637264" y="1765031"/>
        <a:ext cx="683755" cy="542934"/>
      </dsp:txXfrm>
    </dsp:sp>
    <dsp:sp modelId="{8E6B673C-2907-4219-A3BE-9FC31E9CA252}">
      <dsp:nvSpPr>
        <dsp:cNvPr id="0" name=""/>
        <dsp:cNvSpPr/>
      </dsp:nvSpPr>
      <dsp:spPr>
        <a:xfrm>
          <a:off x="4072895" y="1005032"/>
          <a:ext cx="542662" cy="542662"/>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latin typeface="Arial" panose="020B0604020202020204" pitchFamily="34" charset="0"/>
              <a:cs typeface="Arial" panose="020B0604020202020204" pitchFamily="34" charset="0"/>
            </a:rPr>
            <a:t>1° </a:t>
          </a:r>
          <a:r>
            <a:rPr lang="es-ES" sz="900" kern="1200" dirty="0" err="1">
              <a:latin typeface="Arial" panose="020B0604020202020204" pitchFamily="34" charset="0"/>
              <a:cs typeface="Arial" panose="020B0604020202020204" pitchFamily="34" charset="0"/>
            </a:rPr>
            <a:t>sem</a:t>
          </a:r>
          <a:r>
            <a:rPr lang="es-ES" sz="900" kern="1200" dirty="0">
              <a:latin typeface="Arial" panose="020B0604020202020204" pitchFamily="34" charset="0"/>
              <a:cs typeface="Arial" panose="020B0604020202020204" pitchFamily="34" charset="0"/>
            </a:rPr>
            <a:t> 2025</a:t>
          </a:r>
        </a:p>
      </dsp:txBody>
      <dsp:txXfrm>
        <a:off x="4152366" y="1084503"/>
        <a:ext cx="383720" cy="383720"/>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5C5B4-E506-484A-8861-B3B7F4B55D3D}" type="datetimeFigureOut">
              <a:rPr lang="es-CL" smtClean="0"/>
              <a:t>25-04-2025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094F0-B53F-4CCB-9A39-688234968675}" type="slidenum">
              <a:rPr lang="es-CL" smtClean="0"/>
              <a:t>‹#›</a:t>
            </a:fld>
            <a:endParaRPr lang="es-CL"/>
          </a:p>
        </p:txBody>
      </p:sp>
    </p:spTree>
    <p:extLst>
      <p:ext uri="{BB962C8B-B14F-4D97-AF65-F5344CB8AC3E}">
        <p14:creationId xmlns:p14="http://schemas.microsoft.com/office/powerpoint/2010/main" val="453662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DFE76-E308-BC1A-BFDD-1B719CA645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8CD72A-A34F-5E1E-CF4E-E34A1477DA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AC6BC91-1746-5DD1-15C2-DF93E0CC0D4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D2EDAF3-AEB3-5CC7-B8FE-3BCF01D11C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522EC-9205-A844-95AC-23F8D447830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1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Al extremo, del límite de clientes libres de 0 kW, todo sería dedicado.</a:t>
            </a:r>
          </a:p>
          <a:p>
            <a:r>
              <a:rPr lang="es-CL"/>
              <a:t>Circuitos normalmente abiertos.</a:t>
            </a:r>
          </a:p>
          <a:p>
            <a:r>
              <a:rPr lang="es-CL"/>
              <a:t>Forma de ampliar, por OA, queda zonal.</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319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11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2451"/>
                </a:solidFill>
                <a:effectLst/>
                <a:latin typeface="Aptos" panose="020B0004020202020204" pitchFamily="34" charset="0"/>
              </a:rPr>
              <a:t>* diciendo que los proyectos están en distintas etapas de carga según la prioridad que les ha dado cada empresa o el mismo CEN.</a:t>
            </a:r>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814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AE162-3AC2-8E8E-630B-AA79A0FAD2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F6CA33-B4AD-71B3-FC19-4EF88C37A29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E5C2D2-1CC0-7E7B-1291-D5837977B03B}"/>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598153CE-A386-0261-E6C1-F04E296B26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0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6FEC2-41F4-2389-40AE-1D2A804E77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AD39EBC-C747-FEB3-22DD-22A1A77178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3B4B929-C2A9-3631-8F12-047F240220C3}"/>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1D34918D-DAD0-C19B-4ECF-3761B85871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39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6A622-C797-CAD2-A683-0991E478FB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EFDCFB-CF24-1BA0-7EB2-767DE1118AC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F216EB5-04F1-4309-B0A8-CCDFAB04B9D7}"/>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DAE95DB0-3666-5F93-B848-513333A77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16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32e94c0690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32e94c0690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3e51c6198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3e51c61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32f70c79c1_1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32f70c79c1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f7710a78f_1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4f7710a78f_1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B842-D6F8-A74F-6F2E-5AA85A882C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B54007-8CF8-AB01-8295-866AB84239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326B24-80E7-3405-42CE-9EBC80214232}"/>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E21DFB5-2B4B-F8AA-E9F9-A62CD4F06C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522EC-9205-A844-95AC-23F8D447830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095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4f7710a78f_1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4f7710a78f_1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4f7710a78f_1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4f7710a78f_1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4f7710a7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4f7710a7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4f6e24595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4f6e24595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4f7710a78f_1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4f7710a78f_1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4f6e2459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4f6e2459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32f70c79c1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32f70c79c1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4f47bf229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4f47bf229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4f6e24595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4f6e24595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1000"/>
              </a:spcAft>
              <a:buNone/>
            </a:pPr>
            <a:endParaRPr sz="1200">
              <a:solidFill>
                <a:srgbClr val="595959"/>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4f7710a78f_1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4f7710a78f_1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824DD-A4A6-23A4-1BAD-0D764B9505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C8DF96A-E8AE-544F-35ED-CDE0F596998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45DC809-2AD1-8F73-E0DB-9AF6CDE1BB1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3CCB1575-B9EF-1D59-7161-058E444EEB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522EC-9205-A844-95AC-23F8D447830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16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334e4004e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334e4004e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16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1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00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956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81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557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3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87C04-FAF1-47AB-ABC3-9CFC40760A87}"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334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DC67858-7C0E-4F51-999C-E4B6F130EB3C}" type="slidenum">
              <a:rPr kumimoji="0" lang="es-CL"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79</a:t>
            </a:fld>
            <a:endParaRPr kumimoji="0" lang="es-CL"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3745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0B769-BAF7-A5F4-E857-82345B4CBF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B016AC2-7123-C720-D23C-8EC22AB379F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692E3A6-B1B7-217C-13A1-D3795DDD46CE}"/>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41DD071E-0B63-B7FB-904B-299F96B136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522EC-9205-A844-95AC-23F8D447830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454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bg1"/>
                </a:solidFill>
                <a:latin typeface="Tahoma" panose="020B0604030504040204" pitchFamily="34" charset="0"/>
                <a:ea typeface="Tahoma" panose="020B0604030504040204" pitchFamily="34" charset="0"/>
                <a:cs typeface="Tahoma" panose="020B0604030504040204" pitchFamily="34" charset="0"/>
              </a:rPr>
              <a:t>La normativa vigente permite que infraestructura compartida –no diseñada específicamente para un cliente libre o generador- sea calificada como “dedicada”, solo por cumplir ciertos umbrales de uso. Esta situación ha generado consecuencias concretas: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bg1"/>
                </a:solidFill>
                <a:latin typeface="Tahoma" panose="020B0604030504040204" pitchFamily="34" charset="0"/>
                <a:ea typeface="Tahoma" panose="020B0604030504040204" pitchFamily="34" charset="0"/>
                <a:cs typeface="Tahoma" panose="020B0604030504040204" pitchFamily="34" charset="0"/>
              </a:rPr>
              <a:t>Este escenario no es coherente con el diseño legal del sistema eléctrico y afecta la operación, el desarrollo de proyectos y la confianza regulatoria.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bg1"/>
                </a:solidFill>
                <a:latin typeface="Cambria" panose="02040503050406030204" pitchFamily="18" charset="0"/>
                <a:ea typeface="Cambria" panose="02040503050406030204" pitchFamily="18" charset="0"/>
                <a:cs typeface="Tahoma" panose="020B0604030504040204" pitchFamily="34" charset="0"/>
              </a:rPr>
              <a:t>Se obliga a negociar sobre una línea que no escogiste, no promoviste y no fue construida para abastecerte.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DC67858-7C0E-4F51-999C-E4B6F130EB3C}" type="slidenum">
              <a:rPr kumimoji="0" lang="es-CL"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80</a:t>
            </a:fld>
            <a:endParaRPr kumimoji="0" lang="es-CL"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8083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DC67858-7C0E-4F51-999C-E4B6F130EB3C}" type="slidenum">
              <a:rPr kumimoji="0" lang="es-CL"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81</a:t>
            </a:fld>
            <a:endParaRPr kumimoji="0" lang="es-CL"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54215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023A6-9281-55A5-9B55-06AA820D5E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2534ED-8EDC-7B25-325B-65F9C04C2B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16C2D5-244F-9228-2D58-74B86EE21D9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840E73F-AAF1-23B7-1ABF-7A42D293A4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522EC-9205-A844-95AC-23F8D447830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34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F9D07-514A-8645-22CC-3797D3D7A9D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D2DE6AB-0367-B798-0422-3BCA928C062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DE794E-2310-4BFE-1ED8-8453EFD530C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DEEA49B-78D7-A3F4-E6C0-8F9EACDF59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522EC-9205-A844-95AC-23F8D447830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4C268-E3DC-D7D7-FF9B-F65245A2DA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3B26E4B-07E3-39D6-A900-75EAEB40E5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BA57BF2-BA53-EF1B-AB83-2EEBA8DA111F}"/>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92217CF6-3B65-FA62-45F3-1536BEA6BD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99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23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3AB3-CCB0-E1E1-8013-9520674A98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377F9F-C030-2BCD-4006-5776BDEA9C0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4E991ED-CD0D-6B54-8510-FA7242AABCC8}"/>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21564826-4FF1-9869-ED6D-080A633A68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CEA35-67E6-4418-9B68-7980D8FE5F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532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92009-5706-EB87-80A6-D4A8D48E74B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C969D8A-E2DD-B72C-F3D3-AED7AF74D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8DF9C24-2C3F-E286-6E01-80E73CA3CD4F}"/>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5" name="Marcador de pie de página 4">
            <a:extLst>
              <a:ext uri="{FF2B5EF4-FFF2-40B4-BE49-F238E27FC236}">
                <a16:creationId xmlns:a16="http://schemas.microsoft.com/office/drawing/2014/main" id="{FB7EA875-2EE4-0F79-602E-4A9BD66560B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5A63A57-F313-0EF4-19F1-602E7E5D4E5A}"/>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413841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D93451-C12E-0F3D-8289-7FBEE734871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C63421D-4FF2-7D6E-D3B4-4A8C09C213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23CFFCA-DD41-4FC7-7E8F-4E2D1B4A07C1}"/>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5" name="Marcador de pie de página 4">
            <a:extLst>
              <a:ext uri="{FF2B5EF4-FFF2-40B4-BE49-F238E27FC236}">
                <a16:creationId xmlns:a16="http://schemas.microsoft.com/office/drawing/2014/main" id="{F4593D37-5DB1-7777-3F6D-26311185200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CABC126-4FE3-8B5C-6BE3-EE5DEEF0C4D6}"/>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85854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62F00CB-3ED4-885B-1404-BA2FE269F21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0F61710-CE0D-A542-2654-4E913052CFB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DDA74BD-F9B3-A920-58DF-75C2891379AA}"/>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5" name="Marcador de pie de página 4">
            <a:extLst>
              <a:ext uri="{FF2B5EF4-FFF2-40B4-BE49-F238E27FC236}">
                <a16:creationId xmlns:a16="http://schemas.microsoft.com/office/drawing/2014/main" id="{CCFE20E1-D519-15D8-A3E7-8B005AB0339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ABE896F-BE15-E8A2-BBEA-986387897FB2}"/>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411684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21769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fld id="{9936A3F1-7494-4C24-9E9A-F74DB6DD576E}" type="datetime1">
              <a:rPr lang="es-CL" smtClean="0"/>
              <a:t>25-04-2025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871455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9BE5F37B-1B9E-4382-8D85-6F5821512B90}" type="datetime1">
              <a:rPr lang="es-CL" smtClean="0"/>
              <a:t>25-04-2025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1979254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0B2733C5-7FC4-48E5-86E6-CA52FC573D36}" type="datetime1">
              <a:rPr lang="es-CL" smtClean="0"/>
              <a:t>25-04-2025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399690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E6F2AFF8-FFC3-4730-B7C4-BD21A379CC59}" type="datetime1">
              <a:rPr lang="es-CL" smtClean="0"/>
              <a:t>25-04-2025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3812991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B912543F-B9C8-4E72-BFF7-A56AA9F18E7C}" type="datetime1">
              <a:rPr lang="es-CL" smtClean="0"/>
              <a:t>25-04-2025</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3810340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5BABB405-943A-46F7-8438-4F2EA4372A05}" type="datetime1">
              <a:rPr lang="es-CL" smtClean="0"/>
              <a:t>25-04-2025</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4231812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8D9A48-1F01-49FD-96DA-E9D70DB53E75}" type="datetime1">
              <a:rPr lang="es-CL" smtClean="0"/>
              <a:t>25-04-2025</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210013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43DFC-5556-9445-6C41-FF0BA6F068C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130186D-9215-9D83-2ED2-A85A56F9049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FB50499-9AAE-8285-220A-32F88B696498}"/>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5" name="Marcador de pie de página 4">
            <a:extLst>
              <a:ext uri="{FF2B5EF4-FFF2-40B4-BE49-F238E27FC236}">
                <a16:creationId xmlns:a16="http://schemas.microsoft.com/office/drawing/2014/main" id="{8BF3816B-C1CB-D52A-01A0-4C592473128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7B8A7AB-DA70-F0B1-B17E-F235BB0B852C}"/>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111127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D39DF81-5A21-4839-B116-E78539CCDE5E}" type="datetime1">
              <a:rPr lang="es-CL" smtClean="0"/>
              <a:t>25-04-2025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163103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DDA10D0-1AFC-4329-A716-2309E1BB94E0}" type="datetime1">
              <a:rPr lang="es-CL" smtClean="0"/>
              <a:t>25-04-2025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665404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F4D62C6F-6ADE-41EE-9E9C-6554C5BED9F3}" type="datetime1">
              <a:rPr lang="es-CL" smtClean="0"/>
              <a:t>25-04-2025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1411506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B3C353B8-A5D4-499D-AD8A-D1B7584956C5}" type="datetime1">
              <a:rPr lang="es-CL" smtClean="0"/>
              <a:t>25-04-2025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3886746A-B74F-4CB8-BB1B-5386F1F6A545}" type="slidenum">
              <a:rPr lang="es-CL" smtClean="0"/>
              <a:t>‹#›</a:t>
            </a:fld>
            <a:endParaRPr lang="es-CL"/>
          </a:p>
        </p:txBody>
      </p:sp>
    </p:spTree>
    <p:extLst>
      <p:ext uri="{BB962C8B-B14F-4D97-AF65-F5344CB8AC3E}">
        <p14:creationId xmlns:p14="http://schemas.microsoft.com/office/powerpoint/2010/main" val="9224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203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8D298-9E31-3548-97B7-9501417170F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6F1E6C9B-A77C-654E-A63C-F3ABE90ED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059AAEA5-1A7F-EA40-AF28-708755827884}"/>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5" name="Marcador de pie de página 4">
            <a:extLst>
              <a:ext uri="{FF2B5EF4-FFF2-40B4-BE49-F238E27FC236}">
                <a16:creationId xmlns:a16="http://schemas.microsoft.com/office/drawing/2014/main" id="{91FBD76A-F52B-F44F-9011-472225F93C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D036C11-48A0-2044-97DD-A46CF55B8695}"/>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3183832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3433B-E429-904E-AB6C-6D0045DFB90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677150CC-7B4D-474B-A5AB-DB2411C262D1}"/>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3AC093E7-5F43-CF48-BE30-900E13CC83C9}"/>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5" name="Marcador de pie de página 4">
            <a:extLst>
              <a:ext uri="{FF2B5EF4-FFF2-40B4-BE49-F238E27FC236}">
                <a16:creationId xmlns:a16="http://schemas.microsoft.com/office/drawing/2014/main" id="{6C563C37-A950-1848-9169-99CDC2327E1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196CD7F-8448-9B48-9F9E-F08B9943C79D}"/>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7051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8BA11-3298-BC48-8764-048056543ED2}"/>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BFD5EA9D-021A-914B-8348-EC16CEA965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FC88EFB5-0EA8-204E-8B81-B932249CAF83}"/>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5" name="Marcador de pie de página 4">
            <a:extLst>
              <a:ext uri="{FF2B5EF4-FFF2-40B4-BE49-F238E27FC236}">
                <a16:creationId xmlns:a16="http://schemas.microsoft.com/office/drawing/2014/main" id="{09BC7D52-6607-F748-9875-625A87770BD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F4D1409-5D11-AD49-AEF7-FE0F0F285DF4}"/>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3432253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9C4AE-CA11-BA4D-942D-0F5151E5DC68}"/>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6EA78F62-FBBA-0F44-ADD9-951EE906B2F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AEE3B7DA-AB16-AB43-8364-DCB704B91B4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4BCBDEF-609D-1147-8A7E-F1B5D1728088}"/>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6" name="Marcador de pie de página 5">
            <a:extLst>
              <a:ext uri="{FF2B5EF4-FFF2-40B4-BE49-F238E27FC236}">
                <a16:creationId xmlns:a16="http://schemas.microsoft.com/office/drawing/2014/main" id="{669BC207-D44C-F742-BB4C-E5E9C8A743B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D8DED49-20C4-9943-87EA-73C248825FB1}"/>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208572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61A33C-37F6-1746-8109-2EFEB8E9592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73C43161-B9D3-1448-8ADA-C2CB37DA1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CDBF17C-3963-9E49-A728-8EE6C5982638}"/>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1A396CAF-4723-2640-97E9-0F0239ACE6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3C6ABA0-C324-FB42-943A-90CD1CC07BB9}"/>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D39A96C0-ACEA-834B-AB39-EE0D2D3BF825}"/>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8" name="Marcador de pie de página 7">
            <a:extLst>
              <a:ext uri="{FF2B5EF4-FFF2-40B4-BE49-F238E27FC236}">
                <a16:creationId xmlns:a16="http://schemas.microsoft.com/office/drawing/2014/main" id="{6EAC6BC8-41C5-BD4B-976A-575469E6DE8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141C5DB-9F11-1A4E-BE2D-26775F1B98F2}"/>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48026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A8077E-42AF-16B4-7236-4739B7D3E00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96DF178-7357-3D5F-2A4E-BD96F9F997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E987CE-506E-4FDA-A459-405D1D82AD4A}"/>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5" name="Marcador de pie de página 4">
            <a:extLst>
              <a:ext uri="{FF2B5EF4-FFF2-40B4-BE49-F238E27FC236}">
                <a16:creationId xmlns:a16="http://schemas.microsoft.com/office/drawing/2014/main" id="{90362FD6-4511-1C89-0888-E7AC88FF0D0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4EE7E24-B652-9599-68AA-B9DA0F3EF7BA}"/>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2762287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83160-3D85-FB48-9B76-9E7F82EDDCD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22E818E3-45E5-6B42-8088-2F75EF44F4A7}"/>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4" name="Marcador de pie de página 3">
            <a:extLst>
              <a:ext uri="{FF2B5EF4-FFF2-40B4-BE49-F238E27FC236}">
                <a16:creationId xmlns:a16="http://schemas.microsoft.com/office/drawing/2014/main" id="{7828CE73-A4BC-1047-9587-06D2F9C59836}"/>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447145B9-516A-6E47-883D-2DAA50B2BE63}"/>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1914857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FD341B3-6FC7-B04F-A597-2E50ED4E8CB9}"/>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3" name="Marcador de pie de página 2">
            <a:extLst>
              <a:ext uri="{FF2B5EF4-FFF2-40B4-BE49-F238E27FC236}">
                <a16:creationId xmlns:a16="http://schemas.microsoft.com/office/drawing/2014/main" id="{5F6F8E02-A509-B149-96DA-4734EBF8BEA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D6928B8F-45AE-3247-AF69-BFE468520F53}"/>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312846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FFB6B-5397-3E45-8AA4-5E9CE1AFB74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F6A55DFE-05C0-4241-8063-6AE40C81D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65C93001-A8A8-F042-A35E-7E6F8B939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E045235-AD07-A847-863E-093013CCE697}"/>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6" name="Marcador de pie de página 5">
            <a:extLst>
              <a:ext uri="{FF2B5EF4-FFF2-40B4-BE49-F238E27FC236}">
                <a16:creationId xmlns:a16="http://schemas.microsoft.com/office/drawing/2014/main" id="{7A603F54-C74C-F046-8497-5056F5EB420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3375493-8C02-CD46-88B0-7274A5E95931}"/>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3349171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14159-3796-5D46-99D0-10F6955E10D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C30E18B4-1757-D54E-926B-E9A590F99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0F4FFC7-91FE-8946-A878-04979C1E2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A5C9A41-350A-194F-86F0-6DEA24D0D1E2}"/>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6" name="Marcador de pie de página 5">
            <a:extLst>
              <a:ext uri="{FF2B5EF4-FFF2-40B4-BE49-F238E27FC236}">
                <a16:creationId xmlns:a16="http://schemas.microsoft.com/office/drawing/2014/main" id="{C006943F-9FA1-DB42-9641-7FDA95257C3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F72DBE6-E60B-3746-B6CA-A0A919C53FBF}"/>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3582721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3DE5-6493-B945-9285-F2D861F56F82}"/>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46D2D511-3951-0343-9BA2-383FA62A613D}"/>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9FCC7849-C911-BA4D-B0E4-AFD9CFD560DC}"/>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5" name="Marcador de pie de página 4">
            <a:extLst>
              <a:ext uri="{FF2B5EF4-FFF2-40B4-BE49-F238E27FC236}">
                <a16:creationId xmlns:a16="http://schemas.microsoft.com/office/drawing/2014/main" id="{8F544BBC-D306-9C43-9E54-FB7196AF0CE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0F7C039-4064-A245-9A2E-A269EC7645B6}"/>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2714791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B0B781-7058-CF4A-8FE5-2D10C7ADA48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596F2A2B-BCA5-1D48-B58A-D008913530C4}"/>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199A46B-C830-2B4D-89AC-4DE9EC40B24F}"/>
              </a:ext>
            </a:extLst>
          </p:cNvPr>
          <p:cNvSpPr>
            <a:spLocks noGrp="1"/>
          </p:cNvSpPr>
          <p:nvPr>
            <p:ph type="dt" sz="half" idx="10"/>
          </p:nvPr>
        </p:nvSpPr>
        <p:spPr/>
        <p:txBody>
          <a:bodyPr/>
          <a:lstStyle/>
          <a:p>
            <a:fld id="{03C80491-03ED-6541-AD41-D94E2E979A7D}" type="datetimeFigureOut">
              <a:rPr lang="es-CL" smtClean="0"/>
              <a:t>25-04-2025</a:t>
            </a:fld>
            <a:endParaRPr lang="es-CL"/>
          </a:p>
        </p:txBody>
      </p:sp>
      <p:sp>
        <p:nvSpPr>
          <p:cNvPr id="5" name="Marcador de pie de página 4">
            <a:extLst>
              <a:ext uri="{FF2B5EF4-FFF2-40B4-BE49-F238E27FC236}">
                <a16:creationId xmlns:a16="http://schemas.microsoft.com/office/drawing/2014/main" id="{228EEF47-D85B-4644-88E1-2DF40DD7D71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76E2C8B-F342-7D40-A59A-03921E27B713}"/>
              </a:ext>
            </a:extLst>
          </p:cNvPr>
          <p:cNvSpPr>
            <a:spLocks noGrp="1"/>
          </p:cNvSpPr>
          <p:nvPr>
            <p:ph type="sldNum" sz="quarter" idx="12"/>
          </p:nvPr>
        </p:nvSpPr>
        <p:spPr/>
        <p:txBody>
          <a:bodyPr/>
          <a:lstStyle/>
          <a:p>
            <a:fld id="{10C892C1-651F-004C-B0E0-816856210895}" type="slidenum">
              <a:rPr lang="es-CL" smtClean="0"/>
              <a:t>‹#›</a:t>
            </a:fld>
            <a:endParaRPr lang="es-CL"/>
          </a:p>
        </p:txBody>
      </p:sp>
    </p:spTree>
    <p:extLst>
      <p:ext uri="{BB962C8B-B14F-4D97-AF65-F5344CB8AC3E}">
        <p14:creationId xmlns:p14="http://schemas.microsoft.com/office/powerpoint/2010/main" val="840040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20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lvl1pPr algn="ctr">
              <a:defRPr/>
            </a:lvl1p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B9C7020C-131F-4DEA-BF2B-379325180432}" type="datetime1">
              <a:rPr lang="es-ES" smtClean="0"/>
              <a:t>25/04/2025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277868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lgn="l">
              <a:defRPr sz="4267"/>
            </a:lvl1pPr>
          </a:lstStyle>
          <a:p>
            <a:r>
              <a:rPr lang="es-ES_tradnl"/>
              <a:t>Clic para editar título</a:t>
            </a:r>
            <a:endParaRPr lang="es-ES"/>
          </a:p>
        </p:txBody>
      </p:sp>
      <p:sp>
        <p:nvSpPr>
          <p:cNvPr id="3" name="Marcador de contenido 2"/>
          <p:cNvSpPr>
            <a:spLocks noGrp="1"/>
          </p:cNvSpPr>
          <p:nvPr>
            <p:ph idx="1"/>
          </p:nvPr>
        </p:nvSpPr>
        <p:spPr/>
        <p:txBody>
          <a:bodyPr>
            <a:normAutofit/>
          </a:bodyPr>
          <a:lstStyle>
            <a:lvl1pPr>
              <a:defRPr sz="2133"/>
            </a:lvl1pPr>
            <a:lvl2pPr>
              <a:defRPr sz="2133"/>
            </a:lvl2pPr>
            <a:lvl3pPr>
              <a:defRPr sz="2133"/>
            </a:lvl3pPr>
            <a:lvl4pPr>
              <a:defRPr sz="2133"/>
            </a:lvl4pPr>
            <a:lvl5pPr>
              <a:defRPr sz="2133"/>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86FFF5DF-AD9D-4D45-9DD1-79FA64C288A4}" type="datetime1">
              <a:rPr lang="es-ES" smtClean="0"/>
              <a:t>25/04/2025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3188110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5333"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983B3BC9-3D7A-4960-AC9E-3D32E81C922A}" type="datetime1">
              <a:rPr lang="es-ES" smtClean="0"/>
              <a:t>25/04/2025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50569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64413-511F-3B97-8738-AF7EDBF0B1F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60359A4-3BC9-3F3B-CC2E-6654C57D88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497147E-3498-CA98-FE3B-D8ECBB74E9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5AA9C5D7-05DC-9C30-1FE5-ABFFC0DD7CAE}"/>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6" name="Marcador de pie de página 5">
            <a:extLst>
              <a:ext uri="{FF2B5EF4-FFF2-40B4-BE49-F238E27FC236}">
                <a16:creationId xmlns:a16="http://schemas.microsoft.com/office/drawing/2014/main" id="{C7870D90-51C6-8119-22FB-A2D1A512646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BC16679-3671-D57D-B15B-0FA8EDDF1739}"/>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2032658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D17951FA-E8D3-456D-A6FC-2B93BD99BA75}" type="datetime1">
              <a:rPr lang="es-ES" smtClean="0"/>
              <a:t>25/04/2025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700653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9"/>
            <a:ext cx="109728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2187605-CA61-4BD8-9146-652480148E1F}" type="datetime1">
              <a:rPr lang="es-ES" smtClean="0"/>
              <a:t>25/04/2025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2122442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5DC59A31-0BC0-42D9-A8E0-663252388B56}" type="datetime1">
              <a:rPr lang="es-ES" smtClean="0"/>
              <a:t>25/04/2025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2449713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9B1FED5-7073-45F9-8C6A-4D69D84C9775}" type="datetime1">
              <a:rPr lang="es-ES" smtClean="0"/>
              <a:t>25/04/2025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2250925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49"/>
            <a:ext cx="4011084" cy="1162051"/>
          </a:xfrm>
        </p:spPr>
        <p:txBody>
          <a:bodyPr anchor="b"/>
          <a:lstStyle>
            <a:lvl1pPr algn="l">
              <a:defRPr sz="2667" b="1"/>
            </a:lvl1pPr>
          </a:lstStyle>
          <a:p>
            <a:r>
              <a:rPr lang="es-ES_tradnl"/>
              <a:t>Clic para editar título</a:t>
            </a:r>
            <a:endParaRPr lang="es-ES"/>
          </a:p>
        </p:txBody>
      </p:sp>
      <p:sp>
        <p:nvSpPr>
          <p:cNvPr id="3" name="Marcador de contenido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A82617C-A344-4CCF-B85E-E0F3D6B9F2E6}" type="datetime1">
              <a:rPr lang="es-ES" smtClean="0"/>
              <a:t>25/04/2025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24888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9"/>
          </a:xfrm>
        </p:spPr>
        <p:txBody>
          <a:bodyPr anchor="b"/>
          <a:lstStyle>
            <a:lvl1pPr algn="l">
              <a:defRPr sz="2667"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
          </a:p>
        </p:txBody>
      </p:sp>
      <p:sp>
        <p:nvSpPr>
          <p:cNvPr id="4" name="Marcador de texto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F11F6EE-5BB1-4EE0-A9B2-BCBD38C779E5}" type="datetime1">
              <a:rPr lang="es-ES" smtClean="0"/>
              <a:t>25/04/2025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1093325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D20ABF3-62DC-4772-A114-680914161AD8}" type="datetime1">
              <a:rPr lang="es-ES" smtClean="0"/>
              <a:t>25/04/2025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2769419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06375"/>
            <a:ext cx="2743200" cy="4387851"/>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06375"/>
            <a:ext cx="8026400" cy="438785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8CC5AB74-FAC5-4D3A-BCC6-FA99983FFA3F}" type="datetime1">
              <a:rPr lang="es-ES" smtClean="0"/>
              <a:t>25/04/2025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538B1F-2B7A-ED46-86FE-E90D7FA25F22}" type="slidenum">
              <a:rPr lang="es-ES" smtClean="0"/>
              <a:t>‹#›</a:t>
            </a:fld>
            <a:endParaRPr lang="es-ES"/>
          </a:p>
        </p:txBody>
      </p:sp>
    </p:spTree>
    <p:extLst>
      <p:ext uri="{BB962C8B-B14F-4D97-AF65-F5344CB8AC3E}">
        <p14:creationId xmlns:p14="http://schemas.microsoft.com/office/powerpoint/2010/main" val="322597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25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64"/>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185"/>
            </a:lvl1pPr>
            <a:lvl2pPr marL="416389" indent="0" algn="ctr">
              <a:buNone/>
              <a:defRPr sz="1822"/>
            </a:lvl2pPr>
            <a:lvl3pPr marL="832779" indent="0" algn="ctr">
              <a:buNone/>
              <a:defRPr sz="1639"/>
            </a:lvl3pPr>
            <a:lvl4pPr marL="1249168" indent="0" algn="ctr">
              <a:buNone/>
              <a:defRPr sz="1457"/>
            </a:lvl4pPr>
            <a:lvl5pPr marL="1665558" indent="0" algn="ctr">
              <a:buNone/>
              <a:defRPr sz="1457"/>
            </a:lvl5pPr>
            <a:lvl6pPr marL="2081947" indent="0" algn="ctr">
              <a:buNone/>
              <a:defRPr sz="1457"/>
            </a:lvl6pPr>
            <a:lvl7pPr marL="2498336" indent="0" algn="ctr">
              <a:buNone/>
              <a:defRPr sz="1457"/>
            </a:lvl7pPr>
            <a:lvl8pPr marL="2914727" indent="0" algn="ctr">
              <a:buNone/>
              <a:defRPr sz="1457"/>
            </a:lvl8pPr>
            <a:lvl9pPr marL="3331116" indent="0" algn="ctr">
              <a:buNone/>
              <a:defRPr sz="1457"/>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7AC60F6B-5306-1F40-8F3A-41604EF3087D}" type="datetimeFigureOut">
              <a:rPr lang="es-CL" smtClean="0"/>
              <a:t>25-04-2025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407276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45AB4-213A-F688-B741-131DDF88B6A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BB9DC11-7A2D-A6EE-FBE7-24549EC4E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D46022D-E9B7-CC0B-FDCA-11B41F017E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539F4C2-99B5-E77F-6CBE-98778CF229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5B52DD3-37E1-0B36-624A-42AD160494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A518B242-6725-70BA-41C9-67E39399759E}"/>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8" name="Marcador de pie de página 7">
            <a:extLst>
              <a:ext uri="{FF2B5EF4-FFF2-40B4-BE49-F238E27FC236}">
                <a16:creationId xmlns:a16="http://schemas.microsoft.com/office/drawing/2014/main" id="{2F34D336-94AE-582B-3793-05B87B29E0B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915A91C3-7E43-CF09-E621-BC381C3C38E1}"/>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1974413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AC60F6B-5306-1F40-8F3A-41604EF3087D}" type="datetimeFigureOut">
              <a:rPr lang="es-CL" smtClean="0"/>
              <a:t>25-04-2025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2528791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464"/>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185">
                <a:solidFill>
                  <a:schemeClr val="tx1">
                    <a:tint val="75000"/>
                  </a:schemeClr>
                </a:solidFill>
              </a:defRPr>
            </a:lvl1pPr>
            <a:lvl2pPr marL="416389" indent="0">
              <a:buNone/>
              <a:defRPr sz="1822">
                <a:solidFill>
                  <a:schemeClr val="tx1">
                    <a:tint val="75000"/>
                  </a:schemeClr>
                </a:solidFill>
              </a:defRPr>
            </a:lvl2pPr>
            <a:lvl3pPr marL="832779" indent="0">
              <a:buNone/>
              <a:defRPr sz="1639">
                <a:solidFill>
                  <a:schemeClr val="tx1">
                    <a:tint val="75000"/>
                  </a:schemeClr>
                </a:solidFill>
              </a:defRPr>
            </a:lvl3pPr>
            <a:lvl4pPr marL="1249168" indent="0">
              <a:buNone/>
              <a:defRPr sz="1457">
                <a:solidFill>
                  <a:schemeClr val="tx1">
                    <a:tint val="75000"/>
                  </a:schemeClr>
                </a:solidFill>
              </a:defRPr>
            </a:lvl4pPr>
            <a:lvl5pPr marL="1665558" indent="0">
              <a:buNone/>
              <a:defRPr sz="1457">
                <a:solidFill>
                  <a:schemeClr val="tx1">
                    <a:tint val="75000"/>
                  </a:schemeClr>
                </a:solidFill>
              </a:defRPr>
            </a:lvl5pPr>
            <a:lvl6pPr marL="2081947" indent="0">
              <a:buNone/>
              <a:defRPr sz="1457">
                <a:solidFill>
                  <a:schemeClr val="tx1">
                    <a:tint val="75000"/>
                  </a:schemeClr>
                </a:solidFill>
              </a:defRPr>
            </a:lvl6pPr>
            <a:lvl7pPr marL="2498336" indent="0">
              <a:buNone/>
              <a:defRPr sz="1457">
                <a:solidFill>
                  <a:schemeClr val="tx1">
                    <a:tint val="75000"/>
                  </a:schemeClr>
                </a:solidFill>
              </a:defRPr>
            </a:lvl7pPr>
            <a:lvl8pPr marL="2914727" indent="0">
              <a:buNone/>
              <a:defRPr sz="1457">
                <a:solidFill>
                  <a:schemeClr val="tx1">
                    <a:tint val="75000"/>
                  </a:schemeClr>
                </a:solidFill>
              </a:defRPr>
            </a:lvl8pPr>
            <a:lvl9pPr marL="3331116" indent="0">
              <a:buNone/>
              <a:defRPr sz="1457">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7AC60F6B-5306-1F40-8F3A-41604EF3087D}" type="datetimeFigureOut">
              <a:rPr lang="es-CL" smtClean="0"/>
              <a:t>25-04-2025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2364367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7AC60F6B-5306-1F40-8F3A-41604EF3087D}" type="datetimeFigureOut">
              <a:rPr lang="es-CL" smtClean="0"/>
              <a:t>25-04-2025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2580645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85" b="1"/>
            </a:lvl1pPr>
            <a:lvl2pPr marL="416389" indent="0">
              <a:buNone/>
              <a:defRPr sz="1822" b="1"/>
            </a:lvl2pPr>
            <a:lvl3pPr marL="832779" indent="0">
              <a:buNone/>
              <a:defRPr sz="1639" b="1"/>
            </a:lvl3pPr>
            <a:lvl4pPr marL="1249168" indent="0">
              <a:buNone/>
              <a:defRPr sz="1457" b="1"/>
            </a:lvl4pPr>
            <a:lvl5pPr marL="1665558" indent="0">
              <a:buNone/>
              <a:defRPr sz="1457" b="1"/>
            </a:lvl5pPr>
            <a:lvl6pPr marL="2081947" indent="0">
              <a:buNone/>
              <a:defRPr sz="1457" b="1"/>
            </a:lvl6pPr>
            <a:lvl7pPr marL="2498336" indent="0">
              <a:buNone/>
              <a:defRPr sz="1457" b="1"/>
            </a:lvl7pPr>
            <a:lvl8pPr marL="2914727" indent="0">
              <a:buNone/>
              <a:defRPr sz="1457" b="1"/>
            </a:lvl8pPr>
            <a:lvl9pPr marL="3331116" indent="0">
              <a:buNone/>
              <a:defRPr sz="1457" b="1"/>
            </a:lvl9pPr>
          </a:lstStyle>
          <a:p>
            <a:pPr lvl="0"/>
            <a:r>
              <a:rPr lang="es-MX"/>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185" b="1"/>
            </a:lvl1pPr>
            <a:lvl2pPr marL="416389" indent="0">
              <a:buNone/>
              <a:defRPr sz="1822" b="1"/>
            </a:lvl2pPr>
            <a:lvl3pPr marL="832779" indent="0">
              <a:buNone/>
              <a:defRPr sz="1639" b="1"/>
            </a:lvl3pPr>
            <a:lvl4pPr marL="1249168" indent="0">
              <a:buNone/>
              <a:defRPr sz="1457" b="1"/>
            </a:lvl4pPr>
            <a:lvl5pPr marL="1665558" indent="0">
              <a:buNone/>
              <a:defRPr sz="1457" b="1"/>
            </a:lvl5pPr>
            <a:lvl6pPr marL="2081947" indent="0">
              <a:buNone/>
              <a:defRPr sz="1457" b="1"/>
            </a:lvl6pPr>
            <a:lvl7pPr marL="2498336" indent="0">
              <a:buNone/>
              <a:defRPr sz="1457" b="1"/>
            </a:lvl7pPr>
            <a:lvl8pPr marL="2914727" indent="0">
              <a:buNone/>
              <a:defRPr sz="1457" b="1"/>
            </a:lvl8pPr>
            <a:lvl9pPr marL="3331116" indent="0">
              <a:buNone/>
              <a:defRPr sz="1457"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7AC60F6B-5306-1F40-8F3A-41604EF3087D}" type="datetimeFigureOut">
              <a:rPr lang="es-CL" smtClean="0"/>
              <a:t>25-04-2025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3301469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7AC60F6B-5306-1F40-8F3A-41604EF3087D}" type="datetimeFigureOut">
              <a:rPr lang="es-CL" smtClean="0"/>
              <a:t>25-04-2025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1078206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C60F6B-5306-1F40-8F3A-41604EF3087D}" type="datetimeFigureOut">
              <a:rPr lang="es-CL" smtClean="0"/>
              <a:t>25-04-2025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1303199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14"/>
            </a:lvl1pPr>
          </a:lstStyle>
          <a:p>
            <a:r>
              <a:rPr lang="es-MX"/>
              <a:t>Haz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2914"/>
            </a:lvl1pPr>
            <a:lvl2pPr>
              <a:defRPr sz="2550"/>
            </a:lvl2pPr>
            <a:lvl3pPr>
              <a:defRPr sz="2185"/>
            </a:lvl3pPr>
            <a:lvl4pPr>
              <a:defRPr sz="1822"/>
            </a:lvl4pPr>
            <a:lvl5pPr>
              <a:defRPr sz="1822"/>
            </a:lvl5pPr>
            <a:lvl6pPr>
              <a:defRPr sz="1822"/>
            </a:lvl6pPr>
            <a:lvl7pPr>
              <a:defRPr sz="1822"/>
            </a:lvl7pPr>
            <a:lvl8pPr>
              <a:defRPr sz="1822"/>
            </a:lvl8pPr>
            <a:lvl9pPr>
              <a:defRPr sz="1822"/>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57"/>
            </a:lvl1pPr>
            <a:lvl2pPr marL="416389" indent="0">
              <a:buNone/>
              <a:defRPr sz="1275"/>
            </a:lvl2pPr>
            <a:lvl3pPr marL="832779" indent="0">
              <a:buNone/>
              <a:defRPr sz="1093"/>
            </a:lvl3pPr>
            <a:lvl4pPr marL="1249168" indent="0">
              <a:buNone/>
              <a:defRPr sz="911"/>
            </a:lvl4pPr>
            <a:lvl5pPr marL="1665558" indent="0">
              <a:buNone/>
              <a:defRPr sz="911"/>
            </a:lvl5pPr>
            <a:lvl6pPr marL="2081947" indent="0">
              <a:buNone/>
              <a:defRPr sz="911"/>
            </a:lvl6pPr>
            <a:lvl7pPr marL="2498336" indent="0">
              <a:buNone/>
              <a:defRPr sz="911"/>
            </a:lvl7pPr>
            <a:lvl8pPr marL="2914727" indent="0">
              <a:buNone/>
              <a:defRPr sz="911"/>
            </a:lvl8pPr>
            <a:lvl9pPr marL="3331116" indent="0">
              <a:buNone/>
              <a:defRPr sz="911"/>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AC60F6B-5306-1F40-8F3A-41604EF3087D}" type="datetimeFigureOut">
              <a:rPr lang="es-CL" smtClean="0"/>
              <a:t>25-04-2025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2587678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14"/>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914"/>
            </a:lvl1pPr>
            <a:lvl2pPr marL="416389" indent="0">
              <a:buNone/>
              <a:defRPr sz="2550"/>
            </a:lvl2pPr>
            <a:lvl3pPr marL="832779" indent="0">
              <a:buNone/>
              <a:defRPr sz="2185"/>
            </a:lvl3pPr>
            <a:lvl4pPr marL="1249168" indent="0">
              <a:buNone/>
              <a:defRPr sz="1822"/>
            </a:lvl4pPr>
            <a:lvl5pPr marL="1665558" indent="0">
              <a:buNone/>
              <a:defRPr sz="1822"/>
            </a:lvl5pPr>
            <a:lvl6pPr marL="2081947" indent="0">
              <a:buNone/>
              <a:defRPr sz="1822"/>
            </a:lvl6pPr>
            <a:lvl7pPr marL="2498336" indent="0">
              <a:buNone/>
              <a:defRPr sz="1822"/>
            </a:lvl7pPr>
            <a:lvl8pPr marL="2914727" indent="0">
              <a:buNone/>
              <a:defRPr sz="1822"/>
            </a:lvl8pPr>
            <a:lvl9pPr marL="3331116" indent="0">
              <a:buNone/>
              <a:defRPr sz="1822"/>
            </a:lvl9pPr>
          </a:lstStyle>
          <a:p>
            <a:r>
              <a:rPr lang="es-MX"/>
              <a:t>Haz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57"/>
            </a:lvl1pPr>
            <a:lvl2pPr marL="416389" indent="0">
              <a:buNone/>
              <a:defRPr sz="1275"/>
            </a:lvl2pPr>
            <a:lvl3pPr marL="832779" indent="0">
              <a:buNone/>
              <a:defRPr sz="1093"/>
            </a:lvl3pPr>
            <a:lvl4pPr marL="1249168" indent="0">
              <a:buNone/>
              <a:defRPr sz="911"/>
            </a:lvl4pPr>
            <a:lvl5pPr marL="1665558" indent="0">
              <a:buNone/>
              <a:defRPr sz="911"/>
            </a:lvl5pPr>
            <a:lvl6pPr marL="2081947" indent="0">
              <a:buNone/>
              <a:defRPr sz="911"/>
            </a:lvl6pPr>
            <a:lvl7pPr marL="2498336" indent="0">
              <a:buNone/>
              <a:defRPr sz="911"/>
            </a:lvl7pPr>
            <a:lvl8pPr marL="2914727" indent="0">
              <a:buNone/>
              <a:defRPr sz="911"/>
            </a:lvl8pPr>
            <a:lvl9pPr marL="3331116" indent="0">
              <a:buNone/>
              <a:defRPr sz="911"/>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AC60F6B-5306-1F40-8F3A-41604EF3087D}" type="datetimeFigureOut">
              <a:rPr lang="es-CL" smtClean="0"/>
              <a:t>25-04-2025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1445020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AC60F6B-5306-1F40-8F3A-41604EF3087D}" type="datetimeFigureOut">
              <a:rPr lang="es-CL" smtClean="0"/>
              <a:t>25-04-2025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3445285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AC60F6B-5306-1F40-8F3A-41604EF3087D}" type="datetimeFigureOut">
              <a:rPr lang="es-CL" smtClean="0"/>
              <a:t>25-04-2025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15D6398-EC01-7148-9576-EAB71604E438}" type="slidenum">
              <a:rPr lang="es-CL" smtClean="0"/>
              <a:t>‹#›</a:t>
            </a:fld>
            <a:endParaRPr lang="es-CL"/>
          </a:p>
        </p:txBody>
      </p:sp>
    </p:spTree>
    <p:extLst>
      <p:ext uri="{BB962C8B-B14F-4D97-AF65-F5344CB8AC3E}">
        <p14:creationId xmlns:p14="http://schemas.microsoft.com/office/powerpoint/2010/main" val="35361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451FB-3D92-55DA-8588-2E8CED930F8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22EFC4BF-B959-4E55-3905-BDDB30517477}"/>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4" name="Marcador de pie de página 3">
            <a:extLst>
              <a:ext uri="{FF2B5EF4-FFF2-40B4-BE49-F238E27FC236}">
                <a16:creationId xmlns:a16="http://schemas.microsoft.com/office/drawing/2014/main" id="{A23EF148-DE56-4EDE-D237-D02936313D8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22774CB-6D52-5D1C-5E02-05FD22B525B2}"/>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363522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apositiva de título 1" type="title">
  <p:cSld name="Diapositiva de título 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1" name="Google Shape;11;p2"/>
          <p:cNvSpPr txBox="1">
            <a:spLocks noGrp="1"/>
          </p:cNvSpPr>
          <p:nvPr>
            <p:ph type="subTitle" idx="1"/>
          </p:nvPr>
        </p:nvSpPr>
        <p:spPr>
          <a:xfrm>
            <a:off x="573833" y="4845800"/>
            <a:ext cx="10518800" cy="88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2"/>
          <p:cNvSpPr txBox="1">
            <a:spLocks noGrp="1"/>
          </p:cNvSpPr>
          <p:nvPr>
            <p:ph type="title"/>
          </p:nvPr>
        </p:nvSpPr>
        <p:spPr>
          <a:xfrm>
            <a:off x="573833" y="3489767"/>
            <a:ext cx="7309200" cy="1468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7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31759600"/>
      </p:ext>
    </p:extLst>
  </p:cSld>
  <p:clrMapOvr>
    <a:masterClrMapping/>
  </p:clrMapOvr>
  <p:extLst>
    <p:ext uri="{DCECCB84-F9BA-43D5-87BE-67443E8EF086}">
      <p15:sldGuideLst xmlns:p15="http://schemas.microsoft.com/office/powerpoint/2012/main">
        <p15:guide id="1" pos="340">
          <p15:clr>
            <a:srgbClr val="E46962"/>
          </p15:clr>
        </p15:guide>
        <p15:guide id="2" pos="5443">
          <p15:clr>
            <a:srgbClr val="E46962"/>
          </p15:clr>
        </p15:guide>
        <p15:guide id="3" orient="horz" pos="227">
          <p15:clr>
            <a:srgbClr val="E46962"/>
          </p15:clr>
        </p15:guide>
        <p15:guide id="4" orient="horz" pos="3013">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apositiva de título 2">
  <p:cSld name="Diapositiva de título 2">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5" name="Google Shape;15;p3"/>
          <p:cNvSpPr txBox="1">
            <a:spLocks noGrp="1"/>
          </p:cNvSpPr>
          <p:nvPr>
            <p:ph type="subTitle" idx="1"/>
          </p:nvPr>
        </p:nvSpPr>
        <p:spPr>
          <a:xfrm>
            <a:off x="612133" y="5061700"/>
            <a:ext cx="10518800" cy="8872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800"/>
              <a:buNone/>
              <a:defRPr>
                <a:solidFill>
                  <a:srgbClr val="00B4C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title"/>
          </p:nvPr>
        </p:nvSpPr>
        <p:spPr>
          <a:xfrm>
            <a:off x="573800" y="3786700"/>
            <a:ext cx="7309200" cy="14680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04668513"/>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9" name="Google Shape;19;p4"/>
          <p:cNvSpPr txBox="1">
            <a:spLocks noGrp="1"/>
          </p:cNvSpPr>
          <p:nvPr>
            <p:ph type="subTitle" idx="1"/>
          </p:nvPr>
        </p:nvSpPr>
        <p:spPr>
          <a:xfrm>
            <a:off x="565800" y="1072733"/>
            <a:ext cx="4714400" cy="660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22B7CB"/>
              </a:buClr>
              <a:buSzPts val="1500"/>
              <a:buNone/>
              <a:defRPr sz="2000">
                <a:solidFill>
                  <a:srgbClr val="22B7CB"/>
                </a:solidFill>
              </a:defRPr>
            </a:lvl1pPr>
            <a:lvl2pPr lvl="1">
              <a:lnSpc>
                <a:spcPct val="100000"/>
              </a:lnSpc>
              <a:spcBef>
                <a:spcPts val="0"/>
              </a:spcBef>
              <a:spcAft>
                <a:spcPts val="0"/>
              </a:spcAft>
              <a:buClr>
                <a:srgbClr val="22B7CB"/>
              </a:buClr>
              <a:buSzPts val="1400"/>
              <a:buNone/>
              <a:defRPr>
                <a:solidFill>
                  <a:srgbClr val="22B7CB"/>
                </a:solidFill>
              </a:defRPr>
            </a:lvl2pPr>
            <a:lvl3pPr lvl="2">
              <a:lnSpc>
                <a:spcPct val="100000"/>
              </a:lnSpc>
              <a:spcBef>
                <a:spcPts val="0"/>
              </a:spcBef>
              <a:spcAft>
                <a:spcPts val="0"/>
              </a:spcAft>
              <a:buClr>
                <a:srgbClr val="22B7CB"/>
              </a:buClr>
              <a:buSzPts val="1400"/>
              <a:buNone/>
              <a:defRPr>
                <a:solidFill>
                  <a:srgbClr val="22B7CB"/>
                </a:solidFill>
              </a:defRPr>
            </a:lvl3pPr>
            <a:lvl4pPr lvl="3">
              <a:lnSpc>
                <a:spcPct val="100000"/>
              </a:lnSpc>
              <a:spcBef>
                <a:spcPts val="0"/>
              </a:spcBef>
              <a:spcAft>
                <a:spcPts val="0"/>
              </a:spcAft>
              <a:buClr>
                <a:srgbClr val="22B7CB"/>
              </a:buClr>
              <a:buSzPts val="1400"/>
              <a:buNone/>
              <a:defRPr>
                <a:solidFill>
                  <a:srgbClr val="22B7CB"/>
                </a:solidFill>
              </a:defRPr>
            </a:lvl4pPr>
            <a:lvl5pPr lvl="4">
              <a:lnSpc>
                <a:spcPct val="100000"/>
              </a:lnSpc>
              <a:spcBef>
                <a:spcPts val="0"/>
              </a:spcBef>
              <a:spcAft>
                <a:spcPts val="0"/>
              </a:spcAft>
              <a:buClr>
                <a:srgbClr val="22B7CB"/>
              </a:buClr>
              <a:buSzPts val="1400"/>
              <a:buNone/>
              <a:defRPr>
                <a:solidFill>
                  <a:srgbClr val="22B7CB"/>
                </a:solidFill>
              </a:defRPr>
            </a:lvl5pPr>
            <a:lvl6pPr lvl="5">
              <a:lnSpc>
                <a:spcPct val="100000"/>
              </a:lnSpc>
              <a:spcBef>
                <a:spcPts val="0"/>
              </a:spcBef>
              <a:spcAft>
                <a:spcPts val="0"/>
              </a:spcAft>
              <a:buClr>
                <a:srgbClr val="22B7CB"/>
              </a:buClr>
              <a:buSzPts val="1400"/>
              <a:buNone/>
              <a:defRPr>
                <a:solidFill>
                  <a:srgbClr val="22B7CB"/>
                </a:solidFill>
              </a:defRPr>
            </a:lvl6pPr>
            <a:lvl7pPr lvl="6">
              <a:lnSpc>
                <a:spcPct val="100000"/>
              </a:lnSpc>
              <a:spcBef>
                <a:spcPts val="0"/>
              </a:spcBef>
              <a:spcAft>
                <a:spcPts val="0"/>
              </a:spcAft>
              <a:buClr>
                <a:srgbClr val="22B7CB"/>
              </a:buClr>
              <a:buSzPts val="1400"/>
              <a:buNone/>
              <a:defRPr>
                <a:solidFill>
                  <a:srgbClr val="22B7CB"/>
                </a:solidFill>
              </a:defRPr>
            </a:lvl7pPr>
            <a:lvl8pPr lvl="7">
              <a:lnSpc>
                <a:spcPct val="100000"/>
              </a:lnSpc>
              <a:spcBef>
                <a:spcPts val="0"/>
              </a:spcBef>
              <a:spcAft>
                <a:spcPts val="0"/>
              </a:spcAft>
              <a:buClr>
                <a:srgbClr val="22B7CB"/>
              </a:buClr>
              <a:buSzPts val="1400"/>
              <a:buNone/>
              <a:defRPr>
                <a:solidFill>
                  <a:srgbClr val="22B7CB"/>
                </a:solidFill>
              </a:defRPr>
            </a:lvl8pPr>
            <a:lvl9pPr lvl="8">
              <a:lnSpc>
                <a:spcPct val="100000"/>
              </a:lnSpc>
              <a:spcBef>
                <a:spcPts val="0"/>
              </a:spcBef>
              <a:spcAft>
                <a:spcPts val="0"/>
              </a:spcAft>
              <a:buClr>
                <a:srgbClr val="22B7CB"/>
              </a:buClr>
              <a:buSzPts val="1400"/>
              <a:buNone/>
              <a:defRPr>
                <a:solidFill>
                  <a:srgbClr val="22B7CB"/>
                </a:solidFill>
              </a:defRPr>
            </a:lvl9pPr>
          </a:lstStyle>
          <a:p>
            <a:endParaRPr/>
          </a:p>
        </p:txBody>
      </p:sp>
      <p:sp>
        <p:nvSpPr>
          <p:cNvPr id="20" name="Google Shape;20;p4"/>
          <p:cNvSpPr txBox="1">
            <a:spLocks noGrp="1"/>
          </p:cNvSpPr>
          <p:nvPr>
            <p:ph type="body" idx="2"/>
          </p:nvPr>
        </p:nvSpPr>
        <p:spPr>
          <a:xfrm>
            <a:off x="565800" y="1925200"/>
            <a:ext cx="3400400" cy="1666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1" name="Google Shape;21;p4"/>
          <p:cNvSpPr txBox="1">
            <a:spLocks noGrp="1"/>
          </p:cNvSpPr>
          <p:nvPr>
            <p:ph type="subTitle" idx="3"/>
          </p:nvPr>
        </p:nvSpPr>
        <p:spPr>
          <a:xfrm>
            <a:off x="565800" y="3862033"/>
            <a:ext cx="3515200" cy="660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22B7CB"/>
              </a:buClr>
              <a:buSzPts val="1500"/>
              <a:buNone/>
              <a:defRPr sz="2000">
                <a:solidFill>
                  <a:srgbClr val="22B7CB"/>
                </a:solidFill>
              </a:defRPr>
            </a:lvl1pPr>
            <a:lvl2pPr lvl="1">
              <a:lnSpc>
                <a:spcPct val="100000"/>
              </a:lnSpc>
              <a:spcBef>
                <a:spcPts val="0"/>
              </a:spcBef>
              <a:spcAft>
                <a:spcPts val="0"/>
              </a:spcAft>
              <a:buClr>
                <a:srgbClr val="22B7CB"/>
              </a:buClr>
              <a:buSzPts val="1400"/>
              <a:buNone/>
              <a:defRPr>
                <a:solidFill>
                  <a:srgbClr val="22B7CB"/>
                </a:solidFill>
              </a:defRPr>
            </a:lvl2pPr>
            <a:lvl3pPr lvl="2">
              <a:lnSpc>
                <a:spcPct val="100000"/>
              </a:lnSpc>
              <a:spcBef>
                <a:spcPts val="0"/>
              </a:spcBef>
              <a:spcAft>
                <a:spcPts val="0"/>
              </a:spcAft>
              <a:buClr>
                <a:srgbClr val="22B7CB"/>
              </a:buClr>
              <a:buSzPts val="1400"/>
              <a:buNone/>
              <a:defRPr>
                <a:solidFill>
                  <a:srgbClr val="22B7CB"/>
                </a:solidFill>
              </a:defRPr>
            </a:lvl3pPr>
            <a:lvl4pPr lvl="3">
              <a:lnSpc>
                <a:spcPct val="100000"/>
              </a:lnSpc>
              <a:spcBef>
                <a:spcPts val="0"/>
              </a:spcBef>
              <a:spcAft>
                <a:spcPts val="0"/>
              </a:spcAft>
              <a:buClr>
                <a:srgbClr val="22B7CB"/>
              </a:buClr>
              <a:buSzPts val="1400"/>
              <a:buNone/>
              <a:defRPr>
                <a:solidFill>
                  <a:srgbClr val="22B7CB"/>
                </a:solidFill>
              </a:defRPr>
            </a:lvl4pPr>
            <a:lvl5pPr lvl="4">
              <a:lnSpc>
                <a:spcPct val="100000"/>
              </a:lnSpc>
              <a:spcBef>
                <a:spcPts val="0"/>
              </a:spcBef>
              <a:spcAft>
                <a:spcPts val="0"/>
              </a:spcAft>
              <a:buClr>
                <a:srgbClr val="22B7CB"/>
              </a:buClr>
              <a:buSzPts val="1400"/>
              <a:buNone/>
              <a:defRPr>
                <a:solidFill>
                  <a:srgbClr val="22B7CB"/>
                </a:solidFill>
              </a:defRPr>
            </a:lvl5pPr>
            <a:lvl6pPr lvl="5">
              <a:lnSpc>
                <a:spcPct val="100000"/>
              </a:lnSpc>
              <a:spcBef>
                <a:spcPts val="0"/>
              </a:spcBef>
              <a:spcAft>
                <a:spcPts val="0"/>
              </a:spcAft>
              <a:buClr>
                <a:srgbClr val="22B7CB"/>
              </a:buClr>
              <a:buSzPts val="1400"/>
              <a:buNone/>
              <a:defRPr>
                <a:solidFill>
                  <a:srgbClr val="22B7CB"/>
                </a:solidFill>
              </a:defRPr>
            </a:lvl6pPr>
            <a:lvl7pPr lvl="6">
              <a:lnSpc>
                <a:spcPct val="100000"/>
              </a:lnSpc>
              <a:spcBef>
                <a:spcPts val="0"/>
              </a:spcBef>
              <a:spcAft>
                <a:spcPts val="0"/>
              </a:spcAft>
              <a:buClr>
                <a:srgbClr val="22B7CB"/>
              </a:buClr>
              <a:buSzPts val="1400"/>
              <a:buNone/>
              <a:defRPr>
                <a:solidFill>
                  <a:srgbClr val="22B7CB"/>
                </a:solidFill>
              </a:defRPr>
            </a:lvl7pPr>
            <a:lvl8pPr lvl="7">
              <a:lnSpc>
                <a:spcPct val="100000"/>
              </a:lnSpc>
              <a:spcBef>
                <a:spcPts val="0"/>
              </a:spcBef>
              <a:spcAft>
                <a:spcPts val="0"/>
              </a:spcAft>
              <a:buClr>
                <a:srgbClr val="22B7CB"/>
              </a:buClr>
              <a:buSzPts val="1400"/>
              <a:buNone/>
              <a:defRPr>
                <a:solidFill>
                  <a:srgbClr val="22B7CB"/>
                </a:solidFill>
              </a:defRPr>
            </a:lvl8pPr>
            <a:lvl9pPr lvl="8">
              <a:lnSpc>
                <a:spcPct val="100000"/>
              </a:lnSpc>
              <a:spcBef>
                <a:spcPts val="0"/>
              </a:spcBef>
              <a:spcAft>
                <a:spcPts val="0"/>
              </a:spcAft>
              <a:buClr>
                <a:srgbClr val="22B7CB"/>
              </a:buClr>
              <a:buSzPts val="1400"/>
              <a:buNone/>
              <a:defRPr>
                <a:solidFill>
                  <a:srgbClr val="22B7CB"/>
                </a:solidFill>
              </a:defRPr>
            </a:lvl9pPr>
          </a:lstStyle>
          <a:p>
            <a:endParaRPr/>
          </a:p>
        </p:txBody>
      </p:sp>
      <p:sp>
        <p:nvSpPr>
          <p:cNvPr id="22" name="Google Shape;22;p4"/>
          <p:cNvSpPr txBox="1">
            <a:spLocks noGrp="1"/>
          </p:cNvSpPr>
          <p:nvPr>
            <p:ph type="body" idx="4"/>
          </p:nvPr>
        </p:nvSpPr>
        <p:spPr>
          <a:xfrm>
            <a:off x="565800" y="4714500"/>
            <a:ext cx="3400400" cy="1666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title"/>
          </p:nvPr>
        </p:nvSpPr>
        <p:spPr>
          <a:xfrm>
            <a:off x="565800" y="310333"/>
            <a:ext cx="4714400" cy="6608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4401622"/>
      </p:ext>
    </p:extLst>
  </p:cSld>
  <p:clrMapOvr>
    <a:masterClrMapping/>
  </p:clrMapOvr>
  <p:extLst>
    <p:ext uri="{DCECCB84-F9BA-43D5-87BE-67443E8EF086}">
      <p15:sldGuideLst xmlns:p15="http://schemas.microsoft.com/office/powerpoint/2012/main">
        <p15:guide id="1" pos="340">
          <p15:clr>
            <a:srgbClr val="E46962"/>
          </p15:clr>
        </p15:guide>
        <p15:guide id="2" pos="5443">
          <p15:clr>
            <a:srgbClr val="E46962"/>
          </p15:clr>
        </p15:guide>
        <p15:guide id="3" orient="horz" pos="3005">
          <p15:clr>
            <a:srgbClr val="E46962"/>
          </p15:clr>
        </p15:guide>
        <p15:guide id="4" orient="horz" pos="231">
          <p15:clr>
            <a:srgbClr val="E46962"/>
          </p15:clr>
        </p15:guide>
        <p15:guide id="5" pos="2494">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RAFICOS" type="tx">
  <p:cSld name="GRAFICO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body" idx="1"/>
          </p:nvPr>
        </p:nvSpPr>
        <p:spPr>
          <a:xfrm>
            <a:off x="743333" y="1800700"/>
            <a:ext cx="3096800" cy="1743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27" name="Google Shape;27;p5"/>
          <p:cNvSpPr txBox="1">
            <a:spLocks noGrp="1"/>
          </p:cNvSpPr>
          <p:nvPr>
            <p:ph type="title"/>
          </p:nvPr>
        </p:nvSpPr>
        <p:spPr>
          <a:xfrm>
            <a:off x="599667" y="1097733"/>
            <a:ext cx="3240400" cy="3820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Clr>
                <a:srgbClr val="00B4C2"/>
              </a:buClr>
              <a:buSzPts val="2800"/>
              <a:buNone/>
              <a:defRPr>
                <a:solidFill>
                  <a:srgbClr val="00B4C2"/>
                </a:solidFill>
              </a:defRPr>
            </a:lvl2pPr>
            <a:lvl3pPr lvl="2">
              <a:spcBef>
                <a:spcPts val="0"/>
              </a:spcBef>
              <a:spcAft>
                <a:spcPts val="0"/>
              </a:spcAft>
              <a:buClr>
                <a:srgbClr val="00B4C2"/>
              </a:buClr>
              <a:buSzPts val="2800"/>
              <a:buNone/>
              <a:defRPr>
                <a:solidFill>
                  <a:srgbClr val="00B4C2"/>
                </a:solidFill>
              </a:defRPr>
            </a:lvl3pPr>
            <a:lvl4pPr lvl="3">
              <a:spcBef>
                <a:spcPts val="0"/>
              </a:spcBef>
              <a:spcAft>
                <a:spcPts val="0"/>
              </a:spcAft>
              <a:buClr>
                <a:srgbClr val="00B4C2"/>
              </a:buClr>
              <a:buSzPts val="2800"/>
              <a:buNone/>
              <a:defRPr>
                <a:solidFill>
                  <a:srgbClr val="00B4C2"/>
                </a:solidFill>
              </a:defRPr>
            </a:lvl4pPr>
            <a:lvl5pPr lvl="4">
              <a:spcBef>
                <a:spcPts val="0"/>
              </a:spcBef>
              <a:spcAft>
                <a:spcPts val="0"/>
              </a:spcAft>
              <a:buClr>
                <a:srgbClr val="00B4C2"/>
              </a:buClr>
              <a:buSzPts val="2800"/>
              <a:buNone/>
              <a:defRPr>
                <a:solidFill>
                  <a:srgbClr val="00B4C2"/>
                </a:solidFill>
              </a:defRPr>
            </a:lvl5pPr>
            <a:lvl6pPr lvl="5">
              <a:spcBef>
                <a:spcPts val="0"/>
              </a:spcBef>
              <a:spcAft>
                <a:spcPts val="0"/>
              </a:spcAft>
              <a:buClr>
                <a:srgbClr val="00B4C2"/>
              </a:buClr>
              <a:buSzPts val="2800"/>
              <a:buNone/>
              <a:defRPr>
                <a:solidFill>
                  <a:srgbClr val="00B4C2"/>
                </a:solidFill>
              </a:defRPr>
            </a:lvl6pPr>
            <a:lvl7pPr lvl="6">
              <a:spcBef>
                <a:spcPts val="0"/>
              </a:spcBef>
              <a:spcAft>
                <a:spcPts val="0"/>
              </a:spcAft>
              <a:buClr>
                <a:srgbClr val="00B4C2"/>
              </a:buClr>
              <a:buSzPts val="2800"/>
              <a:buNone/>
              <a:defRPr>
                <a:solidFill>
                  <a:srgbClr val="00B4C2"/>
                </a:solidFill>
              </a:defRPr>
            </a:lvl7pPr>
            <a:lvl8pPr lvl="7">
              <a:spcBef>
                <a:spcPts val="0"/>
              </a:spcBef>
              <a:spcAft>
                <a:spcPts val="0"/>
              </a:spcAft>
              <a:buClr>
                <a:srgbClr val="00B4C2"/>
              </a:buClr>
              <a:buSzPts val="2800"/>
              <a:buNone/>
              <a:defRPr>
                <a:solidFill>
                  <a:srgbClr val="00B4C2"/>
                </a:solidFill>
              </a:defRPr>
            </a:lvl8pPr>
            <a:lvl9pPr lvl="8">
              <a:spcBef>
                <a:spcPts val="0"/>
              </a:spcBef>
              <a:spcAft>
                <a:spcPts val="0"/>
              </a:spcAft>
              <a:buClr>
                <a:srgbClr val="00B4C2"/>
              </a:buClr>
              <a:buSzPts val="2800"/>
              <a:buNone/>
              <a:defRPr>
                <a:solidFill>
                  <a:srgbClr val="00B4C2"/>
                </a:solidFill>
              </a:defRPr>
            </a:lvl9pPr>
          </a:lstStyle>
          <a:p>
            <a:endParaRPr/>
          </a:p>
        </p:txBody>
      </p:sp>
      <p:sp>
        <p:nvSpPr>
          <p:cNvPr id="28" name="Google Shape;28;p5"/>
          <p:cNvSpPr txBox="1"/>
          <p:nvPr/>
        </p:nvSpPr>
        <p:spPr>
          <a:xfrm>
            <a:off x="599667" y="569267"/>
            <a:ext cx="871600" cy="56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01 </a:t>
            </a:r>
            <a:endParaRPr sz="2800">
              <a:solidFill>
                <a:srgbClr val="00B4C2"/>
              </a:solidFill>
              <a:latin typeface="Open Sans ExtraBold"/>
              <a:ea typeface="Open Sans ExtraBold"/>
              <a:cs typeface="Open Sans ExtraBold"/>
              <a:sym typeface="Open Sans ExtraBold"/>
            </a:endParaRPr>
          </a:p>
        </p:txBody>
      </p:sp>
      <p:cxnSp>
        <p:nvCxnSpPr>
          <p:cNvPr id="29" name="Google Shape;29;p5"/>
          <p:cNvCxnSpPr/>
          <p:nvPr/>
        </p:nvCxnSpPr>
        <p:spPr>
          <a:xfrm>
            <a:off x="1256867" y="680067"/>
            <a:ext cx="0" cy="422800"/>
          </a:xfrm>
          <a:prstGeom prst="straightConnector1">
            <a:avLst/>
          </a:prstGeom>
          <a:noFill/>
          <a:ln w="9525" cap="flat" cmpd="sng">
            <a:solidFill>
              <a:srgbClr val="00B4C2"/>
            </a:solidFill>
            <a:prstDash val="solid"/>
            <a:round/>
            <a:headEnd type="none" w="med" len="med"/>
            <a:tailEnd type="none" w="med" len="med"/>
          </a:ln>
        </p:spPr>
      </p:cxnSp>
      <p:sp>
        <p:nvSpPr>
          <p:cNvPr id="30" name="Google Shape;30;p5"/>
          <p:cNvSpPr txBox="1">
            <a:spLocks noGrp="1"/>
          </p:cNvSpPr>
          <p:nvPr>
            <p:ph type="title" idx="2"/>
          </p:nvPr>
        </p:nvSpPr>
        <p:spPr>
          <a:xfrm>
            <a:off x="570000" y="4130700"/>
            <a:ext cx="3270000" cy="3820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Clr>
                <a:srgbClr val="00B4C2"/>
              </a:buClr>
              <a:buSzPts val="2800"/>
              <a:buNone/>
              <a:defRPr>
                <a:solidFill>
                  <a:srgbClr val="00B4C2"/>
                </a:solidFill>
              </a:defRPr>
            </a:lvl2pPr>
            <a:lvl3pPr lvl="2">
              <a:spcBef>
                <a:spcPts val="0"/>
              </a:spcBef>
              <a:spcAft>
                <a:spcPts val="0"/>
              </a:spcAft>
              <a:buClr>
                <a:srgbClr val="00B4C2"/>
              </a:buClr>
              <a:buSzPts val="2800"/>
              <a:buNone/>
              <a:defRPr>
                <a:solidFill>
                  <a:srgbClr val="00B4C2"/>
                </a:solidFill>
              </a:defRPr>
            </a:lvl3pPr>
            <a:lvl4pPr lvl="3">
              <a:spcBef>
                <a:spcPts val="0"/>
              </a:spcBef>
              <a:spcAft>
                <a:spcPts val="0"/>
              </a:spcAft>
              <a:buClr>
                <a:srgbClr val="00B4C2"/>
              </a:buClr>
              <a:buSzPts val="2800"/>
              <a:buNone/>
              <a:defRPr>
                <a:solidFill>
                  <a:srgbClr val="00B4C2"/>
                </a:solidFill>
              </a:defRPr>
            </a:lvl4pPr>
            <a:lvl5pPr lvl="4">
              <a:spcBef>
                <a:spcPts val="0"/>
              </a:spcBef>
              <a:spcAft>
                <a:spcPts val="0"/>
              </a:spcAft>
              <a:buClr>
                <a:srgbClr val="00B4C2"/>
              </a:buClr>
              <a:buSzPts val="2800"/>
              <a:buNone/>
              <a:defRPr>
                <a:solidFill>
                  <a:srgbClr val="00B4C2"/>
                </a:solidFill>
              </a:defRPr>
            </a:lvl5pPr>
            <a:lvl6pPr lvl="5">
              <a:spcBef>
                <a:spcPts val="0"/>
              </a:spcBef>
              <a:spcAft>
                <a:spcPts val="0"/>
              </a:spcAft>
              <a:buClr>
                <a:srgbClr val="00B4C2"/>
              </a:buClr>
              <a:buSzPts val="2800"/>
              <a:buNone/>
              <a:defRPr>
                <a:solidFill>
                  <a:srgbClr val="00B4C2"/>
                </a:solidFill>
              </a:defRPr>
            </a:lvl6pPr>
            <a:lvl7pPr lvl="6">
              <a:spcBef>
                <a:spcPts val="0"/>
              </a:spcBef>
              <a:spcAft>
                <a:spcPts val="0"/>
              </a:spcAft>
              <a:buClr>
                <a:srgbClr val="00B4C2"/>
              </a:buClr>
              <a:buSzPts val="2800"/>
              <a:buNone/>
              <a:defRPr>
                <a:solidFill>
                  <a:srgbClr val="00B4C2"/>
                </a:solidFill>
              </a:defRPr>
            </a:lvl7pPr>
            <a:lvl8pPr lvl="7">
              <a:spcBef>
                <a:spcPts val="0"/>
              </a:spcBef>
              <a:spcAft>
                <a:spcPts val="0"/>
              </a:spcAft>
              <a:buClr>
                <a:srgbClr val="00B4C2"/>
              </a:buClr>
              <a:buSzPts val="2800"/>
              <a:buNone/>
              <a:defRPr>
                <a:solidFill>
                  <a:srgbClr val="00B4C2"/>
                </a:solidFill>
              </a:defRPr>
            </a:lvl8pPr>
            <a:lvl9pPr lvl="8">
              <a:spcBef>
                <a:spcPts val="0"/>
              </a:spcBef>
              <a:spcAft>
                <a:spcPts val="0"/>
              </a:spcAft>
              <a:buClr>
                <a:srgbClr val="00B4C2"/>
              </a:buClr>
              <a:buSzPts val="2800"/>
              <a:buNone/>
              <a:defRPr>
                <a:solidFill>
                  <a:srgbClr val="00B4C2"/>
                </a:solidFill>
              </a:defRPr>
            </a:lvl9pPr>
          </a:lstStyle>
          <a:p>
            <a:endParaRPr/>
          </a:p>
        </p:txBody>
      </p:sp>
      <p:sp>
        <p:nvSpPr>
          <p:cNvPr id="31" name="Google Shape;31;p5"/>
          <p:cNvSpPr txBox="1"/>
          <p:nvPr/>
        </p:nvSpPr>
        <p:spPr>
          <a:xfrm>
            <a:off x="570000" y="3602233"/>
            <a:ext cx="871600" cy="56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02 </a:t>
            </a:r>
            <a:endParaRPr sz="2800">
              <a:solidFill>
                <a:srgbClr val="00B4C2"/>
              </a:solidFill>
              <a:latin typeface="Open Sans ExtraBold"/>
              <a:ea typeface="Open Sans ExtraBold"/>
              <a:cs typeface="Open Sans ExtraBold"/>
              <a:sym typeface="Open Sans ExtraBold"/>
            </a:endParaRPr>
          </a:p>
        </p:txBody>
      </p:sp>
      <p:cxnSp>
        <p:nvCxnSpPr>
          <p:cNvPr id="32" name="Google Shape;32;p5"/>
          <p:cNvCxnSpPr/>
          <p:nvPr/>
        </p:nvCxnSpPr>
        <p:spPr>
          <a:xfrm>
            <a:off x="1227200" y="3713033"/>
            <a:ext cx="0" cy="422800"/>
          </a:xfrm>
          <a:prstGeom prst="straightConnector1">
            <a:avLst/>
          </a:prstGeom>
          <a:noFill/>
          <a:ln w="9525" cap="flat" cmpd="sng">
            <a:solidFill>
              <a:srgbClr val="00B4C2"/>
            </a:solidFill>
            <a:prstDash val="solid"/>
            <a:round/>
            <a:headEnd type="none" w="med" len="med"/>
            <a:tailEnd type="none" w="med" len="med"/>
          </a:ln>
        </p:spPr>
      </p:cxnSp>
      <p:sp>
        <p:nvSpPr>
          <p:cNvPr id="33" name="Google Shape;33;p5"/>
          <p:cNvSpPr txBox="1">
            <a:spLocks noGrp="1"/>
          </p:cNvSpPr>
          <p:nvPr>
            <p:ph type="body" idx="3"/>
          </p:nvPr>
        </p:nvSpPr>
        <p:spPr>
          <a:xfrm>
            <a:off x="743333" y="4839033"/>
            <a:ext cx="3096800" cy="1538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766571013"/>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orient="horz" pos="3013">
          <p15:clr>
            <a:srgbClr val="E46962"/>
          </p15:clr>
        </p15:guide>
        <p15:guide id="4" pos="5443">
          <p15:clr>
            <a:srgbClr val="E46962"/>
          </p15:clr>
        </p15:guide>
        <p15:guide id="5" pos="489">
          <p15:clr>
            <a:srgbClr val="E46962"/>
          </p15:clr>
        </p15:guide>
        <p15:guide id="6" pos="1814">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0000" y="363500"/>
            <a:ext cx="10800000" cy="488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37" name="Google Shape;37;p6"/>
          <p:cNvSpPr/>
          <p:nvPr/>
        </p:nvSpPr>
        <p:spPr>
          <a:xfrm>
            <a:off x="6682033" y="1988605"/>
            <a:ext cx="4129600" cy="578800"/>
          </a:xfrm>
          <a:prstGeom prst="roundRect">
            <a:avLst>
              <a:gd name="adj" fmla="val 16667"/>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38" name="Google Shape;38;p6"/>
          <p:cNvSpPr/>
          <p:nvPr/>
        </p:nvSpPr>
        <p:spPr>
          <a:xfrm>
            <a:off x="6682033" y="2775501"/>
            <a:ext cx="4129600" cy="578800"/>
          </a:xfrm>
          <a:prstGeom prst="roundRect">
            <a:avLst>
              <a:gd name="adj" fmla="val 16667"/>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39" name="Google Shape;39;p6"/>
          <p:cNvSpPr/>
          <p:nvPr/>
        </p:nvSpPr>
        <p:spPr>
          <a:xfrm>
            <a:off x="6682033" y="3562396"/>
            <a:ext cx="4129600" cy="578800"/>
          </a:xfrm>
          <a:prstGeom prst="roundRect">
            <a:avLst>
              <a:gd name="adj" fmla="val 16667"/>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40" name="Google Shape;40;p6"/>
          <p:cNvSpPr/>
          <p:nvPr/>
        </p:nvSpPr>
        <p:spPr>
          <a:xfrm>
            <a:off x="6682033" y="4349292"/>
            <a:ext cx="4129600" cy="578800"/>
          </a:xfrm>
          <a:prstGeom prst="roundRect">
            <a:avLst>
              <a:gd name="adj" fmla="val 16667"/>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41" name="Google Shape;41;p6"/>
          <p:cNvSpPr/>
          <p:nvPr/>
        </p:nvSpPr>
        <p:spPr>
          <a:xfrm>
            <a:off x="6682033" y="5097576"/>
            <a:ext cx="4129600" cy="578800"/>
          </a:xfrm>
          <a:prstGeom prst="roundRect">
            <a:avLst>
              <a:gd name="adj" fmla="val 16667"/>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cxnSp>
        <p:nvCxnSpPr>
          <p:cNvPr id="42" name="Google Shape;42;p6"/>
          <p:cNvCxnSpPr>
            <a:stCxn id="43" idx="3"/>
          </p:cNvCxnSpPr>
          <p:nvPr/>
        </p:nvCxnSpPr>
        <p:spPr>
          <a:xfrm>
            <a:off x="4261933" y="3900700"/>
            <a:ext cx="747600" cy="0"/>
          </a:xfrm>
          <a:prstGeom prst="straightConnector1">
            <a:avLst/>
          </a:prstGeom>
          <a:noFill/>
          <a:ln w="28575" cap="flat" cmpd="sng">
            <a:solidFill>
              <a:srgbClr val="00B4C2"/>
            </a:solidFill>
            <a:prstDash val="solid"/>
            <a:round/>
            <a:headEnd type="none" w="med" len="med"/>
            <a:tailEnd type="none" w="med" len="med"/>
          </a:ln>
        </p:spPr>
      </p:cxnSp>
      <p:cxnSp>
        <p:nvCxnSpPr>
          <p:cNvPr id="44" name="Google Shape;44;p6"/>
          <p:cNvCxnSpPr>
            <a:endCxn id="45" idx="1"/>
          </p:cNvCxnSpPr>
          <p:nvPr/>
        </p:nvCxnSpPr>
        <p:spPr>
          <a:xfrm rot="10800000" flipH="1">
            <a:off x="4990033" y="2278005"/>
            <a:ext cx="1692000" cy="1630000"/>
          </a:xfrm>
          <a:prstGeom prst="straightConnector1">
            <a:avLst/>
          </a:prstGeom>
          <a:noFill/>
          <a:ln w="28575" cap="flat" cmpd="sng">
            <a:solidFill>
              <a:srgbClr val="00B4C2"/>
            </a:solidFill>
            <a:prstDash val="solid"/>
            <a:round/>
            <a:headEnd type="none" w="med" len="med"/>
            <a:tailEnd type="none" w="med" len="med"/>
          </a:ln>
        </p:spPr>
      </p:cxnSp>
      <p:cxnSp>
        <p:nvCxnSpPr>
          <p:cNvPr id="46" name="Google Shape;46;p6"/>
          <p:cNvCxnSpPr>
            <a:endCxn id="47" idx="1"/>
          </p:cNvCxnSpPr>
          <p:nvPr/>
        </p:nvCxnSpPr>
        <p:spPr>
          <a:xfrm rot="10800000" flipH="1">
            <a:off x="5009233" y="3064904"/>
            <a:ext cx="1672800" cy="842800"/>
          </a:xfrm>
          <a:prstGeom prst="straightConnector1">
            <a:avLst/>
          </a:prstGeom>
          <a:noFill/>
          <a:ln w="28575" cap="flat" cmpd="sng">
            <a:solidFill>
              <a:srgbClr val="00B4C2"/>
            </a:solidFill>
            <a:prstDash val="solid"/>
            <a:round/>
            <a:headEnd type="none" w="med" len="med"/>
            <a:tailEnd type="none" w="med" len="med"/>
          </a:ln>
        </p:spPr>
      </p:cxnSp>
      <p:cxnSp>
        <p:nvCxnSpPr>
          <p:cNvPr id="48" name="Google Shape;48;p6"/>
          <p:cNvCxnSpPr>
            <a:endCxn id="49" idx="1"/>
          </p:cNvCxnSpPr>
          <p:nvPr/>
        </p:nvCxnSpPr>
        <p:spPr>
          <a:xfrm>
            <a:off x="5018833" y="3907796"/>
            <a:ext cx="1663200" cy="711600"/>
          </a:xfrm>
          <a:prstGeom prst="straightConnector1">
            <a:avLst/>
          </a:prstGeom>
          <a:noFill/>
          <a:ln w="28575" cap="flat" cmpd="sng">
            <a:solidFill>
              <a:srgbClr val="00B4C2"/>
            </a:solidFill>
            <a:prstDash val="solid"/>
            <a:round/>
            <a:headEnd type="none" w="med" len="med"/>
            <a:tailEnd type="none" w="med" len="med"/>
          </a:ln>
        </p:spPr>
      </p:cxnSp>
      <p:cxnSp>
        <p:nvCxnSpPr>
          <p:cNvPr id="50" name="Google Shape;50;p6"/>
          <p:cNvCxnSpPr>
            <a:endCxn id="51" idx="1"/>
          </p:cNvCxnSpPr>
          <p:nvPr/>
        </p:nvCxnSpPr>
        <p:spPr>
          <a:xfrm>
            <a:off x="5009233" y="3907803"/>
            <a:ext cx="1672800" cy="1479200"/>
          </a:xfrm>
          <a:prstGeom prst="straightConnector1">
            <a:avLst/>
          </a:prstGeom>
          <a:noFill/>
          <a:ln w="28575" cap="flat" cmpd="sng">
            <a:solidFill>
              <a:srgbClr val="00B4C2"/>
            </a:solidFill>
            <a:prstDash val="solid"/>
            <a:round/>
            <a:headEnd type="none" w="med" len="med"/>
            <a:tailEnd type="none" w="med" len="med"/>
          </a:ln>
        </p:spPr>
      </p:cxnSp>
      <p:sp>
        <p:nvSpPr>
          <p:cNvPr id="52" name="Google Shape;52;p6"/>
          <p:cNvSpPr/>
          <p:nvPr/>
        </p:nvSpPr>
        <p:spPr>
          <a:xfrm>
            <a:off x="720000" y="1886900"/>
            <a:ext cx="3590000" cy="3956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cxnSp>
        <p:nvCxnSpPr>
          <p:cNvPr id="53" name="Google Shape;53;p6"/>
          <p:cNvCxnSpPr>
            <a:endCxn id="54" idx="1"/>
          </p:cNvCxnSpPr>
          <p:nvPr/>
        </p:nvCxnSpPr>
        <p:spPr>
          <a:xfrm rot="10800000" flipH="1">
            <a:off x="5028433" y="3851803"/>
            <a:ext cx="1653600" cy="56000"/>
          </a:xfrm>
          <a:prstGeom prst="straightConnector1">
            <a:avLst/>
          </a:prstGeom>
          <a:noFill/>
          <a:ln w="28575" cap="flat" cmpd="sng">
            <a:solidFill>
              <a:srgbClr val="00B4C2"/>
            </a:solidFill>
            <a:prstDash val="solid"/>
            <a:round/>
            <a:headEnd type="none" w="med" len="med"/>
            <a:tailEnd type="none" w="med" len="med"/>
          </a:ln>
        </p:spPr>
      </p:cxnSp>
      <p:sp>
        <p:nvSpPr>
          <p:cNvPr id="55" name="Google Shape;55;p6"/>
          <p:cNvSpPr/>
          <p:nvPr/>
        </p:nvSpPr>
        <p:spPr>
          <a:xfrm>
            <a:off x="4990033" y="3814500"/>
            <a:ext cx="172400" cy="172400"/>
          </a:xfrm>
          <a:prstGeom prst="ellipse">
            <a:avLst/>
          </a:prstGeom>
          <a:solidFill>
            <a:srgbClr val="00B4C2"/>
          </a:solidFill>
          <a:ln w="28575" cap="flat" cmpd="sng">
            <a:solidFill>
              <a:srgbClr val="00B4C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56" name="Google Shape;56;p6"/>
          <p:cNvSpPr txBox="1">
            <a:spLocks noGrp="1"/>
          </p:cNvSpPr>
          <p:nvPr>
            <p:ph type="body" idx="1"/>
          </p:nvPr>
        </p:nvSpPr>
        <p:spPr>
          <a:xfrm>
            <a:off x="967400" y="2174267"/>
            <a:ext cx="3093600" cy="332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7" name="Google Shape;57;p6"/>
          <p:cNvSpPr txBox="1">
            <a:spLocks noGrp="1"/>
          </p:cNvSpPr>
          <p:nvPr>
            <p:ph type="subTitle" idx="2"/>
          </p:nvPr>
        </p:nvSpPr>
        <p:spPr>
          <a:xfrm>
            <a:off x="720100" y="1195233"/>
            <a:ext cx="3590000" cy="4884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B4C2"/>
              </a:buClr>
              <a:buSzPts val="1500"/>
              <a:buNone/>
              <a:defRPr sz="2000">
                <a:solidFill>
                  <a:srgbClr val="00B4C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6"/>
          <p:cNvSpPr txBox="1">
            <a:spLocks noGrp="1"/>
          </p:cNvSpPr>
          <p:nvPr>
            <p:ph type="subTitle" idx="3"/>
          </p:nvPr>
        </p:nvSpPr>
        <p:spPr>
          <a:xfrm>
            <a:off x="6674867" y="1195233"/>
            <a:ext cx="4129600" cy="5248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B4C2"/>
              </a:buClr>
              <a:buSzPts val="1500"/>
              <a:buNone/>
              <a:defRPr sz="2000">
                <a:solidFill>
                  <a:srgbClr val="00B4C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6"/>
          <p:cNvSpPr txBox="1">
            <a:spLocks noGrp="1"/>
          </p:cNvSpPr>
          <p:nvPr>
            <p:ph type="subTitle" idx="4"/>
          </p:nvPr>
        </p:nvSpPr>
        <p:spPr>
          <a:xfrm>
            <a:off x="6802600" y="2011433"/>
            <a:ext cx="38024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2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60" name="Google Shape;60;p6"/>
          <p:cNvSpPr txBox="1">
            <a:spLocks noGrp="1"/>
          </p:cNvSpPr>
          <p:nvPr>
            <p:ph type="subTitle" idx="5"/>
          </p:nvPr>
        </p:nvSpPr>
        <p:spPr>
          <a:xfrm>
            <a:off x="6802600" y="2786917"/>
            <a:ext cx="38024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2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61" name="Google Shape;61;p6"/>
          <p:cNvSpPr txBox="1">
            <a:spLocks noGrp="1"/>
          </p:cNvSpPr>
          <p:nvPr>
            <p:ph type="subTitle" idx="6"/>
          </p:nvPr>
        </p:nvSpPr>
        <p:spPr>
          <a:xfrm>
            <a:off x="6802600" y="3568117"/>
            <a:ext cx="38024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2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62" name="Google Shape;62;p6"/>
          <p:cNvSpPr txBox="1">
            <a:spLocks noGrp="1"/>
          </p:cNvSpPr>
          <p:nvPr>
            <p:ph type="subTitle" idx="7"/>
          </p:nvPr>
        </p:nvSpPr>
        <p:spPr>
          <a:xfrm>
            <a:off x="6802600" y="4356984"/>
            <a:ext cx="38024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2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63" name="Google Shape;63;p6"/>
          <p:cNvSpPr txBox="1">
            <a:spLocks noGrp="1"/>
          </p:cNvSpPr>
          <p:nvPr>
            <p:ph type="subTitle" idx="8"/>
          </p:nvPr>
        </p:nvSpPr>
        <p:spPr>
          <a:xfrm>
            <a:off x="6802600" y="5097584"/>
            <a:ext cx="38024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2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1810850830"/>
      </p:ext>
    </p:extLst>
  </p:cSld>
  <p:clrMapOvr>
    <a:masterClrMapping/>
  </p:clrMapOvr>
  <p:extLst>
    <p:ext uri="{DCECCB84-F9BA-43D5-87BE-67443E8EF086}">
      <p15:sldGuideLst xmlns:p15="http://schemas.microsoft.com/office/powerpoint/2012/main">
        <p15:guide id="1" orient="horz" pos="227">
          <p15:clr>
            <a:srgbClr val="E46962"/>
          </p15:clr>
        </p15:guide>
        <p15:guide id="2" pos="340">
          <p15:clr>
            <a:srgbClr val="E46962"/>
          </p15:clr>
        </p15:guide>
        <p15:guide id="3" pos="5443">
          <p15:clr>
            <a:srgbClr val="E46962"/>
          </p15:clr>
        </p15:guide>
        <p15:guide id="4" orient="horz" pos="3013">
          <p15:clr>
            <a:srgbClr val="E4696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res Columnas" type="titleOnly">
  <p:cSld name="Tres Columnas">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20000" y="480000"/>
            <a:ext cx="10800000" cy="61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sz="24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67" name="Google Shape;67;p7"/>
          <p:cNvSpPr/>
          <p:nvPr/>
        </p:nvSpPr>
        <p:spPr>
          <a:xfrm>
            <a:off x="720000" y="1599300"/>
            <a:ext cx="3404800" cy="4283200"/>
          </a:xfrm>
          <a:prstGeom prst="roundRect">
            <a:avLst>
              <a:gd name="adj" fmla="val 16667"/>
            </a:avLst>
          </a:prstGeom>
          <a:solidFill>
            <a:srgbClr val="F8F9F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68" name="Google Shape;68;p7"/>
          <p:cNvSpPr/>
          <p:nvPr/>
        </p:nvSpPr>
        <p:spPr>
          <a:xfrm>
            <a:off x="4417500" y="1599300"/>
            <a:ext cx="3404800" cy="4283200"/>
          </a:xfrm>
          <a:prstGeom prst="roundRect">
            <a:avLst>
              <a:gd name="adj" fmla="val 16667"/>
            </a:avLst>
          </a:prstGeom>
          <a:solidFill>
            <a:srgbClr val="F8F9F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69" name="Google Shape;69;p7"/>
          <p:cNvSpPr/>
          <p:nvPr/>
        </p:nvSpPr>
        <p:spPr>
          <a:xfrm>
            <a:off x="8115200" y="1599300"/>
            <a:ext cx="3404800" cy="4283200"/>
          </a:xfrm>
          <a:prstGeom prst="roundRect">
            <a:avLst>
              <a:gd name="adj" fmla="val 16667"/>
            </a:avLst>
          </a:prstGeom>
          <a:solidFill>
            <a:srgbClr val="F8F9F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70" name="Google Shape;70;p7"/>
          <p:cNvSpPr txBox="1">
            <a:spLocks noGrp="1"/>
          </p:cNvSpPr>
          <p:nvPr>
            <p:ph type="subTitle" idx="1"/>
          </p:nvPr>
        </p:nvSpPr>
        <p:spPr>
          <a:xfrm>
            <a:off x="720200" y="1596300"/>
            <a:ext cx="3404800" cy="96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B4C2"/>
              </a:buClr>
              <a:buSzPts val="1500"/>
              <a:buNone/>
              <a:defRPr sz="2000">
                <a:solidFill>
                  <a:srgbClr val="00B4C2"/>
                </a:solidFill>
              </a:defRPr>
            </a:lvl1pPr>
            <a:lvl2pPr lvl="1" algn="ctr">
              <a:spcBef>
                <a:spcPts val="0"/>
              </a:spcBef>
              <a:spcAft>
                <a:spcPts val="0"/>
              </a:spcAft>
              <a:buClr>
                <a:srgbClr val="00B4C2"/>
              </a:buClr>
              <a:buSzPts val="1600"/>
              <a:buNone/>
              <a:defRPr sz="2133">
                <a:solidFill>
                  <a:srgbClr val="00B4C2"/>
                </a:solidFill>
              </a:defRPr>
            </a:lvl2pPr>
            <a:lvl3pPr lvl="2" algn="ctr">
              <a:spcBef>
                <a:spcPts val="0"/>
              </a:spcBef>
              <a:spcAft>
                <a:spcPts val="0"/>
              </a:spcAft>
              <a:buClr>
                <a:srgbClr val="00B4C2"/>
              </a:buClr>
              <a:buSzPts val="1600"/>
              <a:buNone/>
              <a:defRPr sz="2133">
                <a:solidFill>
                  <a:srgbClr val="00B4C2"/>
                </a:solidFill>
              </a:defRPr>
            </a:lvl3pPr>
            <a:lvl4pPr lvl="3" algn="ctr">
              <a:spcBef>
                <a:spcPts val="0"/>
              </a:spcBef>
              <a:spcAft>
                <a:spcPts val="0"/>
              </a:spcAft>
              <a:buClr>
                <a:srgbClr val="00B4C2"/>
              </a:buClr>
              <a:buSzPts val="1600"/>
              <a:buNone/>
              <a:defRPr sz="2133">
                <a:solidFill>
                  <a:srgbClr val="00B4C2"/>
                </a:solidFill>
              </a:defRPr>
            </a:lvl4pPr>
            <a:lvl5pPr lvl="4" algn="ctr">
              <a:spcBef>
                <a:spcPts val="0"/>
              </a:spcBef>
              <a:spcAft>
                <a:spcPts val="0"/>
              </a:spcAft>
              <a:buClr>
                <a:srgbClr val="00B4C2"/>
              </a:buClr>
              <a:buSzPts val="1600"/>
              <a:buNone/>
              <a:defRPr sz="2133">
                <a:solidFill>
                  <a:srgbClr val="00B4C2"/>
                </a:solidFill>
              </a:defRPr>
            </a:lvl5pPr>
            <a:lvl6pPr lvl="5" algn="ctr">
              <a:spcBef>
                <a:spcPts val="0"/>
              </a:spcBef>
              <a:spcAft>
                <a:spcPts val="0"/>
              </a:spcAft>
              <a:buClr>
                <a:srgbClr val="00B4C2"/>
              </a:buClr>
              <a:buSzPts val="1600"/>
              <a:buNone/>
              <a:defRPr sz="2133">
                <a:solidFill>
                  <a:srgbClr val="00B4C2"/>
                </a:solidFill>
              </a:defRPr>
            </a:lvl6pPr>
            <a:lvl7pPr lvl="6" algn="ctr">
              <a:spcBef>
                <a:spcPts val="0"/>
              </a:spcBef>
              <a:spcAft>
                <a:spcPts val="0"/>
              </a:spcAft>
              <a:buClr>
                <a:srgbClr val="00B4C2"/>
              </a:buClr>
              <a:buSzPts val="1600"/>
              <a:buNone/>
              <a:defRPr sz="2133">
                <a:solidFill>
                  <a:srgbClr val="00B4C2"/>
                </a:solidFill>
              </a:defRPr>
            </a:lvl7pPr>
            <a:lvl8pPr lvl="7" algn="ctr">
              <a:spcBef>
                <a:spcPts val="0"/>
              </a:spcBef>
              <a:spcAft>
                <a:spcPts val="0"/>
              </a:spcAft>
              <a:buClr>
                <a:srgbClr val="00B4C2"/>
              </a:buClr>
              <a:buSzPts val="1600"/>
              <a:buNone/>
              <a:defRPr sz="2133">
                <a:solidFill>
                  <a:srgbClr val="00B4C2"/>
                </a:solidFill>
              </a:defRPr>
            </a:lvl8pPr>
            <a:lvl9pPr lvl="8" algn="ctr">
              <a:spcBef>
                <a:spcPts val="0"/>
              </a:spcBef>
              <a:spcAft>
                <a:spcPts val="0"/>
              </a:spcAft>
              <a:buClr>
                <a:srgbClr val="00B4C2"/>
              </a:buClr>
              <a:buSzPts val="1600"/>
              <a:buNone/>
              <a:defRPr sz="2133">
                <a:solidFill>
                  <a:srgbClr val="00B4C2"/>
                </a:solidFill>
              </a:defRPr>
            </a:lvl9pPr>
          </a:lstStyle>
          <a:p>
            <a:endParaRPr/>
          </a:p>
        </p:txBody>
      </p:sp>
      <p:sp>
        <p:nvSpPr>
          <p:cNvPr id="71" name="Google Shape;71;p7"/>
          <p:cNvSpPr txBox="1">
            <a:spLocks noGrp="1"/>
          </p:cNvSpPr>
          <p:nvPr>
            <p:ph type="subTitle" idx="2"/>
          </p:nvPr>
        </p:nvSpPr>
        <p:spPr>
          <a:xfrm>
            <a:off x="4417500" y="1596300"/>
            <a:ext cx="3404800" cy="96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B4C2"/>
              </a:buClr>
              <a:buSzPts val="1500"/>
              <a:buNone/>
              <a:defRPr sz="2000">
                <a:solidFill>
                  <a:srgbClr val="00B4C2"/>
                </a:solidFill>
              </a:defRPr>
            </a:lvl1pPr>
            <a:lvl2pPr lvl="1" algn="ctr">
              <a:spcBef>
                <a:spcPts val="0"/>
              </a:spcBef>
              <a:spcAft>
                <a:spcPts val="0"/>
              </a:spcAft>
              <a:buClr>
                <a:srgbClr val="00B4C2"/>
              </a:buClr>
              <a:buSzPts val="1600"/>
              <a:buNone/>
              <a:defRPr sz="2133">
                <a:solidFill>
                  <a:srgbClr val="00B4C2"/>
                </a:solidFill>
              </a:defRPr>
            </a:lvl2pPr>
            <a:lvl3pPr lvl="2" algn="ctr">
              <a:spcBef>
                <a:spcPts val="0"/>
              </a:spcBef>
              <a:spcAft>
                <a:spcPts val="0"/>
              </a:spcAft>
              <a:buClr>
                <a:srgbClr val="00B4C2"/>
              </a:buClr>
              <a:buSzPts val="1600"/>
              <a:buNone/>
              <a:defRPr sz="2133">
                <a:solidFill>
                  <a:srgbClr val="00B4C2"/>
                </a:solidFill>
              </a:defRPr>
            </a:lvl3pPr>
            <a:lvl4pPr lvl="3" algn="ctr">
              <a:spcBef>
                <a:spcPts val="0"/>
              </a:spcBef>
              <a:spcAft>
                <a:spcPts val="0"/>
              </a:spcAft>
              <a:buClr>
                <a:srgbClr val="00B4C2"/>
              </a:buClr>
              <a:buSzPts val="1600"/>
              <a:buNone/>
              <a:defRPr sz="2133">
                <a:solidFill>
                  <a:srgbClr val="00B4C2"/>
                </a:solidFill>
              </a:defRPr>
            </a:lvl4pPr>
            <a:lvl5pPr lvl="4" algn="ctr">
              <a:spcBef>
                <a:spcPts val="0"/>
              </a:spcBef>
              <a:spcAft>
                <a:spcPts val="0"/>
              </a:spcAft>
              <a:buClr>
                <a:srgbClr val="00B4C2"/>
              </a:buClr>
              <a:buSzPts val="1600"/>
              <a:buNone/>
              <a:defRPr sz="2133">
                <a:solidFill>
                  <a:srgbClr val="00B4C2"/>
                </a:solidFill>
              </a:defRPr>
            </a:lvl5pPr>
            <a:lvl6pPr lvl="5" algn="ctr">
              <a:spcBef>
                <a:spcPts val="0"/>
              </a:spcBef>
              <a:spcAft>
                <a:spcPts val="0"/>
              </a:spcAft>
              <a:buClr>
                <a:srgbClr val="00B4C2"/>
              </a:buClr>
              <a:buSzPts val="1600"/>
              <a:buNone/>
              <a:defRPr sz="2133">
                <a:solidFill>
                  <a:srgbClr val="00B4C2"/>
                </a:solidFill>
              </a:defRPr>
            </a:lvl6pPr>
            <a:lvl7pPr lvl="6" algn="ctr">
              <a:spcBef>
                <a:spcPts val="0"/>
              </a:spcBef>
              <a:spcAft>
                <a:spcPts val="0"/>
              </a:spcAft>
              <a:buClr>
                <a:srgbClr val="00B4C2"/>
              </a:buClr>
              <a:buSzPts val="1600"/>
              <a:buNone/>
              <a:defRPr sz="2133">
                <a:solidFill>
                  <a:srgbClr val="00B4C2"/>
                </a:solidFill>
              </a:defRPr>
            </a:lvl7pPr>
            <a:lvl8pPr lvl="7" algn="ctr">
              <a:spcBef>
                <a:spcPts val="0"/>
              </a:spcBef>
              <a:spcAft>
                <a:spcPts val="0"/>
              </a:spcAft>
              <a:buClr>
                <a:srgbClr val="00B4C2"/>
              </a:buClr>
              <a:buSzPts val="1600"/>
              <a:buNone/>
              <a:defRPr sz="2133">
                <a:solidFill>
                  <a:srgbClr val="00B4C2"/>
                </a:solidFill>
              </a:defRPr>
            </a:lvl8pPr>
            <a:lvl9pPr lvl="8" algn="ctr">
              <a:spcBef>
                <a:spcPts val="0"/>
              </a:spcBef>
              <a:spcAft>
                <a:spcPts val="0"/>
              </a:spcAft>
              <a:buClr>
                <a:srgbClr val="00B4C2"/>
              </a:buClr>
              <a:buSzPts val="1600"/>
              <a:buNone/>
              <a:defRPr sz="2133">
                <a:solidFill>
                  <a:srgbClr val="00B4C2"/>
                </a:solidFill>
              </a:defRPr>
            </a:lvl9pPr>
          </a:lstStyle>
          <a:p>
            <a:endParaRPr/>
          </a:p>
        </p:txBody>
      </p:sp>
      <p:sp>
        <p:nvSpPr>
          <p:cNvPr id="72" name="Google Shape;72;p7"/>
          <p:cNvSpPr txBox="1">
            <a:spLocks noGrp="1"/>
          </p:cNvSpPr>
          <p:nvPr>
            <p:ph type="subTitle" idx="3"/>
          </p:nvPr>
        </p:nvSpPr>
        <p:spPr>
          <a:xfrm>
            <a:off x="8115000" y="1596300"/>
            <a:ext cx="3404800" cy="96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B4C2"/>
              </a:buClr>
              <a:buSzPts val="1500"/>
              <a:buNone/>
              <a:defRPr sz="2000">
                <a:solidFill>
                  <a:srgbClr val="00B4C2"/>
                </a:solidFill>
              </a:defRPr>
            </a:lvl1pPr>
            <a:lvl2pPr lvl="1" algn="ctr">
              <a:spcBef>
                <a:spcPts val="0"/>
              </a:spcBef>
              <a:spcAft>
                <a:spcPts val="0"/>
              </a:spcAft>
              <a:buClr>
                <a:srgbClr val="00B4C2"/>
              </a:buClr>
              <a:buSzPts val="1600"/>
              <a:buNone/>
              <a:defRPr sz="2133">
                <a:solidFill>
                  <a:srgbClr val="00B4C2"/>
                </a:solidFill>
              </a:defRPr>
            </a:lvl2pPr>
            <a:lvl3pPr lvl="2" algn="ctr">
              <a:spcBef>
                <a:spcPts val="0"/>
              </a:spcBef>
              <a:spcAft>
                <a:spcPts val="0"/>
              </a:spcAft>
              <a:buClr>
                <a:srgbClr val="00B4C2"/>
              </a:buClr>
              <a:buSzPts val="1600"/>
              <a:buNone/>
              <a:defRPr sz="2133">
                <a:solidFill>
                  <a:srgbClr val="00B4C2"/>
                </a:solidFill>
              </a:defRPr>
            </a:lvl3pPr>
            <a:lvl4pPr lvl="3" algn="ctr">
              <a:spcBef>
                <a:spcPts val="0"/>
              </a:spcBef>
              <a:spcAft>
                <a:spcPts val="0"/>
              </a:spcAft>
              <a:buClr>
                <a:srgbClr val="00B4C2"/>
              </a:buClr>
              <a:buSzPts val="1600"/>
              <a:buNone/>
              <a:defRPr sz="2133">
                <a:solidFill>
                  <a:srgbClr val="00B4C2"/>
                </a:solidFill>
              </a:defRPr>
            </a:lvl4pPr>
            <a:lvl5pPr lvl="4" algn="ctr">
              <a:spcBef>
                <a:spcPts val="0"/>
              </a:spcBef>
              <a:spcAft>
                <a:spcPts val="0"/>
              </a:spcAft>
              <a:buClr>
                <a:srgbClr val="00B4C2"/>
              </a:buClr>
              <a:buSzPts val="1600"/>
              <a:buNone/>
              <a:defRPr sz="2133">
                <a:solidFill>
                  <a:srgbClr val="00B4C2"/>
                </a:solidFill>
              </a:defRPr>
            </a:lvl5pPr>
            <a:lvl6pPr lvl="5" algn="ctr">
              <a:spcBef>
                <a:spcPts val="0"/>
              </a:spcBef>
              <a:spcAft>
                <a:spcPts val="0"/>
              </a:spcAft>
              <a:buClr>
                <a:srgbClr val="00B4C2"/>
              </a:buClr>
              <a:buSzPts val="1600"/>
              <a:buNone/>
              <a:defRPr sz="2133">
                <a:solidFill>
                  <a:srgbClr val="00B4C2"/>
                </a:solidFill>
              </a:defRPr>
            </a:lvl6pPr>
            <a:lvl7pPr lvl="6" algn="ctr">
              <a:spcBef>
                <a:spcPts val="0"/>
              </a:spcBef>
              <a:spcAft>
                <a:spcPts val="0"/>
              </a:spcAft>
              <a:buClr>
                <a:srgbClr val="00B4C2"/>
              </a:buClr>
              <a:buSzPts val="1600"/>
              <a:buNone/>
              <a:defRPr sz="2133">
                <a:solidFill>
                  <a:srgbClr val="00B4C2"/>
                </a:solidFill>
              </a:defRPr>
            </a:lvl7pPr>
            <a:lvl8pPr lvl="7" algn="ctr">
              <a:spcBef>
                <a:spcPts val="0"/>
              </a:spcBef>
              <a:spcAft>
                <a:spcPts val="0"/>
              </a:spcAft>
              <a:buClr>
                <a:srgbClr val="00B4C2"/>
              </a:buClr>
              <a:buSzPts val="1600"/>
              <a:buNone/>
              <a:defRPr sz="2133">
                <a:solidFill>
                  <a:srgbClr val="00B4C2"/>
                </a:solidFill>
              </a:defRPr>
            </a:lvl8pPr>
            <a:lvl9pPr lvl="8" algn="ctr">
              <a:spcBef>
                <a:spcPts val="0"/>
              </a:spcBef>
              <a:spcAft>
                <a:spcPts val="0"/>
              </a:spcAft>
              <a:buClr>
                <a:srgbClr val="00B4C2"/>
              </a:buClr>
              <a:buSzPts val="1600"/>
              <a:buNone/>
              <a:defRPr sz="2133">
                <a:solidFill>
                  <a:srgbClr val="00B4C2"/>
                </a:solidFill>
              </a:defRPr>
            </a:lvl9pPr>
          </a:lstStyle>
          <a:p>
            <a:endParaRPr/>
          </a:p>
        </p:txBody>
      </p:sp>
      <p:sp>
        <p:nvSpPr>
          <p:cNvPr id="73" name="Google Shape;73;p7"/>
          <p:cNvSpPr txBox="1">
            <a:spLocks noGrp="1"/>
          </p:cNvSpPr>
          <p:nvPr>
            <p:ph type="body" idx="4"/>
          </p:nvPr>
        </p:nvSpPr>
        <p:spPr>
          <a:xfrm>
            <a:off x="877000" y="2787267"/>
            <a:ext cx="3122800" cy="29308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389457">
              <a:spcBef>
                <a:spcPts val="0"/>
              </a:spcBef>
              <a:spcAft>
                <a:spcPts val="0"/>
              </a:spcAft>
              <a:buSzPts val="1000"/>
              <a:buChar char="○"/>
              <a:defRPr sz="1333"/>
            </a:lvl2pPr>
            <a:lvl3pPr marL="1828754" lvl="2" indent="-389457">
              <a:spcBef>
                <a:spcPts val="0"/>
              </a:spcBef>
              <a:spcAft>
                <a:spcPts val="0"/>
              </a:spcAft>
              <a:buSzPts val="1000"/>
              <a:buChar char="■"/>
              <a:defRPr sz="1333"/>
            </a:lvl3pPr>
            <a:lvl4pPr marL="2438339" lvl="3" indent="-389457">
              <a:spcBef>
                <a:spcPts val="0"/>
              </a:spcBef>
              <a:spcAft>
                <a:spcPts val="0"/>
              </a:spcAft>
              <a:buSzPts val="1000"/>
              <a:buChar char="●"/>
              <a:defRPr sz="1333"/>
            </a:lvl4pPr>
            <a:lvl5pPr marL="3047924" lvl="4" indent="-389457">
              <a:spcBef>
                <a:spcPts val="0"/>
              </a:spcBef>
              <a:spcAft>
                <a:spcPts val="0"/>
              </a:spcAft>
              <a:buSzPts val="1000"/>
              <a:buChar char="○"/>
              <a:defRPr sz="1333"/>
            </a:lvl5pPr>
            <a:lvl6pPr marL="3657509" lvl="5" indent="-389457">
              <a:spcBef>
                <a:spcPts val="0"/>
              </a:spcBef>
              <a:spcAft>
                <a:spcPts val="0"/>
              </a:spcAft>
              <a:buSzPts val="1000"/>
              <a:buChar char="■"/>
              <a:defRPr sz="1333"/>
            </a:lvl6pPr>
            <a:lvl7pPr marL="4267093" lvl="6" indent="-389457">
              <a:spcBef>
                <a:spcPts val="0"/>
              </a:spcBef>
              <a:spcAft>
                <a:spcPts val="0"/>
              </a:spcAft>
              <a:buSzPts val="1000"/>
              <a:buChar char="●"/>
              <a:defRPr sz="1333"/>
            </a:lvl7pPr>
            <a:lvl8pPr marL="4876678" lvl="7" indent="-389457">
              <a:spcBef>
                <a:spcPts val="0"/>
              </a:spcBef>
              <a:spcAft>
                <a:spcPts val="0"/>
              </a:spcAft>
              <a:buSzPts val="1000"/>
              <a:buChar char="○"/>
              <a:defRPr sz="1333"/>
            </a:lvl8pPr>
            <a:lvl9pPr marL="5486263" lvl="8" indent="-389457">
              <a:spcBef>
                <a:spcPts val="0"/>
              </a:spcBef>
              <a:spcAft>
                <a:spcPts val="0"/>
              </a:spcAft>
              <a:buSzPts val="1000"/>
              <a:buChar char="■"/>
              <a:defRPr sz="1333"/>
            </a:lvl9pPr>
          </a:lstStyle>
          <a:p>
            <a:endParaRPr/>
          </a:p>
        </p:txBody>
      </p:sp>
      <p:sp>
        <p:nvSpPr>
          <p:cNvPr id="74" name="Google Shape;74;p7"/>
          <p:cNvSpPr txBox="1">
            <a:spLocks noGrp="1"/>
          </p:cNvSpPr>
          <p:nvPr>
            <p:ph type="body" idx="5"/>
          </p:nvPr>
        </p:nvSpPr>
        <p:spPr>
          <a:xfrm>
            <a:off x="4558500" y="2787267"/>
            <a:ext cx="3122800" cy="29308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389457">
              <a:spcBef>
                <a:spcPts val="0"/>
              </a:spcBef>
              <a:spcAft>
                <a:spcPts val="0"/>
              </a:spcAft>
              <a:buSzPts val="1000"/>
              <a:buChar char="○"/>
              <a:defRPr sz="1333"/>
            </a:lvl2pPr>
            <a:lvl3pPr marL="1828754" lvl="2" indent="-389457">
              <a:spcBef>
                <a:spcPts val="0"/>
              </a:spcBef>
              <a:spcAft>
                <a:spcPts val="0"/>
              </a:spcAft>
              <a:buSzPts val="1000"/>
              <a:buChar char="■"/>
              <a:defRPr sz="1333"/>
            </a:lvl3pPr>
            <a:lvl4pPr marL="2438339" lvl="3" indent="-389457">
              <a:spcBef>
                <a:spcPts val="0"/>
              </a:spcBef>
              <a:spcAft>
                <a:spcPts val="0"/>
              </a:spcAft>
              <a:buSzPts val="1000"/>
              <a:buChar char="●"/>
              <a:defRPr sz="1333"/>
            </a:lvl4pPr>
            <a:lvl5pPr marL="3047924" lvl="4" indent="-389457">
              <a:spcBef>
                <a:spcPts val="0"/>
              </a:spcBef>
              <a:spcAft>
                <a:spcPts val="0"/>
              </a:spcAft>
              <a:buSzPts val="1000"/>
              <a:buChar char="○"/>
              <a:defRPr sz="1333"/>
            </a:lvl5pPr>
            <a:lvl6pPr marL="3657509" lvl="5" indent="-389457">
              <a:spcBef>
                <a:spcPts val="0"/>
              </a:spcBef>
              <a:spcAft>
                <a:spcPts val="0"/>
              </a:spcAft>
              <a:buSzPts val="1000"/>
              <a:buChar char="■"/>
              <a:defRPr sz="1333"/>
            </a:lvl6pPr>
            <a:lvl7pPr marL="4267093" lvl="6" indent="-389457">
              <a:spcBef>
                <a:spcPts val="0"/>
              </a:spcBef>
              <a:spcAft>
                <a:spcPts val="0"/>
              </a:spcAft>
              <a:buSzPts val="1000"/>
              <a:buChar char="●"/>
              <a:defRPr sz="1333"/>
            </a:lvl7pPr>
            <a:lvl8pPr marL="4876678" lvl="7" indent="-389457">
              <a:spcBef>
                <a:spcPts val="0"/>
              </a:spcBef>
              <a:spcAft>
                <a:spcPts val="0"/>
              </a:spcAft>
              <a:buSzPts val="1000"/>
              <a:buChar char="○"/>
              <a:defRPr sz="1333"/>
            </a:lvl8pPr>
            <a:lvl9pPr marL="5486263" lvl="8" indent="-389457">
              <a:spcBef>
                <a:spcPts val="0"/>
              </a:spcBef>
              <a:spcAft>
                <a:spcPts val="0"/>
              </a:spcAft>
              <a:buSzPts val="1000"/>
              <a:buChar char="■"/>
              <a:defRPr sz="1333"/>
            </a:lvl9pPr>
          </a:lstStyle>
          <a:p>
            <a:endParaRPr/>
          </a:p>
        </p:txBody>
      </p:sp>
      <p:sp>
        <p:nvSpPr>
          <p:cNvPr id="75" name="Google Shape;75;p7"/>
          <p:cNvSpPr txBox="1">
            <a:spLocks noGrp="1"/>
          </p:cNvSpPr>
          <p:nvPr>
            <p:ph type="body" idx="6"/>
          </p:nvPr>
        </p:nvSpPr>
        <p:spPr>
          <a:xfrm>
            <a:off x="8240200" y="2787267"/>
            <a:ext cx="3122800" cy="29308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389457">
              <a:spcBef>
                <a:spcPts val="0"/>
              </a:spcBef>
              <a:spcAft>
                <a:spcPts val="0"/>
              </a:spcAft>
              <a:buSzPts val="1000"/>
              <a:buChar char="○"/>
              <a:defRPr sz="1333"/>
            </a:lvl2pPr>
            <a:lvl3pPr marL="1828754" lvl="2" indent="-389457">
              <a:spcBef>
                <a:spcPts val="0"/>
              </a:spcBef>
              <a:spcAft>
                <a:spcPts val="0"/>
              </a:spcAft>
              <a:buSzPts val="1000"/>
              <a:buChar char="■"/>
              <a:defRPr sz="1333"/>
            </a:lvl3pPr>
            <a:lvl4pPr marL="2438339" lvl="3" indent="-389457">
              <a:spcBef>
                <a:spcPts val="0"/>
              </a:spcBef>
              <a:spcAft>
                <a:spcPts val="0"/>
              </a:spcAft>
              <a:buSzPts val="1000"/>
              <a:buChar char="●"/>
              <a:defRPr sz="1333"/>
            </a:lvl4pPr>
            <a:lvl5pPr marL="3047924" lvl="4" indent="-389457">
              <a:spcBef>
                <a:spcPts val="0"/>
              </a:spcBef>
              <a:spcAft>
                <a:spcPts val="0"/>
              </a:spcAft>
              <a:buSzPts val="1000"/>
              <a:buChar char="○"/>
              <a:defRPr sz="1333"/>
            </a:lvl5pPr>
            <a:lvl6pPr marL="3657509" lvl="5" indent="-389457">
              <a:spcBef>
                <a:spcPts val="0"/>
              </a:spcBef>
              <a:spcAft>
                <a:spcPts val="0"/>
              </a:spcAft>
              <a:buSzPts val="1000"/>
              <a:buChar char="■"/>
              <a:defRPr sz="1333"/>
            </a:lvl6pPr>
            <a:lvl7pPr marL="4267093" lvl="6" indent="-389457">
              <a:spcBef>
                <a:spcPts val="0"/>
              </a:spcBef>
              <a:spcAft>
                <a:spcPts val="0"/>
              </a:spcAft>
              <a:buSzPts val="1000"/>
              <a:buChar char="●"/>
              <a:defRPr sz="1333"/>
            </a:lvl7pPr>
            <a:lvl8pPr marL="4876678" lvl="7" indent="-389457">
              <a:spcBef>
                <a:spcPts val="0"/>
              </a:spcBef>
              <a:spcAft>
                <a:spcPts val="0"/>
              </a:spcAft>
              <a:buSzPts val="1000"/>
              <a:buChar char="○"/>
              <a:defRPr sz="1333"/>
            </a:lvl8pPr>
            <a:lvl9pPr marL="5486263" lvl="8" indent="-389457">
              <a:spcBef>
                <a:spcPts val="0"/>
              </a:spcBef>
              <a:spcAft>
                <a:spcPts val="0"/>
              </a:spcAft>
              <a:buSzPts val="1000"/>
              <a:buChar char="■"/>
              <a:defRPr sz="1333"/>
            </a:lvl9pPr>
          </a:lstStyle>
          <a:p>
            <a:endParaRPr/>
          </a:p>
        </p:txBody>
      </p:sp>
    </p:spTree>
    <p:extLst>
      <p:ext uri="{BB962C8B-B14F-4D97-AF65-F5344CB8AC3E}">
        <p14:creationId xmlns:p14="http://schemas.microsoft.com/office/powerpoint/2010/main" val="3892314026"/>
      </p:ext>
    </p:extLst>
  </p:cSld>
  <p:clrMapOvr>
    <a:masterClrMapping/>
  </p:clrMapOvr>
  <p:extLst>
    <p:ext uri="{DCECCB84-F9BA-43D5-87BE-67443E8EF086}">
      <p15:sldGuideLst xmlns:p15="http://schemas.microsoft.com/office/powerpoint/2012/main">
        <p15:guide id="1" pos="5443">
          <p15:clr>
            <a:srgbClr val="E46962"/>
          </p15:clr>
        </p15:guide>
        <p15:guide id="2" orient="horz" pos="227">
          <p15:clr>
            <a:srgbClr val="E46962"/>
          </p15:clr>
        </p15:guide>
        <p15:guide id="3" pos="340">
          <p15:clr>
            <a:srgbClr val="E46962"/>
          </p15:clr>
        </p15:guide>
        <p15:guide id="4" orient="horz" pos="3013">
          <p15:clr>
            <a:srgbClr val="E46962"/>
          </p15:clr>
        </p15:guide>
        <p15:guide id="5" pos="2893">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parata 1">
  <p:cSld name="Separata 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78" name="Google Shape;78;p8"/>
          <p:cNvSpPr txBox="1">
            <a:spLocks noGrp="1"/>
          </p:cNvSpPr>
          <p:nvPr>
            <p:ph type="title"/>
          </p:nvPr>
        </p:nvSpPr>
        <p:spPr>
          <a:xfrm>
            <a:off x="586067" y="2420867"/>
            <a:ext cx="7028400" cy="13728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8"/>
          <p:cNvSpPr txBox="1">
            <a:spLocks noGrp="1"/>
          </p:cNvSpPr>
          <p:nvPr>
            <p:ph type="subTitle" idx="1"/>
          </p:nvPr>
        </p:nvSpPr>
        <p:spPr>
          <a:xfrm>
            <a:off x="586067" y="3702533"/>
            <a:ext cx="6386400" cy="854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0" name="Google Shape;80;p8"/>
          <p:cNvCxnSpPr/>
          <p:nvPr/>
        </p:nvCxnSpPr>
        <p:spPr>
          <a:xfrm>
            <a:off x="1344867" y="1827767"/>
            <a:ext cx="0" cy="635200"/>
          </a:xfrm>
          <a:prstGeom prst="straightConnector1">
            <a:avLst/>
          </a:prstGeom>
          <a:noFill/>
          <a:ln w="9525" cap="flat" cmpd="sng">
            <a:solidFill>
              <a:srgbClr val="00B4C2"/>
            </a:solidFill>
            <a:prstDash val="solid"/>
            <a:round/>
            <a:headEnd type="none" w="med" len="med"/>
            <a:tailEnd type="none" w="med" len="med"/>
          </a:ln>
        </p:spPr>
      </p:cxnSp>
      <p:sp>
        <p:nvSpPr>
          <p:cNvPr id="81" name="Google Shape;81;p8"/>
          <p:cNvSpPr txBox="1">
            <a:spLocks noGrp="1"/>
          </p:cNvSpPr>
          <p:nvPr>
            <p:ph type="title" idx="2"/>
          </p:nvPr>
        </p:nvSpPr>
        <p:spPr>
          <a:xfrm>
            <a:off x="586067" y="1839033"/>
            <a:ext cx="984800" cy="6352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2600"/>
              <a:buNone/>
              <a:defRPr>
                <a:solidFill>
                  <a:srgbClr val="00B4C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098102345"/>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05">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parata 2">
  <p:cSld name="Separata 2">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84" name="Google Shape;84;p9"/>
          <p:cNvSpPr txBox="1">
            <a:spLocks noGrp="1"/>
          </p:cNvSpPr>
          <p:nvPr>
            <p:ph type="title"/>
          </p:nvPr>
        </p:nvSpPr>
        <p:spPr>
          <a:xfrm>
            <a:off x="576500" y="2420867"/>
            <a:ext cx="7028400" cy="13728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 name="Google Shape;85;p9"/>
          <p:cNvSpPr txBox="1">
            <a:spLocks noGrp="1"/>
          </p:cNvSpPr>
          <p:nvPr>
            <p:ph type="subTitle" idx="1"/>
          </p:nvPr>
        </p:nvSpPr>
        <p:spPr>
          <a:xfrm>
            <a:off x="576500" y="3702533"/>
            <a:ext cx="6386400" cy="854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6" name="Google Shape;86;p9"/>
          <p:cNvCxnSpPr/>
          <p:nvPr/>
        </p:nvCxnSpPr>
        <p:spPr>
          <a:xfrm>
            <a:off x="1335300" y="1837333"/>
            <a:ext cx="0" cy="635200"/>
          </a:xfrm>
          <a:prstGeom prst="straightConnector1">
            <a:avLst/>
          </a:prstGeom>
          <a:noFill/>
          <a:ln w="9525" cap="flat" cmpd="sng">
            <a:solidFill>
              <a:srgbClr val="00B4C2"/>
            </a:solidFill>
            <a:prstDash val="solid"/>
            <a:round/>
            <a:headEnd type="none" w="med" len="med"/>
            <a:tailEnd type="none" w="med" len="med"/>
          </a:ln>
        </p:spPr>
      </p:cxnSp>
      <p:sp>
        <p:nvSpPr>
          <p:cNvPr id="87" name="Google Shape;87;p9"/>
          <p:cNvSpPr txBox="1">
            <a:spLocks noGrp="1"/>
          </p:cNvSpPr>
          <p:nvPr>
            <p:ph type="title" idx="2"/>
          </p:nvPr>
        </p:nvSpPr>
        <p:spPr>
          <a:xfrm>
            <a:off x="576500" y="1837333"/>
            <a:ext cx="900400" cy="6352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2600"/>
              <a:buNone/>
              <a:defRPr>
                <a:solidFill>
                  <a:srgbClr val="00B4C2"/>
                </a:solidFill>
              </a:defRPr>
            </a:lvl1pPr>
            <a:lvl2pPr lvl="1">
              <a:spcBef>
                <a:spcPts val="0"/>
              </a:spcBef>
              <a:spcAft>
                <a:spcPts val="0"/>
              </a:spcAft>
              <a:buClr>
                <a:srgbClr val="00B4C2"/>
              </a:buClr>
              <a:buSzPts val="2800"/>
              <a:buNone/>
              <a:defRPr>
                <a:solidFill>
                  <a:srgbClr val="00B4C2"/>
                </a:solidFill>
              </a:defRPr>
            </a:lvl2pPr>
            <a:lvl3pPr lvl="2">
              <a:spcBef>
                <a:spcPts val="0"/>
              </a:spcBef>
              <a:spcAft>
                <a:spcPts val="0"/>
              </a:spcAft>
              <a:buClr>
                <a:srgbClr val="00B4C2"/>
              </a:buClr>
              <a:buSzPts val="2800"/>
              <a:buNone/>
              <a:defRPr>
                <a:solidFill>
                  <a:srgbClr val="00B4C2"/>
                </a:solidFill>
              </a:defRPr>
            </a:lvl3pPr>
            <a:lvl4pPr lvl="3">
              <a:spcBef>
                <a:spcPts val="0"/>
              </a:spcBef>
              <a:spcAft>
                <a:spcPts val="0"/>
              </a:spcAft>
              <a:buClr>
                <a:srgbClr val="00B4C2"/>
              </a:buClr>
              <a:buSzPts val="2800"/>
              <a:buNone/>
              <a:defRPr>
                <a:solidFill>
                  <a:srgbClr val="00B4C2"/>
                </a:solidFill>
              </a:defRPr>
            </a:lvl4pPr>
            <a:lvl5pPr lvl="4">
              <a:spcBef>
                <a:spcPts val="0"/>
              </a:spcBef>
              <a:spcAft>
                <a:spcPts val="0"/>
              </a:spcAft>
              <a:buClr>
                <a:srgbClr val="00B4C2"/>
              </a:buClr>
              <a:buSzPts val="2800"/>
              <a:buNone/>
              <a:defRPr>
                <a:solidFill>
                  <a:srgbClr val="00B4C2"/>
                </a:solidFill>
              </a:defRPr>
            </a:lvl5pPr>
            <a:lvl6pPr lvl="5">
              <a:spcBef>
                <a:spcPts val="0"/>
              </a:spcBef>
              <a:spcAft>
                <a:spcPts val="0"/>
              </a:spcAft>
              <a:buClr>
                <a:srgbClr val="00B4C2"/>
              </a:buClr>
              <a:buSzPts val="2800"/>
              <a:buNone/>
              <a:defRPr>
                <a:solidFill>
                  <a:srgbClr val="00B4C2"/>
                </a:solidFill>
              </a:defRPr>
            </a:lvl6pPr>
            <a:lvl7pPr lvl="6">
              <a:spcBef>
                <a:spcPts val="0"/>
              </a:spcBef>
              <a:spcAft>
                <a:spcPts val="0"/>
              </a:spcAft>
              <a:buClr>
                <a:srgbClr val="00B4C2"/>
              </a:buClr>
              <a:buSzPts val="2800"/>
              <a:buNone/>
              <a:defRPr>
                <a:solidFill>
                  <a:srgbClr val="00B4C2"/>
                </a:solidFill>
              </a:defRPr>
            </a:lvl7pPr>
            <a:lvl8pPr lvl="7">
              <a:spcBef>
                <a:spcPts val="0"/>
              </a:spcBef>
              <a:spcAft>
                <a:spcPts val="0"/>
              </a:spcAft>
              <a:buClr>
                <a:srgbClr val="00B4C2"/>
              </a:buClr>
              <a:buSzPts val="2800"/>
              <a:buNone/>
              <a:defRPr>
                <a:solidFill>
                  <a:srgbClr val="00B4C2"/>
                </a:solidFill>
              </a:defRPr>
            </a:lvl8pPr>
            <a:lvl9pPr lvl="8">
              <a:spcBef>
                <a:spcPts val="0"/>
              </a:spcBef>
              <a:spcAft>
                <a:spcPts val="0"/>
              </a:spcAft>
              <a:buClr>
                <a:srgbClr val="00B4C2"/>
              </a:buClr>
              <a:buSzPts val="2800"/>
              <a:buNone/>
              <a:defRPr>
                <a:solidFill>
                  <a:srgbClr val="00B4C2"/>
                </a:solidFill>
              </a:defRPr>
            </a:lvl9pPr>
          </a:lstStyle>
          <a:p>
            <a:endParaRPr/>
          </a:p>
        </p:txBody>
      </p:sp>
    </p:spTree>
    <p:extLst>
      <p:ext uri="{BB962C8B-B14F-4D97-AF65-F5344CB8AC3E}">
        <p14:creationId xmlns:p14="http://schemas.microsoft.com/office/powerpoint/2010/main" val="3556091727"/>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parata 3">
  <p:cSld name="Separata 3">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90" name="Google Shape;90;p10"/>
          <p:cNvSpPr txBox="1">
            <a:spLocks noGrp="1"/>
          </p:cNvSpPr>
          <p:nvPr>
            <p:ph type="title"/>
          </p:nvPr>
        </p:nvSpPr>
        <p:spPr>
          <a:xfrm>
            <a:off x="576500" y="2420867"/>
            <a:ext cx="7028400" cy="13728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 name="Google Shape;91;p10"/>
          <p:cNvSpPr txBox="1">
            <a:spLocks noGrp="1"/>
          </p:cNvSpPr>
          <p:nvPr>
            <p:ph type="subTitle" idx="1"/>
          </p:nvPr>
        </p:nvSpPr>
        <p:spPr>
          <a:xfrm>
            <a:off x="576500" y="3702533"/>
            <a:ext cx="6386400" cy="854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2" name="Google Shape;92;p10"/>
          <p:cNvCxnSpPr/>
          <p:nvPr/>
        </p:nvCxnSpPr>
        <p:spPr>
          <a:xfrm>
            <a:off x="1335300" y="1837333"/>
            <a:ext cx="0" cy="635200"/>
          </a:xfrm>
          <a:prstGeom prst="straightConnector1">
            <a:avLst/>
          </a:prstGeom>
          <a:noFill/>
          <a:ln w="9525" cap="flat" cmpd="sng">
            <a:solidFill>
              <a:srgbClr val="00B4C2"/>
            </a:solidFill>
            <a:prstDash val="solid"/>
            <a:round/>
            <a:headEnd type="none" w="med" len="med"/>
            <a:tailEnd type="none" w="med" len="med"/>
          </a:ln>
        </p:spPr>
      </p:cxnSp>
      <p:sp>
        <p:nvSpPr>
          <p:cNvPr id="93" name="Google Shape;93;p10"/>
          <p:cNvSpPr txBox="1">
            <a:spLocks noGrp="1"/>
          </p:cNvSpPr>
          <p:nvPr>
            <p:ph type="title" idx="2"/>
          </p:nvPr>
        </p:nvSpPr>
        <p:spPr>
          <a:xfrm>
            <a:off x="576500" y="1837333"/>
            <a:ext cx="900400" cy="6352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2600"/>
              <a:buNone/>
              <a:defRPr>
                <a:solidFill>
                  <a:srgbClr val="00B4C2"/>
                </a:solidFill>
              </a:defRPr>
            </a:lvl1pPr>
            <a:lvl2pPr lvl="1">
              <a:spcBef>
                <a:spcPts val="0"/>
              </a:spcBef>
              <a:spcAft>
                <a:spcPts val="0"/>
              </a:spcAft>
              <a:buClr>
                <a:srgbClr val="00B4C2"/>
              </a:buClr>
              <a:buSzPts val="2800"/>
              <a:buNone/>
              <a:defRPr>
                <a:solidFill>
                  <a:srgbClr val="00B4C2"/>
                </a:solidFill>
              </a:defRPr>
            </a:lvl2pPr>
            <a:lvl3pPr lvl="2">
              <a:spcBef>
                <a:spcPts val="0"/>
              </a:spcBef>
              <a:spcAft>
                <a:spcPts val="0"/>
              </a:spcAft>
              <a:buClr>
                <a:srgbClr val="00B4C2"/>
              </a:buClr>
              <a:buSzPts val="2800"/>
              <a:buNone/>
              <a:defRPr>
                <a:solidFill>
                  <a:srgbClr val="00B4C2"/>
                </a:solidFill>
              </a:defRPr>
            </a:lvl3pPr>
            <a:lvl4pPr lvl="3">
              <a:spcBef>
                <a:spcPts val="0"/>
              </a:spcBef>
              <a:spcAft>
                <a:spcPts val="0"/>
              </a:spcAft>
              <a:buClr>
                <a:srgbClr val="00B4C2"/>
              </a:buClr>
              <a:buSzPts val="2800"/>
              <a:buNone/>
              <a:defRPr>
                <a:solidFill>
                  <a:srgbClr val="00B4C2"/>
                </a:solidFill>
              </a:defRPr>
            </a:lvl4pPr>
            <a:lvl5pPr lvl="4">
              <a:spcBef>
                <a:spcPts val="0"/>
              </a:spcBef>
              <a:spcAft>
                <a:spcPts val="0"/>
              </a:spcAft>
              <a:buClr>
                <a:srgbClr val="00B4C2"/>
              </a:buClr>
              <a:buSzPts val="2800"/>
              <a:buNone/>
              <a:defRPr>
                <a:solidFill>
                  <a:srgbClr val="00B4C2"/>
                </a:solidFill>
              </a:defRPr>
            </a:lvl5pPr>
            <a:lvl6pPr lvl="5">
              <a:spcBef>
                <a:spcPts val="0"/>
              </a:spcBef>
              <a:spcAft>
                <a:spcPts val="0"/>
              </a:spcAft>
              <a:buClr>
                <a:srgbClr val="00B4C2"/>
              </a:buClr>
              <a:buSzPts val="2800"/>
              <a:buNone/>
              <a:defRPr>
                <a:solidFill>
                  <a:srgbClr val="00B4C2"/>
                </a:solidFill>
              </a:defRPr>
            </a:lvl6pPr>
            <a:lvl7pPr lvl="6">
              <a:spcBef>
                <a:spcPts val="0"/>
              </a:spcBef>
              <a:spcAft>
                <a:spcPts val="0"/>
              </a:spcAft>
              <a:buClr>
                <a:srgbClr val="00B4C2"/>
              </a:buClr>
              <a:buSzPts val="2800"/>
              <a:buNone/>
              <a:defRPr>
                <a:solidFill>
                  <a:srgbClr val="00B4C2"/>
                </a:solidFill>
              </a:defRPr>
            </a:lvl7pPr>
            <a:lvl8pPr lvl="7">
              <a:spcBef>
                <a:spcPts val="0"/>
              </a:spcBef>
              <a:spcAft>
                <a:spcPts val="0"/>
              </a:spcAft>
              <a:buClr>
                <a:srgbClr val="00B4C2"/>
              </a:buClr>
              <a:buSzPts val="2800"/>
              <a:buNone/>
              <a:defRPr>
                <a:solidFill>
                  <a:srgbClr val="00B4C2"/>
                </a:solidFill>
              </a:defRPr>
            </a:lvl8pPr>
            <a:lvl9pPr lvl="8">
              <a:spcBef>
                <a:spcPts val="0"/>
              </a:spcBef>
              <a:spcAft>
                <a:spcPts val="0"/>
              </a:spcAft>
              <a:buClr>
                <a:srgbClr val="00B4C2"/>
              </a:buClr>
              <a:buSzPts val="2800"/>
              <a:buNone/>
              <a:defRPr>
                <a:solidFill>
                  <a:srgbClr val="00B4C2"/>
                </a:solidFill>
              </a:defRPr>
            </a:lvl9pPr>
          </a:lstStyle>
          <a:p>
            <a:endParaRPr/>
          </a:p>
        </p:txBody>
      </p:sp>
    </p:spTree>
    <p:extLst>
      <p:ext uri="{BB962C8B-B14F-4D97-AF65-F5344CB8AC3E}">
        <p14:creationId xmlns:p14="http://schemas.microsoft.com/office/powerpoint/2010/main" val="376297061"/>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orient="horz" pos="3013">
          <p15:clr>
            <a:srgbClr val="E46962"/>
          </p15:clr>
        </p15:guide>
        <p15:guide id="4" pos="5443">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parata 4">
  <p:cSld name="Separata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96" name="Google Shape;96;p11"/>
          <p:cNvSpPr txBox="1">
            <a:spLocks noGrp="1"/>
          </p:cNvSpPr>
          <p:nvPr>
            <p:ph type="title"/>
          </p:nvPr>
        </p:nvSpPr>
        <p:spPr>
          <a:xfrm>
            <a:off x="576500" y="2420867"/>
            <a:ext cx="7028400" cy="13728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 name="Google Shape;97;p11"/>
          <p:cNvSpPr txBox="1">
            <a:spLocks noGrp="1"/>
          </p:cNvSpPr>
          <p:nvPr>
            <p:ph type="subTitle" idx="1"/>
          </p:nvPr>
        </p:nvSpPr>
        <p:spPr>
          <a:xfrm>
            <a:off x="576500" y="3702533"/>
            <a:ext cx="6386400" cy="854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8" name="Google Shape;98;p11"/>
          <p:cNvCxnSpPr/>
          <p:nvPr/>
        </p:nvCxnSpPr>
        <p:spPr>
          <a:xfrm>
            <a:off x="1335300" y="1837333"/>
            <a:ext cx="0" cy="635200"/>
          </a:xfrm>
          <a:prstGeom prst="straightConnector1">
            <a:avLst/>
          </a:prstGeom>
          <a:noFill/>
          <a:ln w="9525" cap="flat" cmpd="sng">
            <a:solidFill>
              <a:srgbClr val="00B4C2"/>
            </a:solidFill>
            <a:prstDash val="solid"/>
            <a:round/>
            <a:headEnd type="none" w="med" len="med"/>
            <a:tailEnd type="none" w="med" len="med"/>
          </a:ln>
        </p:spPr>
      </p:cxnSp>
      <p:sp>
        <p:nvSpPr>
          <p:cNvPr id="99" name="Google Shape;99;p11"/>
          <p:cNvSpPr txBox="1">
            <a:spLocks noGrp="1"/>
          </p:cNvSpPr>
          <p:nvPr>
            <p:ph type="title" idx="2"/>
          </p:nvPr>
        </p:nvSpPr>
        <p:spPr>
          <a:xfrm>
            <a:off x="576500" y="1837333"/>
            <a:ext cx="900400" cy="6352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2600"/>
              <a:buNone/>
              <a:defRPr>
                <a:solidFill>
                  <a:srgbClr val="00B4C2"/>
                </a:solidFill>
              </a:defRPr>
            </a:lvl1pPr>
            <a:lvl2pPr lvl="1">
              <a:spcBef>
                <a:spcPts val="0"/>
              </a:spcBef>
              <a:spcAft>
                <a:spcPts val="0"/>
              </a:spcAft>
              <a:buClr>
                <a:srgbClr val="00B4C2"/>
              </a:buClr>
              <a:buSzPts val="2800"/>
              <a:buNone/>
              <a:defRPr>
                <a:solidFill>
                  <a:srgbClr val="00B4C2"/>
                </a:solidFill>
              </a:defRPr>
            </a:lvl2pPr>
            <a:lvl3pPr lvl="2">
              <a:spcBef>
                <a:spcPts val="0"/>
              </a:spcBef>
              <a:spcAft>
                <a:spcPts val="0"/>
              </a:spcAft>
              <a:buClr>
                <a:srgbClr val="00B4C2"/>
              </a:buClr>
              <a:buSzPts val="2800"/>
              <a:buNone/>
              <a:defRPr>
                <a:solidFill>
                  <a:srgbClr val="00B4C2"/>
                </a:solidFill>
              </a:defRPr>
            </a:lvl3pPr>
            <a:lvl4pPr lvl="3">
              <a:spcBef>
                <a:spcPts val="0"/>
              </a:spcBef>
              <a:spcAft>
                <a:spcPts val="0"/>
              </a:spcAft>
              <a:buClr>
                <a:srgbClr val="00B4C2"/>
              </a:buClr>
              <a:buSzPts val="2800"/>
              <a:buNone/>
              <a:defRPr>
                <a:solidFill>
                  <a:srgbClr val="00B4C2"/>
                </a:solidFill>
              </a:defRPr>
            </a:lvl4pPr>
            <a:lvl5pPr lvl="4">
              <a:spcBef>
                <a:spcPts val="0"/>
              </a:spcBef>
              <a:spcAft>
                <a:spcPts val="0"/>
              </a:spcAft>
              <a:buClr>
                <a:srgbClr val="00B4C2"/>
              </a:buClr>
              <a:buSzPts val="2800"/>
              <a:buNone/>
              <a:defRPr>
                <a:solidFill>
                  <a:srgbClr val="00B4C2"/>
                </a:solidFill>
              </a:defRPr>
            </a:lvl5pPr>
            <a:lvl6pPr lvl="5">
              <a:spcBef>
                <a:spcPts val="0"/>
              </a:spcBef>
              <a:spcAft>
                <a:spcPts val="0"/>
              </a:spcAft>
              <a:buClr>
                <a:srgbClr val="00B4C2"/>
              </a:buClr>
              <a:buSzPts val="2800"/>
              <a:buNone/>
              <a:defRPr>
                <a:solidFill>
                  <a:srgbClr val="00B4C2"/>
                </a:solidFill>
              </a:defRPr>
            </a:lvl6pPr>
            <a:lvl7pPr lvl="6">
              <a:spcBef>
                <a:spcPts val="0"/>
              </a:spcBef>
              <a:spcAft>
                <a:spcPts val="0"/>
              </a:spcAft>
              <a:buClr>
                <a:srgbClr val="00B4C2"/>
              </a:buClr>
              <a:buSzPts val="2800"/>
              <a:buNone/>
              <a:defRPr>
                <a:solidFill>
                  <a:srgbClr val="00B4C2"/>
                </a:solidFill>
              </a:defRPr>
            </a:lvl7pPr>
            <a:lvl8pPr lvl="7">
              <a:spcBef>
                <a:spcPts val="0"/>
              </a:spcBef>
              <a:spcAft>
                <a:spcPts val="0"/>
              </a:spcAft>
              <a:buClr>
                <a:srgbClr val="00B4C2"/>
              </a:buClr>
              <a:buSzPts val="2800"/>
              <a:buNone/>
              <a:defRPr>
                <a:solidFill>
                  <a:srgbClr val="00B4C2"/>
                </a:solidFill>
              </a:defRPr>
            </a:lvl8pPr>
            <a:lvl9pPr lvl="8">
              <a:spcBef>
                <a:spcPts val="0"/>
              </a:spcBef>
              <a:spcAft>
                <a:spcPts val="0"/>
              </a:spcAft>
              <a:buClr>
                <a:srgbClr val="00B4C2"/>
              </a:buClr>
              <a:buSzPts val="2800"/>
              <a:buNone/>
              <a:defRPr>
                <a:solidFill>
                  <a:srgbClr val="00B4C2"/>
                </a:solidFill>
              </a:defRPr>
            </a:lvl9pPr>
          </a:lstStyle>
          <a:p>
            <a:endParaRPr/>
          </a:p>
        </p:txBody>
      </p:sp>
    </p:spTree>
    <p:extLst>
      <p:ext uri="{BB962C8B-B14F-4D97-AF65-F5344CB8AC3E}">
        <p14:creationId xmlns:p14="http://schemas.microsoft.com/office/powerpoint/2010/main" val="1292051073"/>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05">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E08D14-1914-E3B7-92BD-CE9A7CF20867}"/>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3" name="Marcador de pie de página 2">
            <a:extLst>
              <a:ext uri="{FF2B5EF4-FFF2-40B4-BE49-F238E27FC236}">
                <a16:creationId xmlns:a16="http://schemas.microsoft.com/office/drawing/2014/main" id="{E9A2897D-FD81-21F7-4CDC-1EC78B6B520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D5B3AEB-816E-F4EC-40C4-DE8464A78A17}"/>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14638595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 Columnas_2">
  <p:cSld name="3 Columnas_2">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02" name="Google Shape;102;p12"/>
          <p:cNvSpPr txBox="1">
            <a:spLocks noGrp="1"/>
          </p:cNvSpPr>
          <p:nvPr>
            <p:ph type="title"/>
          </p:nvPr>
        </p:nvSpPr>
        <p:spPr>
          <a:xfrm>
            <a:off x="613000" y="873667"/>
            <a:ext cx="2575200" cy="3820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 name="Google Shape;103;p12"/>
          <p:cNvSpPr txBox="1">
            <a:spLocks noGrp="1"/>
          </p:cNvSpPr>
          <p:nvPr>
            <p:ph type="title" idx="2"/>
          </p:nvPr>
        </p:nvSpPr>
        <p:spPr>
          <a:xfrm>
            <a:off x="4391123" y="1957963"/>
            <a:ext cx="2575200" cy="3820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title" idx="3"/>
          </p:nvPr>
        </p:nvSpPr>
        <p:spPr>
          <a:xfrm>
            <a:off x="8774371" y="3174961"/>
            <a:ext cx="2575200" cy="3820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5" name="Google Shape;105;p12"/>
          <p:cNvSpPr txBox="1"/>
          <p:nvPr/>
        </p:nvSpPr>
        <p:spPr>
          <a:xfrm>
            <a:off x="660900" y="383500"/>
            <a:ext cx="871600" cy="56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01 </a:t>
            </a:r>
            <a:endParaRPr sz="2800">
              <a:solidFill>
                <a:srgbClr val="00B4C2"/>
              </a:solidFill>
              <a:latin typeface="Open Sans ExtraBold"/>
              <a:ea typeface="Open Sans ExtraBold"/>
              <a:cs typeface="Open Sans ExtraBold"/>
              <a:sym typeface="Open Sans ExtraBold"/>
            </a:endParaRPr>
          </a:p>
        </p:txBody>
      </p:sp>
      <p:cxnSp>
        <p:nvCxnSpPr>
          <p:cNvPr id="106" name="Google Shape;106;p12"/>
          <p:cNvCxnSpPr/>
          <p:nvPr/>
        </p:nvCxnSpPr>
        <p:spPr>
          <a:xfrm>
            <a:off x="1318100" y="494300"/>
            <a:ext cx="0" cy="422800"/>
          </a:xfrm>
          <a:prstGeom prst="straightConnector1">
            <a:avLst/>
          </a:prstGeom>
          <a:noFill/>
          <a:ln w="9525" cap="flat" cmpd="sng">
            <a:solidFill>
              <a:srgbClr val="00B4C2"/>
            </a:solidFill>
            <a:prstDash val="solid"/>
            <a:round/>
            <a:headEnd type="none" w="med" len="med"/>
            <a:tailEnd type="none" w="med" len="med"/>
          </a:ln>
        </p:spPr>
      </p:cxnSp>
      <p:sp>
        <p:nvSpPr>
          <p:cNvPr id="107" name="Google Shape;107;p12"/>
          <p:cNvSpPr txBox="1"/>
          <p:nvPr/>
        </p:nvSpPr>
        <p:spPr>
          <a:xfrm>
            <a:off x="4391133" y="1490833"/>
            <a:ext cx="871600" cy="56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02 </a:t>
            </a:r>
            <a:endParaRPr sz="2800">
              <a:solidFill>
                <a:srgbClr val="00B4C2"/>
              </a:solidFill>
              <a:latin typeface="Open Sans ExtraBold"/>
              <a:ea typeface="Open Sans ExtraBold"/>
              <a:cs typeface="Open Sans ExtraBold"/>
              <a:sym typeface="Open Sans ExtraBold"/>
            </a:endParaRPr>
          </a:p>
        </p:txBody>
      </p:sp>
      <p:cxnSp>
        <p:nvCxnSpPr>
          <p:cNvPr id="108" name="Google Shape;108;p12"/>
          <p:cNvCxnSpPr/>
          <p:nvPr/>
        </p:nvCxnSpPr>
        <p:spPr>
          <a:xfrm>
            <a:off x="5048333" y="1601633"/>
            <a:ext cx="0" cy="422800"/>
          </a:xfrm>
          <a:prstGeom prst="straightConnector1">
            <a:avLst/>
          </a:prstGeom>
          <a:noFill/>
          <a:ln w="9525" cap="flat" cmpd="sng">
            <a:solidFill>
              <a:srgbClr val="00B4C2"/>
            </a:solidFill>
            <a:prstDash val="solid"/>
            <a:round/>
            <a:headEnd type="none" w="med" len="med"/>
            <a:tailEnd type="none" w="med" len="med"/>
          </a:ln>
        </p:spPr>
      </p:cxnSp>
      <p:sp>
        <p:nvSpPr>
          <p:cNvPr id="109" name="Google Shape;109;p12"/>
          <p:cNvSpPr txBox="1"/>
          <p:nvPr/>
        </p:nvSpPr>
        <p:spPr>
          <a:xfrm>
            <a:off x="8774367" y="2661433"/>
            <a:ext cx="871600" cy="56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03 </a:t>
            </a:r>
            <a:endParaRPr sz="2800">
              <a:solidFill>
                <a:srgbClr val="00B4C2"/>
              </a:solidFill>
              <a:latin typeface="Open Sans ExtraBold"/>
              <a:ea typeface="Open Sans ExtraBold"/>
              <a:cs typeface="Open Sans ExtraBold"/>
              <a:sym typeface="Open Sans ExtraBold"/>
            </a:endParaRPr>
          </a:p>
        </p:txBody>
      </p:sp>
      <p:cxnSp>
        <p:nvCxnSpPr>
          <p:cNvPr id="110" name="Google Shape;110;p12"/>
          <p:cNvCxnSpPr/>
          <p:nvPr/>
        </p:nvCxnSpPr>
        <p:spPr>
          <a:xfrm>
            <a:off x="9431567" y="2772233"/>
            <a:ext cx="0" cy="422800"/>
          </a:xfrm>
          <a:prstGeom prst="straightConnector1">
            <a:avLst/>
          </a:prstGeom>
          <a:noFill/>
          <a:ln w="9525" cap="flat" cmpd="sng">
            <a:solidFill>
              <a:srgbClr val="00B4C2"/>
            </a:solidFill>
            <a:prstDash val="solid"/>
            <a:round/>
            <a:headEnd type="none" w="med" len="med"/>
            <a:tailEnd type="none" w="med" len="med"/>
          </a:ln>
        </p:spPr>
      </p:cxnSp>
      <p:sp>
        <p:nvSpPr>
          <p:cNvPr id="111" name="Google Shape;111;p12"/>
          <p:cNvSpPr txBox="1">
            <a:spLocks noGrp="1"/>
          </p:cNvSpPr>
          <p:nvPr>
            <p:ph type="body" idx="1"/>
          </p:nvPr>
        </p:nvSpPr>
        <p:spPr>
          <a:xfrm>
            <a:off x="756667" y="1542100"/>
            <a:ext cx="2431600" cy="1839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 name="Google Shape;112;p12"/>
          <p:cNvSpPr txBox="1">
            <a:spLocks noGrp="1"/>
          </p:cNvSpPr>
          <p:nvPr>
            <p:ph type="body" idx="4"/>
          </p:nvPr>
        </p:nvSpPr>
        <p:spPr>
          <a:xfrm>
            <a:off x="4462933" y="2607367"/>
            <a:ext cx="2431600" cy="1839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3" name="Google Shape;113;p12"/>
          <p:cNvSpPr txBox="1">
            <a:spLocks noGrp="1"/>
          </p:cNvSpPr>
          <p:nvPr>
            <p:ph type="body" idx="5"/>
          </p:nvPr>
        </p:nvSpPr>
        <p:spPr>
          <a:xfrm>
            <a:off x="8846167" y="3835433"/>
            <a:ext cx="2431600" cy="1839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920897335"/>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3"/>
          <p:cNvSpPr txBox="1">
            <a:spLocks noGrp="1"/>
          </p:cNvSpPr>
          <p:nvPr>
            <p:ph type="sldNum" idx="12"/>
          </p:nvPr>
        </p:nvSpPr>
        <p:spPr>
          <a:xfrm>
            <a:off x="10910592" y="6255237"/>
            <a:ext cx="679200" cy="4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16" name="Google Shape;116;p13"/>
          <p:cNvSpPr txBox="1">
            <a:spLocks noGrp="1"/>
          </p:cNvSpPr>
          <p:nvPr>
            <p:ph type="title"/>
          </p:nvPr>
        </p:nvSpPr>
        <p:spPr>
          <a:xfrm>
            <a:off x="6091767" y="316400"/>
            <a:ext cx="4208000" cy="4872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7" name="Google Shape;117;p13"/>
          <p:cNvSpPr txBox="1">
            <a:spLocks noGrp="1"/>
          </p:cNvSpPr>
          <p:nvPr>
            <p:ph type="subTitle" idx="1"/>
          </p:nvPr>
        </p:nvSpPr>
        <p:spPr>
          <a:xfrm>
            <a:off x="6091767" y="1023433"/>
            <a:ext cx="5428400" cy="4444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Clr>
                <a:srgbClr val="00B4C2"/>
              </a:buClr>
              <a:buSzPts val="1400"/>
              <a:buNone/>
              <a:defRPr>
                <a:solidFill>
                  <a:srgbClr val="00B4C2"/>
                </a:solidFill>
              </a:defRPr>
            </a:lvl2pPr>
            <a:lvl3pPr lvl="2">
              <a:spcBef>
                <a:spcPts val="0"/>
              </a:spcBef>
              <a:spcAft>
                <a:spcPts val="0"/>
              </a:spcAft>
              <a:buClr>
                <a:srgbClr val="00B4C2"/>
              </a:buClr>
              <a:buSzPts val="1400"/>
              <a:buNone/>
              <a:defRPr>
                <a:solidFill>
                  <a:srgbClr val="00B4C2"/>
                </a:solidFill>
              </a:defRPr>
            </a:lvl3pPr>
            <a:lvl4pPr lvl="3">
              <a:spcBef>
                <a:spcPts val="0"/>
              </a:spcBef>
              <a:spcAft>
                <a:spcPts val="0"/>
              </a:spcAft>
              <a:buClr>
                <a:srgbClr val="00B4C2"/>
              </a:buClr>
              <a:buSzPts val="1400"/>
              <a:buNone/>
              <a:defRPr>
                <a:solidFill>
                  <a:srgbClr val="00B4C2"/>
                </a:solidFill>
              </a:defRPr>
            </a:lvl4pPr>
            <a:lvl5pPr lvl="4">
              <a:spcBef>
                <a:spcPts val="0"/>
              </a:spcBef>
              <a:spcAft>
                <a:spcPts val="0"/>
              </a:spcAft>
              <a:buClr>
                <a:srgbClr val="00B4C2"/>
              </a:buClr>
              <a:buSzPts val="1400"/>
              <a:buNone/>
              <a:defRPr>
                <a:solidFill>
                  <a:srgbClr val="00B4C2"/>
                </a:solidFill>
              </a:defRPr>
            </a:lvl5pPr>
            <a:lvl6pPr lvl="5">
              <a:spcBef>
                <a:spcPts val="0"/>
              </a:spcBef>
              <a:spcAft>
                <a:spcPts val="0"/>
              </a:spcAft>
              <a:buClr>
                <a:srgbClr val="00B4C2"/>
              </a:buClr>
              <a:buSzPts val="1400"/>
              <a:buNone/>
              <a:defRPr>
                <a:solidFill>
                  <a:srgbClr val="00B4C2"/>
                </a:solidFill>
              </a:defRPr>
            </a:lvl6pPr>
            <a:lvl7pPr lvl="6">
              <a:spcBef>
                <a:spcPts val="0"/>
              </a:spcBef>
              <a:spcAft>
                <a:spcPts val="0"/>
              </a:spcAft>
              <a:buClr>
                <a:srgbClr val="00B4C2"/>
              </a:buClr>
              <a:buSzPts val="1400"/>
              <a:buNone/>
              <a:defRPr>
                <a:solidFill>
                  <a:srgbClr val="00B4C2"/>
                </a:solidFill>
              </a:defRPr>
            </a:lvl7pPr>
            <a:lvl8pPr lvl="7">
              <a:spcBef>
                <a:spcPts val="0"/>
              </a:spcBef>
              <a:spcAft>
                <a:spcPts val="0"/>
              </a:spcAft>
              <a:buClr>
                <a:srgbClr val="00B4C2"/>
              </a:buClr>
              <a:buSzPts val="1400"/>
              <a:buNone/>
              <a:defRPr>
                <a:solidFill>
                  <a:srgbClr val="00B4C2"/>
                </a:solidFill>
              </a:defRPr>
            </a:lvl8pPr>
            <a:lvl9pPr lvl="8">
              <a:spcBef>
                <a:spcPts val="0"/>
              </a:spcBef>
              <a:spcAft>
                <a:spcPts val="0"/>
              </a:spcAft>
              <a:buClr>
                <a:srgbClr val="00B4C2"/>
              </a:buClr>
              <a:buSzPts val="1400"/>
              <a:buNone/>
              <a:defRPr>
                <a:solidFill>
                  <a:srgbClr val="00B4C2"/>
                </a:solidFill>
              </a:defRPr>
            </a:lvl9pPr>
          </a:lstStyle>
          <a:p>
            <a:endParaRPr/>
          </a:p>
        </p:txBody>
      </p:sp>
      <p:sp>
        <p:nvSpPr>
          <p:cNvPr id="118" name="Google Shape;118;p13"/>
          <p:cNvSpPr txBox="1">
            <a:spLocks noGrp="1"/>
          </p:cNvSpPr>
          <p:nvPr>
            <p:ph type="body" idx="2"/>
          </p:nvPr>
        </p:nvSpPr>
        <p:spPr>
          <a:xfrm>
            <a:off x="6091767" y="1523133"/>
            <a:ext cx="5428400" cy="12004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Font typeface="Open Sans Medium"/>
              <a:buChar char="●"/>
              <a:defRPr sz="1867" b="0">
                <a:latin typeface="Open Sans Medium"/>
                <a:ea typeface="Open Sans Medium"/>
                <a:cs typeface="Open Sans Medium"/>
                <a:sym typeface="Open Sans Medium"/>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19" name="Google Shape;119;p13"/>
          <p:cNvSpPr txBox="1">
            <a:spLocks noGrp="1"/>
          </p:cNvSpPr>
          <p:nvPr>
            <p:ph type="subTitle" idx="3"/>
          </p:nvPr>
        </p:nvSpPr>
        <p:spPr>
          <a:xfrm>
            <a:off x="6091767" y="2885933"/>
            <a:ext cx="5428400" cy="4444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Clr>
                <a:srgbClr val="00B4C2"/>
              </a:buClr>
              <a:buSzPts val="1400"/>
              <a:buNone/>
              <a:defRPr>
                <a:solidFill>
                  <a:srgbClr val="00B4C2"/>
                </a:solidFill>
              </a:defRPr>
            </a:lvl2pPr>
            <a:lvl3pPr lvl="2">
              <a:spcBef>
                <a:spcPts val="0"/>
              </a:spcBef>
              <a:spcAft>
                <a:spcPts val="0"/>
              </a:spcAft>
              <a:buClr>
                <a:srgbClr val="00B4C2"/>
              </a:buClr>
              <a:buSzPts val="1400"/>
              <a:buNone/>
              <a:defRPr>
                <a:solidFill>
                  <a:srgbClr val="00B4C2"/>
                </a:solidFill>
              </a:defRPr>
            </a:lvl3pPr>
            <a:lvl4pPr lvl="3">
              <a:spcBef>
                <a:spcPts val="0"/>
              </a:spcBef>
              <a:spcAft>
                <a:spcPts val="0"/>
              </a:spcAft>
              <a:buClr>
                <a:srgbClr val="00B4C2"/>
              </a:buClr>
              <a:buSzPts val="1400"/>
              <a:buNone/>
              <a:defRPr>
                <a:solidFill>
                  <a:srgbClr val="00B4C2"/>
                </a:solidFill>
              </a:defRPr>
            </a:lvl4pPr>
            <a:lvl5pPr lvl="4">
              <a:spcBef>
                <a:spcPts val="0"/>
              </a:spcBef>
              <a:spcAft>
                <a:spcPts val="0"/>
              </a:spcAft>
              <a:buClr>
                <a:srgbClr val="00B4C2"/>
              </a:buClr>
              <a:buSzPts val="1400"/>
              <a:buNone/>
              <a:defRPr>
                <a:solidFill>
                  <a:srgbClr val="00B4C2"/>
                </a:solidFill>
              </a:defRPr>
            </a:lvl5pPr>
            <a:lvl6pPr lvl="5">
              <a:spcBef>
                <a:spcPts val="0"/>
              </a:spcBef>
              <a:spcAft>
                <a:spcPts val="0"/>
              </a:spcAft>
              <a:buClr>
                <a:srgbClr val="00B4C2"/>
              </a:buClr>
              <a:buSzPts val="1400"/>
              <a:buNone/>
              <a:defRPr>
                <a:solidFill>
                  <a:srgbClr val="00B4C2"/>
                </a:solidFill>
              </a:defRPr>
            </a:lvl6pPr>
            <a:lvl7pPr lvl="6">
              <a:spcBef>
                <a:spcPts val="0"/>
              </a:spcBef>
              <a:spcAft>
                <a:spcPts val="0"/>
              </a:spcAft>
              <a:buClr>
                <a:srgbClr val="00B4C2"/>
              </a:buClr>
              <a:buSzPts val="1400"/>
              <a:buNone/>
              <a:defRPr>
                <a:solidFill>
                  <a:srgbClr val="00B4C2"/>
                </a:solidFill>
              </a:defRPr>
            </a:lvl7pPr>
            <a:lvl8pPr lvl="7">
              <a:spcBef>
                <a:spcPts val="0"/>
              </a:spcBef>
              <a:spcAft>
                <a:spcPts val="0"/>
              </a:spcAft>
              <a:buClr>
                <a:srgbClr val="00B4C2"/>
              </a:buClr>
              <a:buSzPts val="1400"/>
              <a:buNone/>
              <a:defRPr>
                <a:solidFill>
                  <a:srgbClr val="00B4C2"/>
                </a:solidFill>
              </a:defRPr>
            </a:lvl8pPr>
            <a:lvl9pPr lvl="8">
              <a:spcBef>
                <a:spcPts val="0"/>
              </a:spcBef>
              <a:spcAft>
                <a:spcPts val="0"/>
              </a:spcAft>
              <a:buClr>
                <a:srgbClr val="00B4C2"/>
              </a:buClr>
              <a:buSzPts val="1400"/>
              <a:buNone/>
              <a:defRPr>
                <a:solidFill>
                  <a:srgbClr val="00B4C2"/>
                </a:solidFill>
              </a:defRPr>
            </a:lvl9pPr>
          </a:lstStyle>
          <a:p>
            <a:endParaRPr/>
          </a:p>
        </p:txBody>
      </p:sp>
      <p:sp>
        <p:nvSpPr>
          <p:cNvPr id="120" name="Google Shape;120;p13"/>
          <p:cNvSpPr txBox="1">
            <a:spLocks noGrp="1"/>
          </p:cNvSpPr>
          <p:nvPr>
            <p:ph type="body" idx="4"/>
          </p:nvPr>
        </p:nvSpPr>
        <p:spPr>
          <a:xfrm>
            <a:off x="6091767" y="3385600"/>
            <a:ext cx="5428400" cy="12004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Font typeface="Open Sans Medium"/>
              <a:buChar char="●"/>
              <a:defRPr sz="1867" b="0">
                <a:latin typeface="Open Sans Medium"/>
                <a:ea typeface="Open Sans Medium"/>
                <a:cs typeface="Open Sans Medium"/>
                <a:sym typeface="Open Sans Medium"/>
              </a:defRPr>
            </a:lvl1pPr>
            <a:lvl2pPr marL="1219170" lvl="1" indent="-423323">
              <a:spcBef>
                <a:spcPts val="0"/>
              </a:spcBef>
              <a:spcAft>
                <a:spcPts val="0"/>
              </a:spcAft>
              <a:buSzPts val="1400"/>
              <a:buChar char="○"/>
              <a:defRPr/>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21" name="Google Shape;121;p13"/>
          <p:cNvSpPr txBox="1">
            <a:spLocks noGrp="1"/>
          </p:cNvSpPr>
          <p:nvPr>
            <p:ph type="subTitle" idx="5"/>
          </p:nvPr>
        </p:nvSpPr>
        <p:spPr>
          <a:xfrm>
            <a:off x="6091767" y="4750133"/>
            <a:ext cx="5428400" cy="4444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Clr>
                <a:srgbClr val="00B4C2"/>
              </a:buClr>
              <a:buSzPts val="1400"/>
              <a:buNone/>
              <a:defRPr>
                <a:solidFill>
                  <a:srgbClr val="00B4C2"/>
                </a:solidFill>
              </a:defRPr>
            </a:lvl2pPr>
            <a:lvl3pPr lvl="2">
              <a:spcBef>
                <a:spcPts val="0"/>
              </a:spcBef>
              <a:spcAft>
                <a:spcPts val="0"/>
              </a:spcAft>
              <a:buClr>
                <a:srgbClr val="00B4C2"/>
              </a:buClr>
              <a:buSzPts val="1400"/>
              <a:buNone/>
              <a:defRPr>
                <a:solidFill>
                  <a:srgbClr val="00B4C2"/>
                </a:solidFill>
              </a:defRPr>
            </a:lvl3pPr>
            <a:lvl4pPr lvl="3">
              <a:spcBef>
                <a:spcPts val="0"/>
              </a:spcBef>
              <a:spcAft>
                <a:spcPts val="0"/>
              </a:spcAft>
              <a:buClr>
                <a:srgbClr val="00B4C2"/>
              </a:buClr>
              <a:buSzPts val="1400"/>
              <a:buNone/>
              <a:defRPr>
                <a:solidFill>
                  <a:srgbClr val="00B4C2"/>
                </a:solidFill>
              </a:defRPr>
            </a:lvl4pPr>
            <a:lvl5pPr lvl="4">
              <a:spcBef>
                <a:spcPts val="0"/>
              </a:spcBef>
              <a:spcAft>
                <a:spcPts val="0"/>
              </a:spcAft>
              <a:buClr>
                <a:srgbClr val="00B4C2"/>
              </a:buClr>
              <a:buSzPts val="1400"/>
              <a:buNone/>
              <a:defRPr>
                <a:solidFill>
                  <a:srgbClr val="00B4C2"/>
                </a:solidFill>
              </a:defRPr>
            </a:lvl5pPr>
            <a:lvl6pPr lvl="5">
              <a:spcBef>
                <a:spcPts val="0"/>
              </a:spcBef>
              <a:spcAft>
                <a:spcPts val="0"/>
              </a:spcAft>
              <a:buClr>
                <a:srgbClr val="00B4C2"/>
              </a:buClr>
              <a:buSzPts val="1400"/>
              <a:buNone/>
              <a:defRPr>
                <a:solidFill>
                  <a:srgbClr val="00B4C2"/>
                </a:solidFill>
              </a:defRPr>
            </a:lvl6pPr>
            <a:lvl7pPr lvl="6">
              <a:spcBef>
                <a:spcPts val="0"/>
              </a:spcBef>
              <a:spcAft>
                <a:spcPts val="0"/>
              </a:spcAft>
              <a:buClr>
                <a:srgbClr val="00B4C2"/>
              </a:buClr>
              <a:buSzPts val="1400"/>
              <a:buNone/>
              <a:defRPr>
                <a:solidFill>
                  <a:srgbClr val="00B4C2"/>
                </a:solidFill>
              </a:defRPr>
            </a:lvl7pPr>
            <a:lvl8pPr lvl="7">
              <a:spcBef>
                <a:spcPts val="0"/>
              </a:spcBef>
              <a:spcAft>
                <a:spcPts val="0"/>
              </a:spcAft>
              <a:buClr>
                <a:srgbClr val="00B4C2"/>
              </a:buClr>
              <a:buSzPts val="1400"/>
              <a:buNone/>
              <a:defRPr>
                <a:solidFill>
                  <a:srgbClr val="00B4C2"/>
                </a:solidFill>
              </a:defRPr>
            </a:lvl8pPr>
            <a:lvl9pPr lvl="8">
              <a:spcBef>
                <a:spcPts val="0"/>
              </a:spcBef>
              <a:spcAft>
                <a:spcPts val="0"/>
              </a:spcAft>
              <a:buClr>
                <a:srgbClr val="00B4C2"/>
              </a:buClr>
              <a:buSzPts val="1400"/>
              <a:buNone/>
              <a:defRPr>
                <a:solidFill>
                  <a:srgbClr val="00B4C2"/>
                </a:solidFill>
              </a:defRPr>
            </a:lvl9pPr>
          </a:lstStyle>
          <a:p>
            <a:endParaRPr/>
          </a:p>
        </p:txBody>
      </p:sp>
      <p:sp>
        <p:nvSpPr>
          <p:cNvPr id="122" name="Google Shape;122;p13"/>
          <p:cNvSpPr txBox="1">
            <a:spLocks noGrp="1"/>
          </p:cNvSpPr>
          <p:nvPr>
            <p:ph type="body" idx="6"/>
          </p:nvPr>
        </p:nvSpPr>
        <p:spPr>
          <a:xfrm>
            <a:off x="6091767" y="5249833"/>
            <a:ext cx="5428400" cy="1128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Font typeface="Open Sans Medium"/>
              <a:buChar char="●"/>
              <a:defRPr sz="1867" b="0">
                <a:latin typeface="Open Sans Medium"/>
                <a:ea typeface="Open Sans Medium"/>
                <a:cs typeface="Open Sans Medium"/>
                <a:sym typeface="Open Sans Medium"/>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103763392"/>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guide id="5" pos="2721">
          <p15:clr>
            <a:srgbClr val="E46962"/>
          </p15:clr>
        </p15:guide>
        <p15:guide id="6" pos="2948">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Asociados">
  <p:cSld name="Asociados">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25" name="Google Shape;125;p14"/>
          <p:cNvSpPr txBox="1"/>
          <p:nvPr/>
        </p:nvSpPr>
        <p:spPr>
          <a:xfrm>
            <a:off x="720000" y="480000"/>
            <a:ext cx="5143600" cy="95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s-419" sz="2400">
                <a:solidFill>
                  <a:srgbClr val="00B4C2"/>
                </a:solidFill>
                <a:latin typeface="Open Sans ExtraBold"/>
                <a:ea typeface="Open Sans ExtraBold"/>
                <a:cs typeface="Open Sans ExtraBold"/>
                <a:sym typeface="Open Sans ExtraBold"/>
              </a:rPr>
              <a:t>Logos Asociados</a:t>
            </a:r>
            <a:endParaRPr sz="2400">
              <a:solidFill>
                <a:srgbClr val="00B4C2"/>
              </a:solidFill>
              <a:latin typeface="Open Sans ExtraBold"/>
              <a:ea typeface="Open Sans ExtraBold"/>
              <a:cs typeface="Open Sans ExtraBold"/>
              <a:sym typeface="Open Sans ExtraBold"/>
            </a:endParaRPr>
          </a:p>
        </p:txBody>
      </p:sp>
    </p:spTree>
    <p:extLst>
      <p:ext uri="{BB962C8B-B14F-4D97-AF65-F5344CB8AC3E}">
        <p14:creationId xmlns:p14="http://schemas.microsoft.com/office/powerpoint/2010/main" val="1245726991"/>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lanner">
  <p:cSld name="Planner">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sldNum" idx="12"/>
          </p:nvPr>
        </p:nvSpPr>
        <p:spPr>
          <a:xfrm>
            <a:off x="11296611" y="63192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graphicFrame>
        <p:nvGraphicFramePr>
          <p:cNvPr id="128" name="Google Shape;128;p15"/>
          <p:cNvGraphicFramePr/>
          <p:nvPr/>
        </p:nvGraphicFramePr>
        <p:xfrm>
          <a:off x="720000" y="1305071"/>
          <a:ext cx="4000000" cy="4000000"/>
        </p:xfrm>
        <a:graphic>
          <a:graphicData uri="http://schemas.openxmlformats.org/drawingml/2006/table">
            <a:tbl>
              <a:tblPr>
                <a:noFill/>
              </a:tblPr>
              <a:tblGrid>
                <a:gridCol w="2747767">
                  <a:extLst>
                    <a:ext uri="{9D8B030D-6E8A-4147-A177-3AD203B41FA5}">
                      <a16:colId xmlns:a16="http://schemas.microsoft.com/office/drawing/2014/main" val="20000"/>
                    </a:ext>
                  </a:extLst>
                </a:gridCol>
                <a:gridCol w="819667">
                  <a:extLst>
                    <a:ext uri="{9D8B030D-6E8A-4147-A177-3AD203B41FA5}">
                      <a16:colId xmlns:a16="http://schemas.microsoft.com/office/drawing/2014/main" val="20001"/>
                    </a:ext>
                  </a:extLst>
                </a:gridCol>
                <a:gridCol w="819667">
                  <a:extLst>
                    <a:ext uri="{9D8B030D-6E8A-4147-A177-3AD203B41FA5}">
                      <a16:colId xmlns:a16="http://schemas.microsoft.com/office/drawing/2014/main" val="20002"/>
                    </a:ext>
                  </a:extLst>
                </a:gridCol>
                <a:gridCol w="819667">
                  <a:extLst>
                    <a:ext uri="{9D8B030D-6E8A-4147-A177-3AD203B41FA5}">
                      <a16:colId xmlns:a16="http://schemas.microsoft.com/office/drawing/2014/main" val="20003"/>
                    </a:ext>
                  </a:extLst>
                </a:gridCol>
                <a:gridCol w="819667">
                  <a:extLst>
                    <a:ext uri="{9D8B030D-6E8A-4147-A177-3AD203B41FA5}">
                      <a16:colId xmlns:a16="http://schemas.microsoft.com/office/drawing/2014/main" val="20004"/>
                    </a:ext>
                  </a:extLst>
                </a:gridCol>
                <a:gridCol w="819667">
                  <a:extLst>
                    <a:ext uri="{9D8B030D-6E8A-4147-A177-3AD203B41FA5}">
                      <a16:colId xmlns:a16="http://schemas.microsoft.com/office/drawing/2014/main" val="20005"/>
                    </a:ext>
                  </a:extLst>
                </a:gridCol>
                <a:gridCol w="819667">
                  <a:extLst>
                    <a:ext uri="{9D8B030D-6E8A-4147-A177-3AD203B41FA5}">
                      <a16:colId xmlns:a16="http://schemas.microsoft.com/office/drawing/2014/main" val="20006"/>
                    </a:ext>
                  </a:extLst>
                </a:gridCol>
                <a:gridCol w="819667">
                  <a:extLst>
                    <a:ext uri="{9D8B030D-6E8A-4147-A177-3AD203B41FA5}">
                      <a16:colId xmlns:a16="http://schemas.microsoft.com/office/drawing/2014/main" val="20007"/>
                    </a:ext>
                  </a:extLst>
                </a:gridCol>
                <a:gridCol w="819667">
                  <a:extLst>
                    <a:ext uri="{9D8B030D-6E8A-4147-A177-3AD203B41FA5}">
                      <a16:colId xmlns:a16="http://schemas.microsoft.com/office/drawing/2014/main" val="20008"/>
                    </a:ext>
                  </a:extLst>
                </a:gridCol>
                <a:gridCol w="819667">
                  <a:extLst>
                    <a:ext uri="{9D8B030D-6E8A-4147-A177-3AD203B41FA5}">
                      <a16:colId xmlns:a16="http://schemas.microsoft.com/office/drawing/2014/main" val="20009"/>
                    </a:ext>
                  </a:extLst>
                </a:gridCol>
                <a:gridCol w="675233">
                  <a:extLst>
                    <a:ext uri="{9D8B030D-6E8A-4147-A177-3AD203B41FA5}">
                      <a16:colId xmlns:a16="http://schemas.microsoft.com/office/drawing/2014/main" val="20010"/>
                    </a:ext>
                  </a:extLst>
                </a:gridCol>
              </a:tblGrid>
              <a:tr h="374467">
                <a:tc>
                  <a:txBody>
                    <a:bodyPr/>
                    <a:lstStyle/>
                    <a:p>
                      <a:pPr marL="0" lvl="0" indent="0" algn="ctr" rtl="0">
                        <a:lnSpc>
                          <a:spcPct val="115000"/>
                        </a:lnSpc>
                        <a:spcBef>
                          <a:spcPts val="0"/>
                        </a:spcBef>
                        <a:spcAft>
                          <a:spcPts val="0"/>
                        </a:spcAft>
                        <a:buNone/>
                      </a:pPr>
                      <a:endParaRPr sz="1700" b="1"/>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solidFill>
                  </a:tcPr>
                </a:tc>
                <a:tc>
                  <a:txBody>
                    <a:bodyPr/>
                    <a:lstStyle/>
                    <a:p>
                      <a:pPr marL="0" marR="0" lvl="0" indent="0" algn="ctr" rtl="0">
                        <a:lnSpc>
                          <a:spcPct val="115000"/>
                        </a:lnSpc>
                        <a:spcBef>
                          <a:spcPts val="0"/>
                        </a:spcBef>
                        <a:spcAft>
                          <a:spcPts val="0"/>
                        </a:spcAft>
                        <a:buNone/>
                      </a:pPr>
                      <a:r>
                        <a:rPr lang="es-419" sz="1000" b="1">
                          <a:solidFill>
                            <a:srgbClr val="FFFFFF"/>
                          </a:solidFill>
                        </a:rPr>
                        <a:t>MAR</a:t>
                      </a:r>
                      <a:endParaRPr sz="10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solidFill>
                  </a:tcPr>
                </a:tc>
                <a:tc>
                  <a:txBody>
                    <a:bodyPr/>
                    <a:lstStyle/>
                    <a:p>
                      <a:pPr marL="0" marR="0" lvl="0" indent="0" algn="ctr" rtl="0">
                        <a:lnSpc>
                          <a:spcPct val="115000"/>
                        </a:lnSpc>
                        <a:spcBef>
                          <a:spcPts val="0"/>
                        </a:spcBef>
                        <a:spcAft>
                          <a:spcPts val="0"/>
                        </a:spcAft>
                        <a:buNone/>
                      </a:pPr>
                      <a:r>
                        <a:rPr lang="es-419" sz="1000" b="1">
                          <a:solidFill>
                            <a:srgbClr val="FFFFFF"/>
                          </a:solidFill>
                        </a:rPr>
                        <a:t>ABR</a:t>
                      </a:r>
                      <a:endParaRPr sz="17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alpha val="43260"/>
                      </a:srgbClr>
                    </a:solidFill>
                  </a:tcPr>
                </a:tc>
                <a:tc>
                  <a:txBody>
                    <a:bodyPr/>
                    <a:lstStyle/>
                    <a:p>
                      <a:pPr marL="0" marR="0" lvl="0" indent="0" algn="ctr" rtl="0">
                        <a:lnSpc>
                          <a:spcPct val="115000"/>
                        </a:lnSpc>
                        <a:spcBef>
                          <a:spcPts val="0"/>
                        </a:spcBef>
                        <a:spcAft>
                          <a:spcPts val="0"/>
                        </a:spcAft>
                        <a:buNone/>
                      </a:pPr>
                      <a:r>
                        <a:rPr lang="es-419" sz="1000" b="1">
                          <a:solidFill>
                            <a:srgbClr val="FFFFFF"/>
                          </a:solidFill>
                        </a:rPr>
                        <a:t>MAY</a:t>
                      </a:r>
                      <a:endParaRPr sz="17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alpha val="43260"/>
                      </a:srgbClr>
                    </a:solidFill>
                  </a:tcPr>
                </a:tc>
                <a:tc>
                  <a:txBody>
                    <a:bodyPr/>
                    <a:lstStyle/>
                    <a:p>
                      <a:pPr marL="0" marR="0" lvl="0" indent="0" algn="ctr" rtl="0">
                        <a:lnSpc>
                          <a:spcPct val="115000"/>
                        </a:lnSpc>
                        <a:spcBef>
                          <a:spcPts val="0"/>
                        </a:spcBef>
                        <a:spcAft>
                          <a:spcPts val="0"/>
                        </a:spcAft>
                        <a:buNone/>
                      </a:pPr>
                      <a:r>
                        <a:rPr lang="es-419" sz="1000" b="1">
                          <a:solidFill>
                            <a:srgbClr val="FFFFFF"/>
                          </a:solidFill>
                        </a:rPr>
                        <a:t>JUN</a:t>
                      </a:r>
                      <a:endParaRPr sz="17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alpha val="43260"/>
                      </a:srgbClr>
                    </a:solidFill>
                  </a:tcPr>
                </a:tc>
                <a:tc>
                  <a:txBody>
                    <a:bodyPr/>
                    <a:lstStyle/>
                    <a:p>
                      <a:pPr marL="0" marR="0" lvl="0" indent="0" algn="ctr" rtl="0">
                        <a:lnSpc>
                          <a:spcPct val="115000"/>
                        </a:lnSpc>
                        <a:spcBef>
                          <a:spcPts val="0"/>
                        </a:spcBef>
                        <a:spcAft>
                          <a:spcPts val="0"/>
                        </a:spcAft>
                        <a:buNone/>
                      </a:pPr>
                      <a:r>
                        <a:rPr lang="es-419" sz="1000" b="1">
                          <a:solidFill>
                            <a:srgbClr val="FFFFFF"/>
                          </a:solidFill>
                        </a:rPr>
                        <a:t>JUL</a:t>
                      </a:r>
                      <a:endParaRPr sz="17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solidFill>
                  </a:tcPr>
                </a:tc>
                <a:tc>
                  <a:txBody>
                    <a:bodyPr/>
                    <a:lstStyle/>
                    <a:p>
                      <a:pPr marL="0" marR="0" lvl="0" indent="0" algn="ctr" rtl="0">
                        <a:lnSpc>
                          <a:spcPct val="115000"/>
                        </a:lnSpc>
                        <a:spcBef>
                          <a:spcPts val="0"/>
                        </a:spcBef>
                        <a:spcAft>
                          <a:spcPts val="0"/>
                        </a:spcAft>
                        <a:buNone/>
                      </a:pPr>
                      <a:r>
                        <a:rPr lang="es-419" sz="1000" b="1">
                          <a:solidFill>
                            <a:srgbClr val="FFFFFF"/>
                          </a:solidFill>
                        </a:rPr>
                        <a:t>AGO</a:t>
                      </a:r>
                      <a:endParaRPr sz="17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solidFill>
                  </a:tcPr>
                </a:tc>
                <a:tc>
                  <a:txBody>
                    <a:bodyPr/>
                    <a:lstStyle/>
                    <a:p>
                      <a:pPr marL="0" marR="0" lvl="0" indent="0" algn="ctr" rtl="0">
                        <a:lnSpc>
                          <a:spcPct val="115000"/>
                        </a:lnSpc>
                        <a:spcBef>
                          <a:spcPts val="0"/>
                        </a:spcBef>
                        <a:spcAft>
                          <a:spcPts val="0"/>
                        </a:spcAft>
                        <a:buNone/>
                      </a:pPr>
                      <a:r>
                        <a:rPr lang="es-419" sz="1000" b="1">
                          <a:solidFill>
                            <a:srgbClr val="FFFFFF"/>
                          </a:solidFill>
                        </a:rPr>
                        <a:t>SEP</a:t>
                      </a:r>
                      <a:endParaRPr sz="10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solidFill>
                  </a:tcPr>
                </a:tc>
                <a:tc>
                  <a:txBody>
                    <a:bodyPr/>
                    <a:lstStyle/>
                    <a:p>
                      <a:pPr marL="0" marR="0" lvl="0" indent="0" algn="ctr" rtl="0">
                        <a:lnSpc>
                          <a:spcPct val="115000"/>
                        </a:lnSpc>
                        <a:spcBef>
                          <a:spcPts val="0"/>
                        </a:spcBef>
                        <a:spcAft>
                          <a:spcPts val="0"/>
                        </a:spcAft>
                        <a:buNone/>
                      </a:pPr>
                      <a:r>
                        <a:rPr lang="es-419" sz="1000" b="1">
                          <a:solidFill>
                            <a:srgbClr val="FFFFFF"/>
                          </a:solidFill>
                        </a:rPr>
                        <a:t>OCT</a:t>
                      </a:r>
                      <a:endParaRPr sz="10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alpha val="43260"/>
                      </a:srgbClr>
                    </a:solidFill>
                  </a:tcPr>
                </a:tc>
                <a:tc>
                  <a:txBody>
                    <a:bodyPr/>
                    <a:lstStyle/>
                    <a:p>
                      <a:pPr marL="0" marR="0" lvl="0" indent="0" algn="ctr" rtl="0">
                        <a:lnSpc>
                          <a:spcPct val="115000"/>
                        </a:lnSpc>
                        <a:spcBef>
                          <a:spcPts val="0"/>
                        </a:spcBef>
                        <a:spcAft>
                          <a:spcPts val="0"/>
                        </a:spcAft>
                        <a:buNone/>
                      </a:pPr>
                      <a:r>
                        <a:rPr lang="es-419" sz="1000" b="1">
                          <a:solidFill>
                            <a:srgbClr val="FFFFFF"/>
                          </a:solidFill>
                        </a:rPr>
                        <a:t>NOV</a:t>
                      </a:r>
                      <a:endParaRPr sz="10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alpha val="43260"/>
                      </a:srgbClr>
                    </a:solidFill>
                  </a:tcPr>
                </a:tc>
                <a:tc>
                  <a:txBody>
                    <a:bodyPr/>
                    <a:lstStyle/>
                    <a:p>
                      <a:pPr marL="0" marR="0" lvl="0" indent="0" algn="ctr" rtl="0">
                        <a:lnSpc>
                          <a:spcPct val="115000"/>
                        </a:lnSpc>
                        <a:spcBef>
                          <a:spcPts val="0"/>
                        </a:spcBef>
                        <a:spcAft>
                          <a:spcPts val="0"/>
                        </a:spcAft>
                        <a:buNone/>
                      </a:pPr>
                      <a:r>
                        <a:rPr lang="es-419" sz="1000" b="1">
                          <a:solidFill>
                            <a:srgbClr val="FFFFFF"/>
                          </a:solidFill>
                        </a:rPr>
                        <a:t>DIC</a:t>
                      </a:r>
                      <a:endParaRPr sz="1000" b="1">
                        <a:solidFill>
                          <a:srgbClr val="FFFFFF"/>
                        </a:solidFill>
                      </a:endParaRPr>
                    </a:p>
                  </a:txBody>
                  <a:tcPr marL="48000" marR="48000" marT="48000" marB="480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2B7CB">
                        <a:alpha val="43260"/>
                      </a:srgbClr>
                    </a:solidFill>
                  </a:tcPr>
                </a:tc>
                <a:extLst>
                  <a:ext uri="{0D108BD9-81ED-4DB2-BD59-A6C34878D82A}">
                    <a16:rowId xmlns:a16="http://schemas.microsoft.com/office/drawing/2014/main" val="10000"/>
                  </a:ext>
                </a:extLst>
              </a:tr>
              <a:tr h="316033">
                <a:tc>
                  <a:txBody>
                    <a:bodyPr/>
                    <a:lstStyle/>
                    <a:p>
                      <a:pPr marL="0" lvl="0" indent="0" algn="l" rtl="0">
                        <a:spcBef>
                          <a:spcPts val="0"/>
                        </a:spcBef>
                        <a:spcAft>
                          <a:spcPts val="0"/>
                        </a:spcAft>
                        <a:buNone/>
                      </a:pPr>
                      <a:endParaRPr sz="1300" b="1">
                        <a:solidFill>
                          <a:srgbClr val="22B7CB"/>
                        </a:solidFill>
                        <a:latin typeface="Open Sans"/>
                        <a:ea typeface="Open Sans"/>
                        <a:cs typeface="Open Sans"/>
                        <a:sym typeface="Open Sans"/>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12800">
                <a:tc>
                  <a:txBody>
                    <a:bodyPr/>
                    <a:lstStyle/>
                    <a:p>
                      <a:pPr marL="19050" marR="0" lvl="0" indent="0" algn="l" rtl="0">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312800">
                <a:tc>
                  <a:txBody>
                    <a:bodyPr/>
                    <a:lstStyle/>
                    <a:p>
                      <a:pPr marL="1905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extLst>
                  <a:ext uri="{0D108BD9-81ED-4DB2-BD59-A6C34878D82A}">
                    <a16:rowId xmlns:a16="http://schemas.microsoft.com/office/drawing/2014/main" val="10003"/>
                  </a:ext>
                </a:extLst>
              </a:tr>
              <a:tr h="312800">
                <a:tc>
                  <a:txBody>
                    <a:bodyPr/>
                    <a:lstStyle/>
                    <a:p>
                      <a:pPr marL="1905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316033">
                <a:tc>
                  <a:txBody>
                    <a:bodyPr/>
                    <a:lstStyle/>
                    <a:p>
                      <a:pPr marL="0" marR="0" lvl="0" indent="0" algn="l" rtl="0">
                        <a:lnSpc>
                          <a:spcPct val="100000"/>
                        </a:lnSpc>
                        <a:spcBef>
                          <a:spcPts val="0"/>
                        </a:spcBef>
                        <a:spcAft>
                          <a:spcPts val="0"/>
                        </a:spcAft>
                        <a:buNone/>
                      </a:pPr>
                      <a:r>
                        <a:rPr lang="es-419" sz="1300" b="1">
                          <a:solidFill>
                            <a:srgbClr val="22B7CB"/>
                          </a:solidFill>
                          <a:latin typeface="Open Sans"/>
                          <a:ea typeface="Open Sans"/>
                          <a:cs typeface="Open Sans"/>
                          <a:sym typeface="Open Sans"/>
                        </a:rPr>
                        <a:t>Agregar Título</a:t>
                      </a:r>
                      <a:endParaRPr sz="1300" b="1">
                        <a:solidFill>
                          <a:srgbClr val="22B7CB"/>
                        </a:solidFill>
                        <a:latin typeface="Open Sans"/>
                        <a:ea typeface="Open Sans"/>
                        <a:cs typeface="Open Sans"/>
                        <a:sym typeface="Open Sans"/>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Clr>
                          <a:srgbClr val="000000"/>
                        </a:buClr>
                        <a:buSzPts val="1100"/>
                        <a:buFont typeface="Arial"/>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Clr>
                          <a:srgbClr val="000000"/>
                        </a:buClr>
                        <a:buSzPts val="1100"/>
                        <a:buFont typeface="Arial"/>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Clr>
                          <a:srgbClr val="000000"/>
                        </a:buClr>
                        <a:buSzPts val="1100"/>
                        <a:buFont typeface="Arial"/>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solidFill>
                  </a:tcPr>
                </a:tc>
                <a:tc>
                  <a:txBody>
                    <a:bodyPr/>
                    <a:lstStyle/>
                    <a:p>
                      <a:pPr marL="0" lvl="0" indent="0" algn="ctr"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12800">
                <a:tc>
                  <a:txBody>
                    <a:bodyPr/>
                    <a:lstStyle/>
                    <a:p>
                      <a:pPr marL="0" marR="0" lvl="0" indent="0" algn="l" rtl="0">
                        <a:lnSpc>
                          <a:spcPct val="100000"/>
                        </a:lnSpc>
                        <a:spcBef>
                          <a:spcPts val="0"/>
                        </a:spcBef>
                        <a:spcAft>
                          <a:spcPts val="0"/>
                        </a:spcAft>
                        <a:buNone/>
                      </a:pPr>
                      <a:r>
                        <a:rPr lang="es-419" sz="1300" b="1">
                          <a:solidFill>
                            <a:srgbClr val="22B7CB"/>
                          </a:solidFill>
                          <a:latin typeface="Open Sans"/>
                          <a:ea typeface="Open Sans"/>
                          <a:cs typeface="Open Sans"/>
                          <a:sym typeface="Open Sans"/>
                        </a:rPr>
                        <a:t>Agregar Título</a:t>
                      </a:r>
                      <a:endParaRPr sz="1300" b="1">
                        <a:solidFill>
                          <a:srgbClr val="22B7CB"/>
                        </a:solidFill>
                        <a:latin typeface="Open Sans"/>
                        <a:ea typeface="Open Sans"/>
                        <a:cs typeface="Open Sans"/>
                        <a:sym typeface="Open Sans"/>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10"/>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11"/>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1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12"/>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13"/>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2B7CB">
                        <a:alpha val="43260"/>
                      </a:srgbClr>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14"/>
                  </a:ext>
                </a:extLst>
              </a:tr>
              <a:tr h="312800">
                <a:tc>
                  <a:txBody>
                    <a:bodyPr/>
                    <a:lstStyle/>
                    <a:p>
                      <a:pPr marL="0" marR="0" lvl="0" indent="0" algn="l" rtl="0">
                        <a:lnSpc>
                          <a:spcPct val="100000"/>
                        </a:lnSpc>
                        <a:spcBef>
                          <a:spcPts val="0"/>
                        </a:spcBef>
                        <a:spcAft>
                          <a:spcPts val="0"/>
                        </a:spcAft>
                        <a:buNone/>
                      </a:pPr>
                      <a:r>
                        <a:rPr lang="es-419" sz="1200">
                          <a:solidFill>
                            <a:srgbClr val="000000"/>
                          </a:solidFill>
                          <a:latin typeface="Open Sans Medium"/>
                          <a:ea typeface="Open Sans Medium"/>
                          <a:cs typeface="Open Sans Medium"/>
                          <a:sym typeface="Open Sans Medium"/>
                        </a:rPr>
                        <a:t>Agregar Texto</a:t>
                      </a:r>
                      <a:endParaRPr sz="1200">
                        <a:solidFill>
                          <a:srgbClr val="000000"/>
                        </a:solidFill>
                        <a:latin typeface="Open Sans Medium"/>
                        <a:ea typeface="Open Sans Medium"/>
                        <a:cs typeface="Open Sans Medium"/>
                        <a:sym typeface="Open Sans Medium"/>
                      </a:endParaRPr>
                    </a:p>
                  </a:txBody>
                  <a:tcPr marL="144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endParaRPr sz="1300" b="1">
                        <a:solidFill>
                          <a:srgbClr val="FF0000"/>
                        </a:solidFill>
                      </a:endParaRPr>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endParaRPr sz="1100" b="1"/>
                    </a:p>
                  </a:txBody>
                  <a:tcPr marL="48000" marR="48000" marT="48000" marB="480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15"/>
                  </a:ext>
                </a:extLst>
              </a:tr>
            </a:tbl>
          </a:graphicData>
        </a:graphic>
      </p:graphicFrame>
      <p:sp>
        <p:nvSpPr>
          <p:cNvPr id="129" name="Google Shape;129;p15"/>
          <p:cNvSpPr txBox="1">
            <a:spLocks noGrp="1"/>
          </p:cNvSpPr>
          <p:nvPr>
            <p:ph type="title"/>
          </p:nvPr>
        </p:nvSpPr>
        <p:spPr>
          <a:xfrm>
            <a:off x="720000" y="296933"/>
            <a:ext cx="8716000" cy="6132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200"/>
              <a:buNone/>
              <a:defRPr sz="2933"/>
            </a:lvl2pPr>
            <a:lvl3pPr lvl="2">
              <a:spcBef>
                <a:spcPts val="0"/>
              </a:spcBef>
              <a:spcAft>
                <a:spcPts val="0"/>
              </a:spcAft>
              <a:buSzPts val="2200"/>
              <a:buNone/>
              <a:defRPr sz="2933"/>
            </a:lvl3pPr>
            <a:lvl4pPr lvl="3">
              <a:spcBef>
                <a:spcPts val="0"/>
              </a:spcBef>
              <a:spcAft>
                <a:spcPts val="0"/>
              </a:spcAft>
              <a:buSzPts val="2200"/>
              <a:buNone/>
              <a:defRPr sz="2933"/>
            </a:lvl4pPr>
            <a:lvl5pPr lvl="4">
              <a:spcBef>
                <a:spcPts val="0"/>
              </a:spcBef>
              <a:spcAft>
                <a:spcPts val="0"/>
              </a:spcAft>
              <a:buSzPts val="2200"/>
              <a:buNone/>
              <a:defRPr sz="2933"/>
            </a:lvl5pPr>
            <a:lvl6pPr lvl="5">
              <a:spcBef>
                <a:spcPts val="0"/>
              </a:spcBef>
              <a:spcAft>
                <a:spcPts val="0"/>
              </a:spcAft>
              <a:buSzPts val="2200"/>
              <a:buNone/>
              <a:defRPr sz="2933"/>
            </a:lvl6pPr>
            <a:lvl7pPr lvl="6">
              <a:spcBef>
                <a:spcPts val="0"/>
              </a:spcBef>
              <a:spcAft>
                <a:spcPts val="0"/>
              </a:spcAft>
              <a:buSzPts val="2200"/>
              <a:buNone/>
              <a:defRPr sz="2933"/>
            </a:lvl7pPr>
            <a:lvl8pPr lvl="7">
              <a:spcBef>
                <a:spcPts val="0"/>
              </a:spcBef>
              <a:spcAft>
                <a:spcPts val="0"/>
              </a:spcAft>
              <a:buSzPts val="2200"/>
              <a:buNone/>
              <a:defRPr sz="2933"/>
            </a:lvl8pPr>
            <a:lvl9pPr lvl="8">
              <a:spcBef>
                <a:spcPts val="0"/>
              </a:spcBef>
              <a:spcAft>
                <a:spcPts val="0"/>
              </a:spcAft>
              <a:buSzPts val="2200"/>
              <a:buNone/>
              <a:defRPr sz="2933"/>
            </a:lvl9pPr>
          </a:lstStyle>
          <a:p>
            <a:endParaRPr/>
          </a:p>
        </p:txBody>
      </p:sp>
    </p:spTree>
    <p:extLst>
      <p:ext uri="{BB962C8B-B14F-4D97-AF65-F5344CB8AC3E}">
        <p14:creationId xmlns:p14="http://schemas.microsoft.com/office/powerpoint/2010/main" val="3187754221"/>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 Columnas" type="blank">
  <p:cSld name="4 Columnas">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16"/>
          <p:cNvSpPr/>
          <p:nvPr/>
        </p:nvSpPr>
        <p:spPr>
          <a:xfrm>
            <a:off x="727933" y="1178133"/>
            <a:ext cx="2372000" cy="616000"/>
          </a:xfrm>
          <a:prstGeom prst="rect">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32" name="Google Shape;132;p16"/>
          <p:cNvSpPr/>
          <p:nvPr/>
        </p:nvSpPr>
        <p:spPr>
          <a:xfrm>
            <a:off x="3544485" y="1178133"/>
            <a:ext cx="2372000" cy="616000"/>
          </a:xfrm>
          <a:prstGeom prst="rect">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33" name="Google Shape;133;p16"/>
          <p:cNvSpPr/>
          <p:nvPr/>
        </p:nvSpPr>
        <p:spPr>
          <a:xfrm>
            <a:off x="6361036" y="1178133"/>
            <a:ext cx="2372000" cy="616000"/>
          </a:xfrm>
          <a:prstGeom prst="rect">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34" name="Google Shape;134;p16"/>
          <p:cNvSpPr/>
          <p:nvPr/>
        </p:nvSpPr>
        <p:spPr>
          <a:xfrm>
            <a:off x="9149365" y="1178133"/>
            <a:ext cx="2372000" cy="616000"/>
          </a:xfrm>
          <a:prstGeom prst="rect">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35" name="Google Shape;135;p16"/>
          <p:cNvSpPr txBox="1">
            <a:spLocks noGrp="1"/>
          </p:cNvSpPr>
          <p:nvPr>
            <p:ph type="subTitle" idx="1"/>
          </p:nvPr>
        </p:nvSpPr>
        <p:spPr>
          <a:xfrm>
            <a:off x="699267" y="1193133"/>
            <a:ext cx="2372000" cy="516400"/>
          </a:xfrm>
          <a:prstGeom prst="rect">
            <a:avLst/>
          </a:prstGeom>
        </p:spPr>
        <p:txBody>
          <a:bodyPr spcFirstLastPara="1" wrap="square" lIns="91425" tIns="91425" rIns="91425" bIns="91425" anchor="t" anchorCtr="0">
            <a:normAutofit/>
          </a:bodyPr>
          <a:lstStyle>
            <a:lvl1pPr lvl="0">
              <a:lnSpc>
                <a:spcPct val="70000"/>
              </a:lnSpc>
              <a:spcBef>
                <a:spcPts val="0"/>
              </a:spcBef>
              <a:spcAft>
                <a:spcPts val="0"/>
              </a:spcAft>
              <a:buClr>
                <a:schemeClr val="lt1"/>
              </a:buClr>
              <a:buSzPts val="1400"/>
              <a:buNone/>
              <a:defRPr sz="1867">
                <a:solidFill>
                  <a:schemeClr val="lt1"/>
                </a:solidFill>
              </a:defRPr>
            </a:lvl1pPr>
            <a:lvl2pPr lvl="1">
              <a:lnSpc>
                <a:spcPct val="70000"/>
              </a:lnSpc>
              <a:spcBef>
                <a:spcPts val="0"/>
              </a:spcBef>
              <a:spcAft>
                <a:spcPts val="0"/>
              </a:spcAft>
              <a:buClr>
                <a:schemeClr val="lt1"/>
              </a:buClr>
              <a:buSzPts val="1300"/>
              <a:buNone/>
              <a:defRPr sz="1733">
                <a:solidFill>
                  <a:schemeClr val="lt1"/>
                </a:solidFill>
              </a:defRPr>
            </a:lvl2pPr>
            <a:lvl3pPr lvl="2">
              <a:lnSpc>
                <a:spcPct val="70000"/>
              </a:lnSpc>
              <a:spcBef>
                <a:spcPts val="0"/>
              </a:spcBef>
              <a:spcAft>
                <a:spcPts val="0"/>
              </a:spcAft>
              <a:buClr>
                <a:schemeClr val="lt1"/>
              </a:buClr>
              <a:buSzPts val="1300"/>
              <a:buNone/>
              <a:defRPr sz="1733">
                <a:solidFill>
                  <a:schemeClr val="lt1"/>
                </a:solidFill>
              </a:defRPr>
            </a:lvl3pPr>
            <a:lvl4pPr lvl="3">
              <a:lnSpc>
                <a:spcPct val="70000"/>
              </a:lnSpc>
              <a:spcBef>
                <a:spcPts val="0"/>
              </a:spcBef>
              <a:spcAft>
                <a:spcPts val="0"/>
              </a:spcAft>
              <a:buClr>
                <a:schemeClr val="lt1"/>
              </a:buClr>
              <a:buSzPts val="1300"/>
              <a:buNone/>
              <a:defRPr sz="1733">
                <a:solidFill>
                  <a:schemeClr val="lt1"/>
                </a:solidFill>
              </a:defRPr>
            </a:lvl4pPr>
            <a:lvl5pPr lvl="4">
              <a:lnSpc>
                <a:spcPct val="70000"/>
              </a:lnSpc>
              <a:spcBef>
                <a:spcPts val="0"/>
              </a:spcBef>
              <a:spcAft>
                <a:spcPts val="0"/>
              </a:spcAft>
              <a:buClr>
                <a:schemeClr val="lt1"/>
              </a:buClr>
              <a:buSzPts val="1300"/>
              <a:buNone/>
              <a:defRPr sz="1733">
                <a:solidFill>
                  <a:schemeClr val="lt1"/>
                </a:solidFill>
              </a:defRPr>
            </a:lvl5pPr>
            <a:lvl6pPr lvl="5">
              <a:lnSpc>
                <a:spcPct val="70000"/>
              </a:lnSpc>
              <a:spcBef>
                <a:spcPts val="0"/>
              </a:spcBef>
              <a:spcAft>
                <a:spcPts val="0"/>
              </a:spcAft>
              <a:buClr>
                <a:schemeClr val="lt1"/>
              </a:buClr>
              <a:buSzPts val="1300"/>
              <a:buNone/>
              <a:defRPr sz="1733">
                <a:solidFill>
                  <a:schemeClr val="lt1"/>
                </a:solidFill>
              </a:defRPr>
            </a:lvl6pPr>
            <a:lvl7pPr lvl="6">
              <a:lnSpc>
                <a:spcPct val="70000"/>
              </a:lnSpc>
              <a:spcBef>
                <a:spcPts val="0"/>
              </a:spcBef>
              <a:spcAft>
                <a:spcPts val="0"/>
              </a:spcAft>
              <a:buClr>
                <a:schemeClr val="lt1"/>
              </a:buClr>
              <a:buSzPts val="1300"/>
              <a:buNone/>
              <a:defRPr sz="1733">
                <a:solidFill>
                  <a:schemeClr val="lt1"/>
                </a:solidFill>
              </a:defRPr>
            </a:lvl7pPr>
            <a:lvl8pPr lvl="7">
              <a:lnSpc>
                <a:spcPct val="70000"/>
              </a:lnSpc>
              <a:spcBef>
                <a:spcPts val="0"/>
              </a:spcBef>
              <a:spcAft>
                <a:spcPts val="0"/>
              </a:spcAft>
              <a:buClr>
                <a:schemeClr val="lt1"/>
              </a:buClr>
              <a:buSzPts val="1300"/>
              <a:buNone/>
              <a:defRPr sz="1733">
                <a:solidFill>
                  <a:schemeClr val="lt1"/>
                </a:solidFill>
              </a:defRPr>
            </a:lvl8pPr>
            <a:lvl9pPr lvl="8">
              <a:lnSpc>
                <a:spcPct val="70000"/>
              </a:lnSpc>
              <a:spcBef>
                <a:spcPts val="0"/>
              </a:spcBef>
              <a:spcAft>
                <a:spcPts val="0"/>
              </a:spcAft>
              <a:buClr>
                <a:schemeClr val="lt1"/>
              </a:buClr>
              <a:buSzPts val="1300"/>
              <a:buNone/>
              <a:defRPr sz="1733">
                <a:solidFill>
                  <a:schemeClr val="lt1"/>
                </a:solidFill>
              </a:defRPr>
            </a:lvl9pPr>
          </a:lstStyle>
          <a:p>
            <a:endParaRPr/>
          </a:p>
        </p:txBody>
      </p:sp>
      <p:sp>
        <p:nvSpPr>
          <p:cNvPr id="136" name="Google Shape;136;p16"/>
          <p:cNvSpPr txBox="1">
            <a:spLocks noGrp="1"/>
          </p:cNvSpPr>
          <p:nvPr>
            <p:ph type="subTitle" idx="2"/>
          </p:nvPr>
        </p:nvSpPr>
        <p:spPr>
          <a:xfrm>
            <a:off x="3544333" y="1193133"/>
            <a:ext cx="2315600" cy="516400"/>
          </a:xfrm>
          <a:prstGeom prst="rect">
            <a:avLst/>
          </a:prstGeom>
        </p:spPr>
        <p:txBody>
          <a:bodyPr spcFirstLastPara="1" wrap="square" lIns="91425" tIns="91425" rIns="91425" bIns="91425" anchor="t" anchorCtr="0">
            <a:normAutofit/>
          </a:bodyPr>
          <a:lstStyle>
            <a:lvl1pPr lvl="0">
              <a:lnSpc>
                <a:spcPct val="70000"/>
              </a:lnSpc>
              <a:spcBef>
                <a:spcPts val="0"/>
              </a:spcBef>
              <a:spcAft>
                <a:spcPts val="0"/>
              </a:spcAft>
              <a:buClr>
                <a:schemeClr val="lt1"/>
              </a:buClr>
              <a:buSzPts val="1400"/>
              <a:buNone/>
              <a:defRPr sz="1867">
                <a:solidFill>
                  <a:schemeClr val="lt1"/>
                </a:solidFill>
              </a:defRPr>
            </a:lvl1pPr>
            <a:lvl2pPr lvl="1">
              <a:lnSpc>
                <a:spcPct val="70000"/>
              </a:lnSpc>
              <a:spcBef>
                <a:spcPts val="0"/>
              </a:spcBef>
              <a:spcAft>
                <a:spcPts val="0"/>
              </a:spcAft>
              <a:buClr>
                <a:schemeClr val="lt1"/>
              </a:buClr>
              <a:buSzPts val="1300"/>
              <a:buNone/>
              <a:defRPr sz="1733">
                <a:solidFill>
                  <a:schemeClr val="lt1"/>
                </a:solidFill>
              </a:defRPr>
            </a:lvl2pPr>
            <a:lvl3pPr lvl="2">
              <a:lnSpc>
                <a:spcPct val="70000"/>
              </a:lnSpc>
              <a:spcBef>
                <a:spcPts val="0"/>
              </a:spcBef>
              <a:spcAft>
                <a:spcPts val="0"/>
              </a:spcAft>
              <a:buClr>
                <a:schemeClr val="lt1"/>
              </a:buClr>
              <a:buSzPts val="1300"/>
              <a:buNone/>
              <a:defRPr sz="1733">
                <a:solidFill>
                  <a:schemeClr val="lt1"/>
                </a:solidFill>
              </a:defRPr>
            </a:lvl3pPr>
            <a:lvl4pPr lvl="3">
              <a:lnSpc>
                <a:spcPct val="70000"/>
              </a:lnSpc>
              <a:spcBef>
                <a:spcPts val="0"/>
              </a:spcBef>
              <a:spcAft>
                <a:spcPts val="0"/>
              </a:spcAft>
              <a:buClr>
                <a:schemeClr val="lt1"/>
              </a:buClr>
              <a:buSzPts val="1300"/>
              <a:buNone/>
              <a:defRPr sz="1733">
                <a:solidFill>
                  <a:schemeClr val="lt1"/>
                </a:solidFill>
              </a:defRPr>
            </a:lvl4pPr>
            <a:lvl5pPr lvl="4">
              <a:lnSpc>
                <a:spcPct val="70000"/>
              </a:lnSpc>
              <a:spcBef>
                <a:spcPts val="0"/>
              </a:spcBef>
              <a:spcAft>
                <a:spcPts val="0"/>
              </a:spcAft>
              <a:buClr>
                <a:schemeClr val="lt1"/>
              </a:buClr>
              <a:buSzPts val="1300"/>
              <a:buNone/>
              <a:defRPr sz="1733">
                <a:solidFill>
                  <a:schemeClr val="lt1"/>
                </a:solidFill>
              </a:defRPr>
            </a:lvl5pPr>
            <a:lvl6pPr lvl="5">
              <a:lnSpc>
                <a:spcPct val="70000"/>
              </a:lnSpc>
              <a:spcBef>
                <a:spcPts val="0"/>
              </a:spcBef>
              <a:spcAft>
                <a:spcPts val="0"/>
              </a:spcAft>
              <a:buClr>
                <a:schemeClr val="lt1"/>
              </a:buClr>
              <a:buSzPts val="1300"/>
              <a:buNone/>
              <a:defRPr sz="1733">
                <a:solidFill>
                  <a:schemeClr val="lt1"/>
                </a:solidFill>
              </a:defRPr>
            </a:lvl6pPr>
            <a:lvl7pPr lvl="6">
              <a:lnSpc>
                <a:spcPct val="70000"/>
              </a:lnSpc>
              <a:spcBef>
                <a:spcPts val="0"/>
              </a:spcBef>
              <a:spcAft>
                <a:spcPts val="0"/>
              </a:spcAft>
              <a:buClr>
                <a:schemeClr val="lt1"/>
              </a:buClr>
              <a:buSzPts val="1300"/>
              <a:buNone/>
              <a:defRPr sz="1733">
                <a:solidFill>
                  <a:schemeClr val="lt1"/>
                </a:solidFill>
              </a:defRPr>
            </a:lvl7pPr>
            <a:lvl8pPr lvl="7">
              <a:lnSpc>
                <a:spcPct val="70000"/>
              </a:lnSpc>
              <a:spcBef>
                <a:spcPts val="0"/>
              </a:spcBef>
              <a:spcAft>
                <a:spcPts val="0"/>
              </a:spcAft>
              <a:buClr>
                <a:schemeClr val="lt1"/>
              </a:buClr>
              <a:buSzPts val="1300"/>
              <a:buNone/>
              <a:defRPr sz="1733">
                <a:solidFill>
                  <a:schemeClr val="lt1"/>
                </a:solidFill>
              </a:defRPr>
            </a:lvl8pPr>
            <a:lvl9pPr lvl="8">
              <a:lnSpc>
                <a:spcPct val="70000"/>
              </a:lnSpc>
              <a:spcBef>
                <a:spcPts val="0"/>
              </a:spcBef>
              <a:spcAft>
                <a:spcPts val="0"/>
              </a:spcAft>
              <a:buClr>
                <a:schemeClr val="lt1"/>
              </a:buClr>
              <a:buSzPts val="1300"/>
              <a:buNone/>
              <a:defRPr sz="1733">
                <a:solidFill>
                  <a:schemeClr val="lt1"/>
                </a:solidFill>
              </a:defRPr>
            </a:lvl9pPr>
          </a:lstStyle>
          <a:p>
            <a:endParaRPr/>
          </a:p>
        </p:txBody>
      </p:sp>
      <p:sp>
        <p:nvSpPr>
          <p:cNvPr id="137" name="Google Shape;137;p16"/>
          <p:cNvSpPr txBox="1">
            <a:spLocks noGrp="1"/>
          </p:cNvSpPr>
          <p:nvPr>
            <p:ph type="subTitle" idx="3"/>
          </p:nvPr>
        </p:nvSpPr>
        <p:spPr>
          <a:xfrm>
            <a:off x="6332400" y="1193133"/>
            <a:ext cx="2372000" cy="516400"/>
          </a:xfrm>
          <a:prstGeom prst="rect">
            <a:avLst/>
          </a:prstGeom>
        </p:spPr>
        <p:txBody>
          <a:bodyPr spcFirstLastPara="1" wrap="square" lIns="91425" tIns="91425" rIns="91425" bIns="91425" anchor="t" anchorCtr="0">
            <a:normAutofit/>
          </a:bodyPr>
          <a:lstStyle>
            <a:lvl1pPr lvl="0">
              <a:lnSpc>
                <a:spcPct val="70000"/>
              </a:lnSpc>
              <a:spcBef>
                <a:spcPts val="0"/>
              </a:spcBef>
              <a:spcAft>
                <a:spcPts val="0"/>
              </a:spcAft>
              <a:buClr>
                <a:schemeClr val="lt1"/>
              </a:buClr>
              <a:buSzPts val="1400"/>
              <a:buNone/>
              <a:defRPr sz="1867">
                <a:solidFill>
                  <a:schemeClr val="lt1"/>
                </a:solidFill>
              </a:defRPr>
            </a:lvl1pPr>
            <a:lvl2pPr lvl="1">
              <a:lnSpc>
                <a:spcPct val="70000"/>
              </a:lnSpc>
              <a:spcBef>
                <a:spcPts val="0"/>
              </a:spcBef>
              <a:spcAft>
                <a:spcPts val="0"/>
              </a:spcAft>
              <a:buClr>
                <a:schemeClr val="lt1"/>
              </a:buClr>
              <a:buSzPts val="1300"/>
              <a:buNone/>
              <a:defRPr sz="1733">
                <a:solidFill>
                  <a:schemeClr val="lt1"/>
                </a:solidFill>
              </a:defRPr>
            </a:lvl2pPr>
            <a:lvl3pPr lvl="2">
              <a:lnSpc>
                <a:spcPct val="70000"/>
              </a:lnSpc>
              <a:spcBef>
                <a:spcPts val="0"/>
              </a:spcBef>
              <a:spcAft>
                <a:spcPts val="0"/>
              </a:spcAft>
              <a:buClr>
                <a:schemeClr val="lt1"/>
              </a:buClr>
              <a:buSzPts val="1300"/>
              <a:buNone/>
              <a:defRPr sz="1733">
                <a:solidFill>
                  <a:schemeClr val="lt1"/>
                </a:solidFill>
              </a:defRPr>
            </a:lvl3pPr>
            <a:lvl4pPr lvl="3">
              <a:lnSpc>
                <a:spcPct val="70000"/>
              </a:lnSpc>
              <a:spcBef>
                <a:spcPts val="0"/>
              </a:spcBef>
              <a:spcAft>
                <a:spcPts val="0"/>
              </a:spcAft>
              <a:buClr>
                <a:schemeClr val="lt1"/>
              </a:buClr>
              <a:buSzPts val="1300"/>
              <a:buNone/>
              <a:defRPr sz="1733">
                <a:solidFill>
                  <a:schemeClr val="lt1"/>
                </a:solidFill>
              </a:defRPr>
            </a:lvl4pPr>
            <a:lvl5pPr lvl="4">
              <a:lnSpc>
                <a:spcPct val="70000"/>
              </a:lnSpc>
              <a:spcBef>
                <a:spcPts val="0"/>
              </a:spcBef>
              <a:spcAft>
                <a:spcPts val="0"/>
              </a:spcAft>
              <a:buClr>
                <a:schemeClr val="lt1"/>
              </a:buClr>
              <a:buSzPts val="1300"/>
              <a:buNone/>
              <a:defRPr sz="1733">
                <a:solidFill>
                  <a:schemeClr val="lt1"/>
                </a:solidFill>
              </a:defRPr>
            </a:lvl5pPr>
            <a:lvl6pPr lvl="5">
              <a:lnSpc>
                <a:spcPct val="70000"/>
              </a:lnSpc>
              <a:spcBef>
                <a:spcPts val="0"/>
              </a:spcBef>
              <a:spcAft>
                <a:spcPts val="0"/>
              </a:spcAft>
              <a:buClr>
                <a:schemeClr val="lt1"/>
              </a:buClr>
              <a:buSzPts val="1300"/>
              <a:buNone/>
              <a:defRPr sz="1733">
                <a:solidFill>
                  <a:schemeClr val="lt1"/>
                </a:solidFill>
              </a:defRPr>
            </a:lvl6pPr>
            <a:lvl7pPr lvl="6">
              <a:lnSpc>
                <a:spcPct val="70000"/>
              </a:lnSpc>
              <a:spcBef>
                <a:spcPts val="0"/>
              </a:spcBef>
              <a:spcAft>
                <a:spcPts val="0"/>
              </a:spcAft>
              <a:buClr>
                <a:schemeClr val="lt1"/>
              </a:buClr>
              <a:buSzPts val="1300"/>
              <a:buNone/>
              <a:defRPr sz="1733">
                <a:solidFill>
                  <a:schemeClr val="lt1"/>
                </a:solidFill>
              </a:defRPr>
            </a:lvl7pPr>
            <a:lvl8pPr lvl="7">
              <a:lnSpc>
                <a:spcPct val="70000"/>
              </a:lnSpc>
              <a:spcBef>
                <a:spcPts val="0"/>
              </a:spcBef>
              <a:spcAft>
                <a:spcPts val="0"/>
              </a:spcAft>
              <a:buClr>
                <a:schemeClr val="lt1"/>
              </a:buClr>
              <a:buSzPts val="1300"/>
              <a:buNone/>
              <a:defRPr sz="1733">
                <a:solidFill>
                  <a:schemeClr val="lt1"/>
                </a:solidFill>
              </a:defRPr>
            </a:lvl8pPr>
            <a:lvl9pPr lvl="8">
              <a:lnSpc>
                <a:spcPct val="70000"/>
              </a:lnSpc>
              <a:spcBef>
                <a:spcPts val="0"/>
              </a:spcBef>
              <a:spcAft>
                <a:spcPts val="0"/>
              </a:spcAft>
              <a:buClr>
                <a:schemeClr val="lt1"/>
              </a:buClr>
              <a:buSzPts val="1300"/>
              <a:buNone/>
              <a:defRPr sz="1733">
                <a:solidFill>
                  <a:schemeClr val="lt1"/>
                </a:solidFill>
              </a:defRPr>
            </a:lvl9pPr>
          </a:lstStyle>
          <a:p>
            <a:endParaRPr/>
          </a:p>
        </p:txBody>
      </p:sp>
      <p:sp>
        <p:nvSpPr>
          <p:cNvPr id="138" name="Google Shape;138;p16"/>
          <p:cNvSpPr txBox="1">
            <a:spLocks noGrp="1"/>
          </p:cNvSpPr>
          <p:nvPr>
            <p:ph type="subTitle" idx="4"/>
          </p:nvPr>
        </p:nvSpPr>
        <p:spPr>
          <a:xfrm>
            <a:off x="9120733" y="1193133"/>
            <a:ext cx="2372000" cy="516400"/>
          </a:xfrm>
          <a:prstGeom prst="rect">
            <a:avLst/>
          </a:prstGeom>
        </p:spPr>
        <p:txBody>
          <a:bodyPr spcFirstLastPara="1" wrap="square" lIns="91425" tIns="91425" rIns="91425" bIns="91425" anchor="t" anchorCtr="0">
            <a:normAutofit/>
          </a:bodyPr>
          <a:lstStyle>
            <a:lvl1pPr lvl="0">
              <a:lnSpc>
                <a:spcPct val="70000"/>
              </a:lnSpc>
              <a:spcBef>
                <a:spcPts val="0"/>
              </a:spcBef>
              <a:spcAft>
                <a:spcPts val="0"/>
              </a:spcAft>
              <a:buClr>
                <a:schemeClr val="lt1"/>
              </a:buClr>
              <a:buSzPts val="1400"/>
              <a:buNone/>
              <a:defRPr sz="1867">
                <a:solidFill>
                  <a:schemeClr val="lt1"/>
                </a:solidFill>
              </a:defRPr>
            </a:lvl1pPr>
            <a:lvl2pPr lvl="1">
              <a:lnSpc>
                <a:spcPct val="70000"/>
              </a:lnSpc>
              <a:spcBef>
                <a:spcPts val="0"/>
              </a:spcBef>
              <a:spcAft>
                <a:spcPts val="0"/>
              </a:spcAft>
              <a:buClr>
                <a:schemeClr val="lt1"/>
              </a:buClr>
              <a:buSzPts val="1300"/>
              <a:buNone/>
              <a:defRPr sz="1733">
                <a:solidFill>
                  <a:schemeClr val="lt1"/>
                </a:solidFill>
              </a:defRPr>
            </a:lvl2pPr>
            <a:lvl3pPr lvl="2">
              <a:lnSpc>
                <a:spcPct val="70000"/>
              </a:lnSpc>
              <a:spcBef>
                <a:spcPts val="0"/>
              </a:spcBef>
              <a:spcAft>
                <a:spcPts val="0"/>
              </a:spcAft>
              <a:buClr>
                <a:schemeClr val="lt1"/>
              </a:buClr>
              <a:buSzPts val="1300"/>
              <a:buNone/>
              <a:defRPr sz="1733">
                <a:solidFill>
                  <a:schemeClr val="lt1"/>
                </a:solidFill>
              </a:defRPr>
            </a:lvl3pPr>
            <a:lvl4pPr lvl="3">
              <a:lnSpc>
                <a:spcPct val="70000"/>
              </a:lnSpc>
              <a:spcBef>
                <a:spcPts val="0"/>
              </a:spcBef>
              <a:spcAft>
                <a:spcPts val="0"/>
              </a:spcAft>
              <a:buClr>
                <a:schemeClr val="lt1"/>
              </a:buClr>
              <a:buSzPts val="1300"/>
              <a:buNone/>
              <a:defRPr sz="1733">
                <a:solidFill>
                  <a:schemeClr val="lt1"/>
                </a:solidFill>
              </a:defRPr>
            </a:lvl4pPr>
            <a:lvl5pPr lvl="4">
              <a:lnSpc>
                <a:spcPct val="70000"/>
              </a:lnSpc>
              <a:spcBef>
                <a:spcPts val="0"/>
              </a:spcBef>
              <a:spcAft>
                <a:spcPts val="0"/>
              </a:spcAft>
              <a:buClr>
                <a:schemeClr val="lt1"/>
              </a:buClr>
              <a:buSzPts val="1300"/>
              <a:buNone/>
              <a:defRPr sz="1733">
                <a:solidFill>
                  <a:schemeClr val="lt1"/>
                </a:solidFill>
              </a:defRPr>
            </a:lvl5pPr>
            <a:lvl6pPr lvl="5">
              <a:lnSpc>
                <a:spcPct val="70000"/>
              </a:lnSpc>
              <a:spcBef>
                <a:spcPts val="0"/>
              </a:spcBef>
              <a:spcAft>
                <a:spcPts val="0"/>
              </a:spcAft>
              <a:buClr>
                <a:schemeClr val="lt1"/>
              </a:buClr>
              <a:buSzPts val="1300"/>
              <a:buNone/>
              <a:defRPr sz="1733">
                <a:solidFill>
                  <a:schemeClr val="lt1"/>
                </a:solidFill>
              </a:defRPr>
            </a:lvl6pPr>
            <a:lvl7pPr lvl="6">
              <a:lnSpc>
                <a:spcPct val="70000"/>
              </a:lnSpc>
              <a:spcBef>
                <a:spcPts val="0"/>
              </a:spcBef>
              <a:spcAft>
                <a:spcPts val="0"/>
              </a:spcAft>
              <a:buClr>
                <a:schemeClr val="lt1"/>
              </a:buClr>
              <a:buSzPts val="1300"/>
              <a:buNone/>
              <a:defRPr sz="1733">
                <a:solidFill>
                  <a:schemeClr val="lt1"/>
                </a:solidFill>
              </a:defRPr>
            </a:lvl7pPr>
            <a:lvl8pPr lvl="7">
              <a:lnSpc>
                <a:spcPct val="70000"/>
              </a:lnSpc>
              <a:spcBef>
                <a:spcPts val="0"/>
              </a:spcBef>
              <a:spcAft>
                <a:spcPts val="0"/>
              </a:spcAft>
              <a:buClr>
                <a:schemeClr val="lt1"/>
              </a:buClr>
              <a:buSzPts val="1300"/>
              <a:buNone/>
              <a:defRPr sz="1733">
                <a:solidFill>
                  <a:schemeClr val="lt1"/>
                </a:solidFill>
              </a:defRPr>
            </a:lvl8pPr>
            <a:lvl9pPr lvl="8">
              <a:lnSpc>
                <a:spcPct val="70000"/>
              </a:lnSpc>
              <a:spcBef>
                <a:spcPts val="0"/>
              </a:spcBef>
              <a:spcAft>
                <a:spcPts val="0"/>
              </a:spcAft>
              <a:buClr>
                <a:schemeClr val="lt1"/>
              </a:buClr>
              <a:buSzPts val="1300"/>
              <a:buNone/>
              <a:defRPr sz="1733">
                <a:solidFill>
                  <a:schemeClr val="lt1"/>
                </a:solidFill>
              </a:defRPr>
            </a:lvl9pPr>
          </a:lstStyle>
          <a:p>
            <a:endParaRPr/>
          </a:p>
        </p:txBody>
      </p:sp>
      <p:sp>
        <p:nvSpPr>
          <p:cNvPr id="139" name="Google Shape;139;p16"/>
          <p:cNvSpPr txBox="1">
            <a:spLocks noGrp="1"/>
          </p:cNvSpPr>
          <p:nvPr>
            <p:ph type="sldNum" idx="12"/>
          </p:nvPr>
        </p:nvSpPr>
        <p:spPr>
          <a:xfrm>
            <a:off x="11255631" y="6125075"/>
            <a:ext cx="719200" cy="516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
        <p:nvSpPr>
          <p:cNvPr id="140" name="Google Shape;140;p16"/>
          <p:cNvSpPr/>
          <p:nvPr/>
        </p:nvSpPr>
        <p:spPr>
          <a:xfrm>
            <a:off x="756237" y="1968835"/>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1" name="Google Shape;141;p16"/>
          <p:cNvSpPr/>
          <p:nvPr/>
        </p:nvSpPr>
        <p:spPr>
          <a:xfrm>
            <a:off x="756237" y="2659687"/>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2" name="Google Shape;142;p16"/>
          <p:cNvSpPr/>
          <p:nvPr/>
        </p:nvSpPr>
        <p:spPr>
          <a:xfrm>
            <a:off x="756237" y="3350539"/>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3" name="Google Shape;143;p16"/>
          <p:cNvSpPr/>
          <p:nvPr/>
        </p:nvSpPr>
        <p:spPr>
          <a:xfrm>
            <a:off x="756237" y="4041391"/>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4" name="Google Shape;144;p16"/>
          <p:cNvSpPr/>
          <p:nvPr/>
        </p:nvSpPr>
        <p:spPr>
          <a:xfrm>
            <a:off x="3572804" y="1968835"/>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5" name="Google Shape;145;p16"/>
          <p:cNvSpPr/>
          <p:nvPr/>
        </p:nvSpPr>
        <p:spPr>
          <a:xfrm>
            <a:off x="3572804" y="2659687"/>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6" name="Google Shape;146;p16"/>
          <p:cNvSpPr/>
          <p:nvPr/>
        </p:nvSpPr>
        <p:spPr>
          <a:xfrm>
            <a:off x="3572804" y="3350539"/>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7" name="Google Shape;147;p16"/>
          <p:cNvSpPr/>
          <p:nvPr/>
        </p:nvSpPr>
        <p:spPr>
          <a:xfrm>
            <a:off x="3572804" y="4041391"/>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8" name="Google Shape;148;p16"/>
          <p:cNvSpPr/>
          <p:nvPr/>
        </p:nvSpPr>
        <p:spPr>
          <a:xfrm>
            <a:off x="6389371" y="1968835"/>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49" name="Google Shape;149;p16"/>
          <p:cNvSpPr/>
          <p:nvPr/>
        </p:nvSpPr>
        <p:spPr>
          <a:xfrm>
            <a:off x="6389371" y="2659687"/>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0" name="Google Shape;150;p16"/>
          <p:cNvSpPr/>
          <p:nvPr/>
        </p:nvSpPr>
        <p:spPr>
          <a:xfrm>
            <a:off x="6389371" y="3350539"/>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1" name="Google Shape;151;p16"/>
          <p:cNvSpPr/>
          <p:nvPr/>
        </p:nvSpPr>
        <p:spPr>
          <a:xfrm>
            <a:off x="6389371" y="4041391"/>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2" name="Google Shape;152;p16"/>
          <p:cNvSpPr/>
          <p:nvPr/>
        </p:nvSpPr>
        <p:spPr>
          <a:xfrm>
            <a:off x="9177665" y="1968835"/>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3" name="Google Shape;153;p16"/>
          <p:cNvSpPr/>
          <p:nvPr/>
        </p:nvSpPr>
        <p:spPr>
          <a:xfrm>
            <a:off x="9177665" y="2659687"/>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4" name="Google Shape;154;p16"/>
          <p:cNvSpPr/>
          <p:nvPr/>
        </p:nvSpPr>
        <p:spPr>
          <a:xfrm>
            <a:off x="9177665" y="3350539"/>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5" name="Google Shape;155;p16"/>
          <p:cNvSpPr/>
          <p:nvPr/>
        </p:nvSpPr>
        <p:spPr>
          <a:xfrm>
            <a:off x="9177665" y="4041391"/>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6" name="Google Shape;156;p16"/>
          <p:cNvSpPr/>
          <p:nvPr/>
        </p:nvSpPr>
        <p:spPr>
          <a:xfrm>
            <a:off x="3572804" y="4764543"/>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7" name="Google Shape;157;p16"/>
          <p:cNvSpPr/>
          <p:nvPr/>
        </p:nvSpPr>
        <p:spPr>
          <a:xfrm>
            <a:off x="3572804" y="5487696"/>
            <a:ext cx="2315600" cy="5464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58" name="Google Shape;158;p16"/>
          <p:cNvSpPr txBox="1">
            <a:spLocks noGrp="1"/>
          </p:cNvSpPr>
          <p:nvPr>
            <p:ph type="title"/>
          </p:nvPr>
        </p:nvSpPr>
        <p:spPr>
          <a:xfrm>
            <a:off x="727933" y="349500"/>
            <a:ext cx="7806400" cy="584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9" name="Google Shape;159;p16"/>
          <p:cNvSpPr txBox="1">
            <a:spLocks noGrp="1"/>
          </p:cNvSpPr>
          <p:nvPr>
            <p:ph type="body" idx="5"/>
          </p:nvPr>
        </p:nvSpPr>
        <p:spPr>
          <a:xfrm>
            <a:off x="869124" y="1968769"/>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0" name="Google Shape;160;p16"/>
          <p:cNvSpPr txBox="1">
            <a:spLocks noGrp="1"/>
          </p:cNvSpPr>
          <p:nvPr>
            <p:ph type="body" idx="6"/>
          </p:nvPr>
        </p:nvSpPr>
        <p:spPr>
          <a:xfrm>
            <a:off x="3666756" y="1968769"/>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1" name="Google Shape;161;p16"/>
          <p:cNvSpPr txBox="1">
            <a:spLocks noGrp="1"/>
          </p:cNvSpPr>
          <p:nvPr>
            <p:ph type="body" idx="7"/>
          </p:nvPr>
        </p:nvSpPr>
        <p:spPr>
          <a:xfrm>
            <a:off x="6502192" y="1968769"/>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2" name="Google Shape;162;p16"/>
          <p:cNvSpPr txBox="1">
            <a:spLocks noGrp="1"/>
          </p:cNvSpPr>
          <p:nvPr>
            <p:ph type="body" idx="8"/>
          </p:nvPr>
        </p:nvSpPr>
        <p:spPr>
          <a:xfrm>
            <a:off x="9337627" y="1968769"/>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3" name="Google Shape;163;p16"/>
          <p:cNvSpPr txBox="1">
            <a:spLocks noGrp="1"/>
          </p:cNvSpPr>
          <p:nvPr>
            <p:ph type="body" idx="9"/>
          </p:nvPr>
        </p:nvSpPr>
        <p:spPr>
          <a:xfrm>
            <a:off x="831484" y="2674821"/>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4" name="Google Shape;164;p16"/>
          <p:cNvSpPr txBox="1">
            <a:spLocks noGrp="1"/>
          </p:cNvSpPr>
          <p:nvPr>
            <p:ph type="body" idx="13"/>
          </p:nvPr>
        </p:nvSpPr>
        <p:spPr>
          <a:xfrm>
            <a:off x="3629116" y="2674821"/>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5" name="Google Shape;165;p16"/>
          <p:cNvSpPr txBox="1">
            <a:spLocks noGrp="1"/>
          </p:cNvSpPr>
          <p:nvPr>
            <p:ph type="body" idx="14"/>
          </p:nvPr>
        </p:nvSpPr>
        <p:spPr>
          <a:xfrm>
            <a:off x="6464552" y="2674821"/>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6" name="Google Shape;166;p16"/>
          <p:cNvSpPr txBox="1">
            <a:spLocks noGrp="1"/>
          </p:cNvSpPr>
          <p:nvPr>
            <p:ph type="body" idx="15"/>
          </p:nvPr>
        </p:nvSpPr>
        <p:spPr>
          <a:xfrm>
            <a:off x="9299987" y="2674821"/>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7" name="Google Shape;167;p16"/>
          <p:cNvSpPr txBox="1">
            <a:spLocks noGrp="1"/>
          </p:cNvSpPr>
          <p:nvPr>
            <p:ph type="body" idx="16"/>
          </p:nvPr>
        </p:nvSpPr>
        <p:spPr>
          <a:xfrm>
            <a:off x="846668" y="3365673"/>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8" name="Google Shape;168;p16"/>
          <p:cNvSpPr txBox="1">
            <a:spLocks noGrp="1"/>
          </p:cNvSpPr>
          <p:nvPr>
            <p:ph type="body" idx="17"/>
          </p:nvPr>
        </p:nvSpPr>
        <p:spPr>
          <a:xfrm>
            <a:off x="3644300" y="3365673"/>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69" name="Google Shape;169;p16"/>
          <p:cNvSpPr txBox="1">
            <a:spLocks noGrp="1"/>
          </p:cNvSpPr>
          <p:nvPr>
            <p:ph type="body" idx="18"/>
          </p:nvPr>
        </p:nvSpPr>
        <p:spPr>
          <a:xfrm>
            <a:off x="6479735" y="3365673"/>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0" name="Google Shape;170;p16"/>
          <p:cNvSpPr txBox="1">
            <a:spLocks noGrp="1"/>
          </p:cNvSpPr>
          <p:nvPr>
            <p:ph type="body" idx="19"/>
          </p:nvPr>
        </p:nvSpPr>
        <p:spPr>
          <a:xfrm>
            <a:off x="9315171" y="3365673"/>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1" name="Google Shape;171;p16"/>
          <p:cNvSpPr txBox="1">
            <a:spLocks noGrp="1"/>
          </p:cNvSpPr>
          <p:nvPr>
            <p:ph type="body" idx="20"/>
          </p:nvPr>
        </p:nvSpPr>
        <p:spPr>
          <a:xfrm>
            <a:off x="869107" y="4065108"/>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2" name="Google Shape;172;p16"/>
          <p:cNvSpPr txBox="1">
            <a:spLocks noGrp="1"/>
          </p:cNvSpPr>
          <p:nvPr>
            <p:ph type="body" idx="21"/>
          </p:nvPr>
        </p:nvSpPr>
        <p:spPr>
          <a:xfrm>
            <a:off x="3666739" y="4065108"/>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3" name="Google Shape;173;p16"/>
          <p:cNvSpPr txBox="1">
            <a:spLocks noGrp="1"/>
          </p:cNvSpPr>
          <p:nvPr>
            <p:ph type="body" idx="22"/>
          </p:nvPr>
        </p:nvSpPr>
        <p:spPr>
          <a:xfrm>
            <a:off x="6502175" y="4065108"/>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4" name="Google Shape;174;p16"/>
          <p:cNvSpPr txBox="1">
            <a:spLocks noGrp="1"/>
          </p:cNvSpPr>
          <p:nvPr>
            <p:ph type="body" idx="23"/>
          </p:nvPr>
        </p:nvSpPr>
        <p:spPr>
          <a:xfrm>
            <a:off x="9337611" y="4065108"/>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5" name="Google Shape;175;p16"/>
          <p:cNvSpPr txBox="1">
            <a:spLocks noGrp="1"/>
          </p:cNvSpPr>
          <p:nvPr>
            <p:ph type="body" idx="24"/>
          </p:nvPr>
        </p:nvSpPr>
        <p:spPr>
          <a:xfrm>
            <a:off x="3666739" y="4779677"/>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
        <p:nvSpPr>
          <p:cNvPr id="176" name="Google Shape;176;p16"/>
          <p:cNvSpPr txBox="1">
            <a:spLocks noGrp="1"/>
          </p:cNvSpPr>
          <p:nvPr>
            <p:ph type="body" idx="25"/>
          </p:nvPr>
        </p:nvSpPr>
        <p:spPr>
          <a:xfrm>
            <a:off x="3699760" y="5522944"/>
            <a:ext cx="2127600" cy="516400"/>
          </a:xfrm>
          <a:prstGeom prst="rect">
            <a:avLst/>
          </a:prstGeom>
        </p:spPr>
        <p:txBody>
          <a:bodyPr spcFirstLastPara="1" wrap="square" lIns="91425" tIns="91425" rIns="91425" bIns="91425" anchor="t" anchorCtr="0">
            <a:normAutofit/>
          </a:bodyPr>
          <a:lstStyle>
            <a:lvl1pPr marL="609585" lvl="0" indent="-397923">
              <a:lnSpc>
                <a:spcPct val="70000"/>
              </a:lnSpc>
              <a:spcBef>
                <a:spcPts val="0"/>
              </a:spcBef>
              <a:spcAft>
                <a:spcPts val="0"/>
              </a:spcAft>
              <a:buSzPts val="1100"/>
              <a:buChar char="●"/>
              <a:defRPr sz="1467"/>
            </a:lvl1pPr>
            <a:lvl2pPr marL="1219170" lvl="1" indent="-423323">
              <a:lnSpc>
                <a:spcPct val="70000"/>
              </a:lnSpc>
              <a:spcBef>
                <a:spcPts val="0"/>
              </a:spcBef>
              <a:spcAft>
                <a:spcPts val="0"/>
              </a:spcAft>
              <a:buSzPts val="1400"/>
              <a:buChar char="○"/>
              <a:defRPr/>
            </a:lvl2pPr>
            <a:lvl3pPr marL="1828754" lvl="2" indent="-423323">
              <a:lnSpc>
                <a:spcPct val="70000"/>
              </a:lnSpc>
              <a:spcBef>
                <a:spcPts val="0"/>
              </a:spcBef>
              <a:spcAft>
                <a:spcPts val="0"/>
              </a:spcAft>
              <a:buSzPts val="1400"/>
              <a:buChar char="■"/>
              <a:defRPr/>
            </a:lvl3pPr>
            <a:lvl4pPr marL="2438339" lvl="3" indent="-423323">
              <a:lnSpc>
                <a:spcPct val="70000"/>
              </a:lnSpc>
              <a:spcBef>
                <a:spcPts val="0"/>
              </a:spcBef>
              <a:spcAft>
                <a:spcPts val="0"/>
              </a:spcAft>
              <a:buSzPts val="1400"/>
              <a:buChar char="●"/>
              <a:defRPr/>
            </a:lvl4pPr>
            <a:lvl5pPr marL="3047924" lvl="4" indent="-423323">
              <a:lnSpc>
                <a:spcPct val="70000"/>
              </a:lnSpc>
              <a:spcBef>
                <a:spcPts val="0"/>
              </a:spcBef>
              <a:spcAft>
                <a:spcPts val="0"/>
              </a:spcAft>
              <a:buSzPts val="1400"/>
              <a:buChar char="○"/>
              <a:defRPr/>
            </a:lvl5pPr>
            <a:lvl6pPr marL="3657509" lvl="5" indent="-423323">
              <a:lnSpc>
                <a:spcPct val="70000"/>
              </a:lnSpc>
              <a:spcBef>
                <a:spcPts val="0"/>
              </a:spcBef>
              <a:spcAft>
                <a:spcPts val="0"/>
              </a:spcAft>
              <a:buSzPts val="1400"/>
              <a:buChar char="■"/>
              <a:defRPr/>
            </a:lvl6pPr>
            <a:lvl7pPr marL="4267093" lvl="6" indent="-423323">
              <a:lnSpc>
                <a:spcPct val="70000"/>
              </a:lnSpc>
              <a:spcBef>
                <a:spcPts val="0"/>
              </a:spcBef>
              <a:spcAft>
                <a:spcPts val="0"/>
              </a:spcAft>
              <a:buSzPts val="1400"/>
              <a:buChar char="●"/>
              <a:defRPr/>
            </a:lvl7pPr>
            <a:lvl8pPr marL="4876678" lvl="7" indent="-423323">
              <a:lnSpc>
                <a:spcPct val="70000"/>
              </a:lnSpc>
              <a:spcBef>
                <a:spcPts val="0"/>
              </a:spcBef>
              <a:spcAft>
                <a:spcPts val="0"/>
              </a:spcAft>
              <a:buSzPts val="1400"/>
              <a:buChar char="○"/>
              <a:defRPr/>
            </a:lvl8pPr>
            <a:lvl9pPr marL="5486263" lvl="8" indent="-423323">
              <a:lnSpc>
                <a:spcPct val="7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537221479"/>
      </p:ext>
    </p:extLst>
  </p:cSld>
  <p:clrMapOvr>
    <a:masterClrMapping/>
  </p:clrMapOvr>
  <p:extLst>
    <p:ext uri="{DCECCB84-F9BA-43D5-87BE-67443E8EF086}">
      <p15:sldGuideLst xmlns:p15="http://schemas.microsoft.com/office/powerpoint/2012/main">
        <p15:guide id="1" pos="344">
          <p15:clr>
            <a:srgbClr val="E46962"/>
          </p15:clr>
        </p15:guide>
        <p15:guide id="2" pos="5438">
          <p15:clr>
            <a:srgbClr val="E46962"/>
          </p15:clr>
        </p15:guide>
        <p15:guide id="3" orient="horz" pos="227">
          <p15:clr>
            <a:srgbClr val="E46962"/>
          </p15:clr>
        </p15:guide>
        <p15:guide id="4" orient="horz" pos="3013">
          <p15:clr>
            <a:srgbClr val="E46962"/>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lendario">
  <p:cSld name="Calendario">
    <p:bg>
      <p:bgPr>
        <a:blipFill>
          <a:blip r:embed="rId2">
            <a:alphaModFix/>
          </a:blip>
          <a:stretch>
            <a:fillRect/>
          </a:stretch>
        </a:blipFill>
        <a:effectLst/>
      </p:bgPr>
    </p:bg>
    <p:spTree>
      <p:nvGrpSpPr>
        <p:cNvPr id="1" name="Shape 177"/>
        <p:cNvGrpSpPr/>
        <p:nvPr/>
      </p:nvGrpSpPr>
      <p:grpSpPr>
        <a:xfrm>
          <a:off x="0" y="0"/>
          <a:ext cx="0" cy="0"/>
          <a:chOff x="0" y="0"/>
          <a:chExt cx="0" cy="0"/>
        </a:xfrm>
      </p:grpSpPr>
      <p:grpSp>
        <p:nvGrpSpPr>
          <p:cNvPr id="178" name="Google Shape;178;p17"/>
          <p:cNvGrpSpPr/>
          <p:nvPr/>
        </p:nvGrpSpPr>
        <p:grpSpPr>
          <a:xfrm>
            <a:off x="741834" y="5470939"/>
            <a:ext cx="10799793" cy="880895"/>
            <a:chOff x="375575" y="1972750"/>
            <a:chExt cx="8478850" cy="775800"/>
          </a:xfrm>
        </p:grpSpPr>
        <p:sp>
          <p:nvSpPr>
            <p:cNvPr id="179" name="Google Shape;179;p17"/>
            <p:cNvSpPr/>
            <p:nvPr/>
          </p:nvSpPr>
          <p:spPr>
            <a:xfrm>
              <a:off x="767872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0" name="Google Shape;180;p17"/>
            <p:cNvSpPr/>
            <p:nvPr/>
          </p:nvSpPr>
          <p:spPr>
            <a:xfrm>
              <a:off x="6461550"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1" name="Google Shape;181;p17"/>
            <p:cNvSpPr/>
            <p:nvPr/>
          </p:nvSpPr>
          <p:spPr>
            <a:xfrm>
              <a:off x="5244363"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2" name="Google Shape;182;p17"/>
            <p:cNvSpPr/>
            <p:nvPr/>
          </p:nvSpPr>
          <p:spPr>
            <a:xfrm>
              <a:off x="40271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3" name="Google Shape;183;p17"/>
            <p:cNvSpPr/>
            <p:nvPr/>
          </p:nvSpPr>
          <p:spPr>
            <a:xfrm>
              <a:off x="28099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4" name="Google Shape;184;p17"/>
            <p:cNvSpPr/>
            <p:nvPr/>
          </p:nvSpPr>
          <p:spPr>
            <a:xfrm>
              <a:off x="15927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5" name="Google Shape;185;p17"/>
            <p:cNvSpPr/>
            <p:nvPr/>
          </p:nvSpPr>
          <p:spPr>
            <a:xfrm>
              <a:off x="3755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nvGrpSpPr>
          <p:cNvPr id="186" name="Google Shape;186;p17"/>
          <p:cNvGrpSpPr/>
          <p:nvPr/>
        </p:nvGrpSpPr>
        <p:grpSpPr>
          <a:xfrm>
            <a:off x="704034" y="4515973"/>
            <a:ext cx="10799793" cy="880895"/>
            <a:chOff x="375575" y="1972750"/>
            <a:chExt cx="8478850" cy="775800"/>
          </a:xfrm>
        </p:grpSpPr>
        <p:sp>
          <p:nvSpPr>
            <p:cNvPr id="187" name="Google Shape;187;p17"/>
            <p:cNvSpPr/>
            <p:nvPr/>
          </p:nvSpPr>
          <p:spPr>
            <a:xfrm>
              <a:off x="767872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8" name="Google Shape;188;p17"/>
            <p:cNvSpPr/>
            <p:nvPr/>
          </p:nvSpPr>
          <p:spPr>
            <a:xfrm>
              <a:off x="6461550"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89" name="Google Shape;189;p17"/>
            <p:cNvSpPr/>
            <p:nvPr/>
          </p:nvSpPr>
          <p:spPr>
            <a:xfrm>
              <a:off x="5244363"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0" name="Google Shape;190;p17"/>
            <p:cNvSpPr/>
            <p:nvPr/>
          </p:nvSpPr>
          <p:spPr>
            <a:xfrm>
              <a:off x="40271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1" name="Google Shape;191;p17"/>
            <p:cNvSpPr/>
            <p:nvPr/>
          </p:nvSpPr>
          <p:spPr>
            <a:xfrm>
              <a:off x="28099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2" name="Google Shape;192;p17"/>
            <p:cNvSpPr/>
            <p:nvPr/>
          </p:nvSpPr>
          <p:spPr>
            <a:xfrm>
              <a:off x="15927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3" name="Google Shape;193;p17"/>
            <p:cNvSpPr/>
            <p:nvPr/>
          </p:nvSpPr>
          <p:spPr>
            <a:xfrm>
              <a:off x="3755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nvGrpSpPr>
          <p:cNvPr id="194" name="Google Shape;194;p17"/>
          <p:cNvGrpSpPr/>
          <p:nvPr/>
        </p:nvGrpSpPr>
        <p:grpSpPr>
          <a:xfrm>
            <a:off x="713868" y="1651073"/>
            <a:ext cx="10799793" cy="880895"/>
            <a:chOff x="375575" y="1972750"/>
            <a:chExt cx="8478850" cy="775800"/>
          </a:xfrm>
        </p:grpSpPr>
        <p:sp>
          <p:nvSpPr>
            <p:cNvPr id="195" name="Google Shape;195;p17"/>
            <p:cNvSpPr/>
            <p:nvPr/>
          </p:nvSpPr>
          <p:spPr>
            <a:xfrm>
              <a:off x="767872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6" name="Google Shape;196;p17"/>
            <p:cNvSpPr/>
            <p:nvPr/>
          </p:nvSpPr>
          <p:spPr>
            <a:xfrm>
              <a:off x="6461550"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7" name="Google Shape;197;p17"/>
            <p:cNvSpPr/>
            <p:nvPr/>
          </p:nvSpPr>
          <p:spPr>
            <a:xfrm>
              <a:off x="5244363"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8" name="Google Shape;198;p17"/>
            <p:cNvSpPr/>
            <p:nvPr/>
          </p:nvSpPr>
          <p:spPr>
            <a:xfrm>
              <a:off x="40271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99" name="Google Shape;199;p17"/>
            <p:cNvSpPr/>
            <p:nvPr/>
          </p:nvSpPr>
          <p:spPr>
            <a:xfrm>
              <a:off x="28099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00" name="Google Shape;200;p17"/>
            <p:cNvSpPr/>
            <p:nvPr/>
          </p:nvSpPr>
          <p:spPr>
            <a:xfrm>
              <a:off x="15927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01" name="Google Shape;201;p17"/>
            <p:cNvSpPr/>
            <p:nvPr/>
          </p:nvSpPr>
          <p:spPr>
            <a:xfrm>
              <a:off x="3755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sp>
        <p:nvSpPr>
          <p:cNvPr id="202" name="Google Shape;202;p17"/>
          <p:cNvSpPr txBox="1">
            <a:spLocks noGrp="1"/>
          </p:cNvSpPr>
          <p:nvPr>
            <p:ph type="body" idx="1"/>
          </p:nvPr>
        </p:nvSpPr>
        <p:spPr>
          <a:xfrm>
            <a:off x="704033" y="4515965"/>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03" name="Google Shape;203;p17"/>
          <p:cNvSpPr txBox="1">
            <a:spLocks noGrp="1"/>
          </p:cNvSpPr>
          <p:nvPr>
            <p:ph type="body" idx="2"/>
          </p:nvPr>
        </p:nvSpPr>
        <p:spPr>
          <a:xfrm>
            <a:off x="704033" y="35437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04" name="Google Shape;204;p17"/>
          <p:cNvSpPr txBox="1">
            <a:spLocks noGrp="1"/>
          </p:cNvSpPr>
          <p:nvPr>
            <p:ph type="body" idx="3"/>
          </p:nvPr>
        </p:nvSpPr>
        <p:spPr>
          <a:xfrm>
            <a:off x="704033" y="5470933"/>
            <a:ext cx="1495600" cy="9500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205" name="Google Shape;205;p17"/>
          <p:cNvGrpSpPr/>
          <p:nvPr/>
        </p:nvGrpSpPr>
        <p:grpSpPr>
          <a:xfrm>
            <a:off x="704034" y="2606023"/>
            <a:ext cx="10799793" cy="880895"/>
            <a:chOff x="375575" y="1972750"/>
            <a:chExt cx="8478850" cy="775800"/>
          </a:xfrm>
        </p:grpSpPr>
        <p:sp>
          <p:nvSpPr>
            <p:cNvPr id="206" name="Google Shape;206;p17"/>
            <p:cNvSpPr/>
            <p:nvPr/>
          </p:nvSpPr>
          <p:spPr>
            <a:xfrm>
              <a:off x="767872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07" name="Google Shape;207;p17"/>
            <p:cNvSpPr/>
            <p:nvPr/>
          </p:nvSpPr>
          <p:spPr>
            <a:xfrm>
              <a:off x="6461550"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08" name="Google Shape;208;p17"/>
            <p:cNvSpPr/>
            <p:nvPr/>
          </p:nvSpPr>
          <p:spPr>
            <a:xfrm>
              <a:off x="5244363"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09" name="Google Shape;209;p17"/>
            <p:cNvSpPr/>
            <p:nvPr/>
          </p:nvSpPr>
          <p:spPr>
            <a:xfrm>
              <a:off x="40271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0" name="Google Shape;210;p17"/>
            <p:cNvSpPr/>
            <p:nvPr/>
          </p:nvSpPr>
          <p:spPr>
            <a:xfrm>
              <a:off x="28099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1" name="Google Shape;211;p17"/>
            <p:cNvSpPr/>
            <p:nvPr/>
          </p:nvSpPr>
          <p:spPr>
            <a:xfrm>
              <a:off x="15927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2" name="Google Shape;212;p17"/>
            <p:cNvSpPr/>
            <p:nvPr/>
          </p:nvSpPr>
          <p:spPr>
            <a:xfrm>
              <a:off x="3755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nvGrpSpPr>
          <p:cNvPr id="213" name="Google Shape;213;p17"/>
          <p:cNvGrpSpPr/>
          <p:nvPr/>
        </p:nvGrpSpPr>
        <p:grpSpPr>
          <a:xfrm>
            <a:off x="704034" y="3561006"/>
            <a:ext cx="10799793" cy="880895"/>
            <a:chOff x="375575" y="1972750"/>
            <a:chExt cx="8478850" cy="775800"/>
          </a:xfrm>
        </p:grpSpPr>
        <p:sp>
          <p:nvSpPr>
            <p:cNvPr id="214" name="Google Shape;214;p17"/>
            <p:cNvSpPr/>
            <p:nvPr/>
          </p:nvSpPr>
          <p:spPr>
            <a:xfrm>
              <a:off x="767872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5" name="Google Shape;215;p17"/>
            <p:cNvSpPr/>
            <p:nvPr/>
          </p:nvSpPr>
          <p:spPr>
            <a:xfrm>
              <a:off x="6461550"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6" name="Google Shape;216;p17"/>
            <p:cNvSpPr/>
            <p:nvPr/>
          </p:nvSpPr>
          <p:spPr>
            <a:xfrm>
              <a:off x="5244363"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7" name="Google Shape;217;p17"/>
            <p:cNvSpPr/>
            <p:nvPr/>
          </p:nvSpPr>
          <p:spPr>
            <a:xfrm>
              <a:off x="40271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8" name="Google Shape;218;p17"/>
            <p:cNvSpPr/>
            <p:nvPr/>
          </p:nvSpPr>
          <p:spPr>
            <a:xfrm>
              <a:off x="28099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19" name="Google Shape;219;p17"/>
            <p:cNvSpPr/>
            <p:nvPr/>
          </p:nvSpPr>
          <p:spPr>
            <a:xfrm>
              <a:off x="15927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20" name="Google Shape;220;p17"/>
            <p:cNvSpPr/>
            <p:nvPr/>
          </p:nvSpPr>
          <p:spPr>
            <a:xfrm>
              <a:off x="375575" y="1972750"/>
              <a:ext cx="1175700" cy="775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aphicFrame>
        <p:nvGraphicFramePr>
          <p:cNvPr id="221" name="Google Shape;221;p17"/>
          <p:cNvGraphicFramePr/>
          <p:nvPr/>
        </p:nvGraphicFramePr>
        <p:xfrm>
          <a:off x="703317" y="1031733"/>
          <a:ext cx="4000000" cy="4000000"/>
        </p:xfrm>
        <a:graphic>
          <a:graphicData uri="http://schemas.openxmlformats.org/drawingml/2006/table">
            <a:tbl>
              <a:tblPr>
                <a:noFill/>
              </a:tblPr>
              <a:tblGrid>
                <a:gridCol w="1563433">
                  <a:extLst>
                    <a:ext uri="{9D8B030D-6E8A-4147-A177-3AD203B41FA5}">
                      <a16:colId xmlns:a16="http://schemas.microsoft.com/office/drawing/2014/main" val="20000"/>
                    </a:ext>
                  </a:extLst>
                </a:gridCol>
                <a:gridCol w="1563433">
                  <a:extLst>
                    <a:ext uri="{9D8B030D-6E8A-4147-A177-3AD203B41FA5}">
                      <a16:colId xmlns:a16="http://schemas.microsoft.com/office/drawing/2014/main" val="20001"/>
                    </a:ext>
                  </a:extLst>
                </a:gridCol>
                <a:gridCol w="1587167">
                  <a:extLst>
                    <a:ext uri="{9D8B030D-6E8A-4147-A177-3AD203B41FA5}">
                      <a16:colId xmlns:a16="http://schemas.microsoft.com/office/drawing/2014/main" val="20002"/>
                    </a:ext>
                  </a:extLst>
                </a:gridCol>
                <a:gridCol w="1551567">
                  <a:extLst>
                    <a:ext uri="{9D8B030D-6E8A-4147-A177-3AD203B41FA5}">
                      <a16:colId xmlns:a16="http://schemas.microsoft.com/office/drawing/2014/main" val="20003"/>
                    </a:ext>
                  </a:extLst>
                </a:gridCol>
                <a:gridCol w="1563433">
                  <a:extLst>
                    <a:ext uri="{9D8B030D-6E8A-4147-A177-3AD203B41FA5}">
                      <a16:colId xmlns:a16="http://schemas.microsoft.com/office/drawing/2014/main" val="20004"/>
                    </a:ext>
                  </a:extLst>
                </a:gridCol>
                <a:gridCol w="1504233">
                  <a:extLst>
                    <a:ext uri="{9D8B030D-6E8A-4147-A177-3AD203B41FA5}">
                      <a16:colId xmlns:a16="http://schemas.microsoft.com/office/drawing/2014/main" val="20005"/>
                    </a:ext>
                  </a:extLst>
                </a:gridCol>
                <a:gridCol w="1504233">
                  <a:extLst>
                    <a:ext uri="{9D8B030D-6E8A-4147-A177-3AD203B41FA5}">
                      <a16:colId xmlns:a16="http://schemas.microsoft.com/office/drawing/2014/main" val="20006"/>
                    </a:ext>
                  </a:extLst>
                </a:gridCol>
              </a:tblGrid>
              <a:tr h="808500">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LUN</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MAR</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MIE</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JUE</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VIE</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SAB</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419" sz="1400">
                          <a:solidFill>
                            <a:srgbClr val="00B4C2"/>
                          </a:solidFill>
                          <a:latin typeface="Open Sans ExtraBold"/>
                          <a:ea typeface="Open Sans ExtraBold"/>
                          <a:cs typeface="Open Sans ExtraBold"/>
                          <a:sym typeface="Open Sans ExtraBold"/>
                        </a:rPr>
                        <a:t>DOM</a:t>
                      </a:r>
                      <a:endParaRPr sz="1400">
                        <a:solidFill>
                          <a:srgbClr val="00B4C2"/>
                        </a:solidFill>
                        <a:latin typeface="Open Sans ExtraBold"/>
                        <a:ea typeface="Open Sans ExtraBold"/>
                        <a:cs typeface="Open Sans ExtraBold"/>
                        <a:sym typeface="Open Sans ExtraBold"/>
                      </a:endParaRPr>
                    </a:p>
                  </a:txBody>
                  <a:tcPr marL="41333" marR="41333" marT="41333" marB="41333" anchor="ctr">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25375" cap="flat" cmpd="sng">
                      <a:solidFill>
                        <a:srgbClr val="00B4C2">
                          <a:alpha val="0"/>
                        </a:srgbClr>
                      </a:solidFill>
                      <a:prstDash val="solid"/>
                      <a:round/>
                      <a:headEnd type="none" w="sm" len="sm"/>
                      <a:tailEnd type="none" w="sm" len="sm"/>
                    </a:lnB>
                  </a:tcPr>
                </a:tc>
                <a:extLst>
                  <a:ext uri="{0D108BD9-81ED-4DB2-BD59-A6C34878D82A}">
                    <a16:rowId xmlns:a16="http://schemas.microsoft.com/office/drawing/2014/main" val="10000"/>
                  </a:ext>
                </a:extLst>
              </a:tr>
              <a:tr h="916133">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800">
                        <a:solidFill>
                          <a:srgbClr val="FF0000"/>
                        </a:solidFill>
                        <a:latin typeface="Open Sans Medium"/>
                        <a:ea typeface="Open Sans Medium"/>
                        <a:cs typeface="Open Sans Medium"/>
                        <a:sym typeface="Open Sans Medium"/>
                      </a:endParaRPr>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2537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extLst>
                  <a:ext uri="{0D108BD9-81ED-4DB2-BD59-A6C34878D82A}">
                    <a16:rowId xmlns:a16="http://schemas.microsoft.com/office/drawing/2014/main" val="10001"/>
                  </a:ext>
                </a:extLst>
              </a:tr>
              <a:tr h="916133">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extLst>
                  <a:ext uri="{0D108BD9-81ED-4DB2-BD59-A6C34878D82A}">
                    <a16:rowId xmlns:a16="http://schemas.microsoft.com/office/drawing/2014/main" val="10002"/>
                  </a:ext>
                </a:extLst>
              </a:tr>
              <a:tr h="916133">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extLst>
                  <a:ext uri="{0D108BD9-81ED-4DB2-BD59-A6C34878D82A}">
                    <a16:rowId xmlns:a16="http://schemas.microsoft.com/office/drawing/2014/main" val="10003"/>
                  </a:ext>
                </a:extLst>
              </a:tr>
              <a:tr h="916133">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extLst>
                  <a:ext uri="{0D108BD9-81ED-4DB2-BD59-A6C34878D82A}">
                    <a16:rowId xmlns:a16="http://schemas.microsoft.com/office/drawing/2014/main" val="10004"/>
                  </a:ext>
                </a:extLst>
              </a:tr>
              <a:tr h="916133">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83300" marR="41333" marT="41333" marB="41333">
                    <a:lnL w="9525" cap="flat" cmpd="sng">
                      <a:solidFill>
                        <a:srgbClr val="00B4C2">
                          <a:alpha val="0"/>
                        </a:srgbClr>
                      </a:solidFill>
                      <a:prstDash val="solid"/>
                      <a:round/>
                      <a:headEnd type="none" w="sm" len="sm"/>
                      <a:tailEnd type="none" w="sm" len="sm"/>
                    </a:lnL>
                    <a:lnR w="9525" cap="flat" cmpd="sng">
                      <a:solidFill>
                        <a:srgbClr val="00B4C2">
                          <a:alpha val="0"/>
                        </a:srgbClr>
                      </a:solidFill>
                      <a:prstDash val="solid"/>
                      <a:round/>
                      <a:headEnd type="none" w="sm" len="sm"/>
                      <a:tailEnd type="none" w="sm" len="sm"/>
                    </a:lnR>
                    <a:lnT w="9525" cap="flat" cmpd="sng">
                      <a:solidFill>
                        <a:srgbClr val="00B4C2">
                          <a:alpha val="0"/>
                        </a:srgbClr>
                      </a:solidFill>
                      <a:prstDash val="solid"/>
                      <a:round/>
                      <a:headEnd type="none" w="sm" len="sm"/>
                      <a:tailEnd type="none" w="sm" len="sm"/>
                    </a:lnT>
                    <a:lnB w="9525" cap="flat" cmpd="sng">
                      <a:solidFill>
                        <a:srgbClr val="00B4C2">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22" name="Google Shape;222;p17"/>
          <p:cNvSpPr txBox="1"/>
          <p:nvPr/>
        </p:nvSpPr>
        <p:spPr>
          <a:xfrm>
            <a:off x="11290477" y="6535123"/>
            <a:ext cx="731600" cy="5248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s-419" sz="1333">
                <a:solidFill>
                  <a:srgbClr val="22B7CB"/>
                </a:solidFill>
              </a:rPr>
              <a:pPr marL="0" lvl="0" indent="0" algn="r" rtl="0">
                <a:spcBef>
                  <a:spcPts val="0"/>
                </a:spcBef>
                <a:spcAft>
                  <a:spcPts val="0"/>
                </a:spcAft>
                <a:buNone/>
              </a:pPr>
              <a:t>‹#›</a:t>
            </a:fld>
            <a:endParaRPr sz="1333">
              <a:solidFill>
                <a:srgbClr val="22B7CB"/>
              </a:solidFill>
            </a:endParaRPr>
          </a:p>
        </p:txBody>
      </p:sp>
      <p:sp>
        <p:nvSpPr>
          <p:cNvPr id="223" name="Google Shape;223;p17"/>
          <p:cNvSpPr txBox="1">
            <a:spLocks noGrp="1"/>
          </p:cNvSpPr>
          <p:nvPr>
            <p:ph type="title"/>
          </p:nvPr>
        </p:nvSpPr>
        <p:spPr>
          <a:xfrm>
            <a:off x="3350400" y="378400"/>
            <a:ext cx="6644800" cy="440400"/>
          </a:xfrm>
          <a:prstGeom prst="rect">
            <a:avLst/>
          </a:prstGeom>
        </p:spPr>
        <p:txBody>
          <a:bodyPr spcFirstLastPara="1" wrap="square" lIns="91425" tIns="91425" rIns="91425" bIns="91425" anchor="t" anchorCtr="0">
            <a:normAutofit/>
          </a:bodyPr>
          <a:lstStyle>
            <a:lvl1pPr lvl="0" algn="ctr">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4" name="Google Shape;224;p17"/>
          <p:cNvSpPr txBox="1">
            <a:spLocks noGrp="1"/>
          </p:cNvSpPr>
          <p:nvPr>
            <p:ph type="body" idx="4"/>
          </p:nvPr>
        </p:nvSpPr>
        <p:spPr>
          <a:xfrm>
            <a:off x="704033" y="2571484"/>
            <a:ext cx="1495600" cy="9500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5" name="Google Shape;225;p17"/>
          <p:cNvSpPr txBox="1">
            <a:spLocks noGrp="1"/>
          </p:cNvSpPr>
          <p:nvPr>
            <p:ph type="body" idx="5"/>
          </p:nvPr>
        </p:nvSpPr>
        <p:spPr>
          <a:xfrm>
            <a:off x="5349933" y="1690467"/>
            <a:ext cx="1495600" cy="7992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6" name="Google Shape;226;p17"/>
          <p:cNvSpPr txBox="1">
            <a:spLocks noGrp="1"/>
          </p:cNvSpPr>
          <p:nvPr>
            <p:ph type="body" idx="6"/>
          </p:nvPr>
        </p:nvSpPr>
        <p:spPr>
          <a:xfrm>
            <a:off x="6925900" y="1690467"/>
            <a:ext cx="1560000" cy="7992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7" name="Google Shape;227;p17"/>
          <p:cNvSpPr txBox="1">
            <a:spLocks noGrp="1"/>
          </p:cNvSpPr>
          <p:nvPr>
            <p:ph type="body" idx="7"/>
          </p:nvPr>
        </p:nvSpPr>
        <p:spPr>
          <a:xfrm>
            <a:off x="8478033" y="1690467"/>
            <a:ext cx="1495600" cy="7992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8" name="Google Shape;228;p17"/>
          <p:cNvSpPr txBox="1">
            <a:spLocks noGrp="1"/>
          </p:cNvSpPr>
          <p:nvPr>
            <p:ph type="body" idx="8"/>
          </p:nvPr>
        </p:nvSpPr>
        <p:spPr>
          <a:xfrm>
            <a:off x="10003200" y="1690467"/>
            <a:ext cx="1495600" cy="7992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9" name="Google Shape;229;p17"/>
          <p:cNvSpPr txBox="1">
            <a:spLocks noGrp="1"/>
          </p:cNvSpPr>
          <p:nvPr>
            <p:ph type="body" idx="9"/>
          </p:nvPr>
        </p:nvSpPr>
        <p:spPr>
          <a:xfrm>
            <a:off x="2280000" y="2631867"/>
            <a:ext cx="15600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0" name="Google Shape;230;p17"/>
          <p:cNvSpPr txBox="1">
            <a:spLocks noGrp="1"/>
          </p:cNvSpPr>
          <p:nvPr>
            <p:ph type="body" idx="13"/>
          </p:nvPr>
        </p:nvSpPr>
        <p:spPr>
          <a:xfrm>
            <a:off x="741833" y="1668451"/>
            <a:ext cx="1495600" cy="326213"/>
          </a:xfrm>
          <a:prstGeom prst="rect">
            <a:avLst/>
          </a:prstGeom>
        </p:spPr>
        <p:txBody>
          <a:bodyPr spcFirstLastPara="1" wrap="square" lIns="91425" tIns="91425" rIns="91425" bIns="91425" anchor="t" anchorCtr="0">
            <a:sp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1" name="Google Shape;231;p17"/>
          <p:cNvSpPr txBox="1">
            <a:spLocks noGrp="1"/>
          </p:cNvSpPr>
          <p:nvPr>
            <p:ph type="body" idx="14"/>
          </p:nvPr>
        </p:nvSpPr>
        <p:spPr>
          <a:xfrm>
            <a:off x="3840000" y="2631867"/>
            <a:ext cx="13712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2" name="Google Shape;232;p17"/>
          <p:cNvSpPr txBox="1">
            <a:spLocks noGrp="1"/>
          </p:cNvSpPr>
          <p:nvPr>
            <p:ph type="body" idx="15"/>
          </p:nvPr>
        </p:nvSpPr>
        <p:spPr>
          <a:xfrm>
            <a:off x="5349933" y="2631867"/>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3" name="Google Shape;233;p17"/>
          <p:cNvSpPr txBox="1">
            <a:spLocks noGrp="1"/>
          </p:cNvSpPr>
          <p:nvPr>
            <p:ph type="body" idx="16"/>
          </p:nvPr>
        </p:nvSpPr>
        <p:spPr>
          <a:xfrm>
            <a:off x="6925900" y="2631867"/>
            <a:ext cx="15600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4" name="Google Shape;234;p17"/>
          <p:cNvSpPr txBox="1">
            <a:spLocks noGrp="1"/>
          </p:cNvSpPr>
          <p:nvPr>
            <p:ph type="body" idx="17"/>
          </p:nvPr>
        </p:nvSpPr>
        <p:spPr>
          <a:xfrm>
            <a:off x="8485900" y="2631867"/>
            <a:ext cx="14328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5" name="Google Shape;235;p17"/>
          <p:cNvSpPr txBox="1">
            <a:spLocks noGrp="1"/>
          </p:cNvSpPr>
          <p:nvPr>
            <p:ph type="body" idx="18"/>
          </p:nvPr>
        </p:nvSpPr>
        <p:spPr>
          <a:xfrm>
            <a:off x="10009133" y="2631867"/>
            <a:ext cx="15600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6" name="Google Shape;236;p17"/>
          <p:cNvSpPr txBox="1">
            <a:spLocks noGrp="1"/>
          </p:cNvSpPr>
          <p:nvPr>
            <p:ph type="body" idx="19"/>
          </p:nvPr>
        </p:nvSpPr>
        <p:spPr>
          <a:xfrm>
            <a:off x="2306067" y="3612567"/>
            <a:ext cx="1495600" cy="7992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7" name="Google Shape;237;p17"/>
          <p:cNvSpPr txBox="1">
            <a:spLocks noGrp="1"/>
          </p:cNvSpPr>
          <p:nvPr>
            <p:ph type="body" idx="20"/>
          </p:nvPr>
        </p:nvSpPr>
        <p:spPr>
          <a:xfrm>
            <a:off x="3850267" y="3612567"/>
            <a:ext cx="1495600" cy="7992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8" name="Google Shape;238;p17"/>
          <p:cNvSpPr txBox="1">
            <a:spLocks noGrp="1"/>
          </p:cNvSpPr>
          <p:nvPr>
            <p:ph type="body" idx="21"/>
          </p:nvPr>
        </p:nvSpPr>
        <p:spPr>
          <a:xfrm>
            <a:off x="5394467" y="3612567"/>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9" name="Google Shape;239;p17"/>
          <p:cNvSpPr txBox="1">
            <a:spLocks noGrp="1"/>
          </p:cNvSpPr>
          <p:nvPr>
            <p:ph type="body" idx="22"/>
          </p:nvPr>
        </p:nvSpPr>
        <p:spPr>
          <a:xfrm>
            <a:off x="6938667" y="3612567"/>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0" name="Google Shape;240;p17"/>
          <p:cNvSpPr txBox="1">
            <a:spLocks noGrp="1"/>
          </p:cNvSpPr>
          <p:nvPr>
            <p:ph type="body" idx="23"/>
          </p:nvPr>
        </p:nvSpPr>
        <p:spPr>
          <a:xfrm>
            <a:off x="8482867" y="3612567"/>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1" name="Google Shape;241;p17"/>
          <p:cNvSpPr txBox="1">
            <a:spLocks noGrp="1"/>
          </p:cNvSpPr>
          <p:nvPr>
            <p:ph type="body" idx="24"/>
          </p:nvPr>
        </p:nvSpPr>
        <p:spPr>
          <a:xfrm>
            <a:off x="10027067" y="3612567"/>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2" name="Google Shape;242;p17"/>
          <p:cNvSpPr txBox="1">
            <a:spLocks noGrp="1"/>
          </p:cNvSpPr>
          <p:nvPr>
            <p:ph type="body" idx="25"/>
          </p:nvPr>
        </p:nvSpPr>
        <p:spPr>
          <a:xfrm>
            <a:off x="10027067" y="4516016"/>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3" name="Google Shape;243;p17"/>
          <p:cNvSpPr txBox="1">
            <a:spLocks noGrp="1"/>
          </p:cNvSpPr>
          <p:nvPr>
            <p:ph type="body" idx="26"/>
          </p:nvPr>
        </p:nvSpPr>
        <p:spPr>
          <a:xfrm>
            <a:off x="2312200" y="44902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4" name="Google Shape;244;p17"/>
          <p:cNvSpPr txBox="1">
            <a:spLocks noGrp="1"/>
          </p:cNvSpPr>
          <p:nvPr>
            <p:ph type="body" idx="27"/>
          </p:nvPr>
        </p:nvSpPr>
        <p:spPr>
          <a:xfrm>
            <a:off x="3843233" y="45506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5" name="Google Shape;245;p17"/>
          <p:cNvSpPr txBox="1">
            <a:spLocks noGrp="1"/>
          </p:cNvSpPr>
          <p:nvPr>
            <p:ph type="body" idx="28"/>
          </p:nvPr>
        </p:nvSpPr>
        <p:spPr>
          <a:xfrm>
            <a:off x="5374267" y="4559333"/>
            <a:ext cx="1495600" cy="7992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17"/>
          <p:cNvSpPr txBox="1">
            <a:spLocks noGrp="1"/>
          </p:cNvSpPr>
          <p:nvPr>
            <p:ph type="body" idx="29"/>
          </p:nvPr>
        </p:nvSpPr>
        <p:spPr>
          <a:xfrm>
            <a:off x="6905300" y="4507165"/>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7" name="Google Shape;247;p17"/>
          <p:cNvSpPr txBox="1">
            <a:spLocks noGrp="1"/>
          </p:cNvSpPr>
          <p:nvPr>
            <p:ph type="body" idx="30"/>
          </p:nvPr>
        </p:nvSpPr>
        <p:spPr>
          <a:xfrm>
            <a:off x="8482867" y="44902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8" name="Google Shape;248;p17"/>
          <p:cNvSpPr txBox="1">
            <a:spLocks noGrp="1"/>
          </p:cNvSpPr>
          <p:nvPr>
            <p:ph type="body" idx="31"/>
          </p:nvPr>
        </p:nvSpPr>
        <p:spPr>
          <a:xfrm>
            <a:off x="2306067" y="54709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9" name="Google Shape;249;p17"/>
          <p:cNvSpPr txBox="1">
            <a:spLocks noGrp="1"/>
          </p:cNvSpPr>
          <p:nvPr>
            <p:ph type="body" idx="32"/>
          </p:nvPr>
        </p:nvSpPr>
        <p:spPr>
          <a:xfrm>
            <a:off x="3869167" y="5540167"/>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0" name="Google Shape;250;p17"/>
          <p:cNvSpPr txBox="1">
            <a:spLocks noGrp="1"/>
          </p:cNvSpPr>
          <p:nvPr>
            <p:ph type="body" idx="33"/>
          </p:nvPr>
        </p:nvSpPr>
        <p:spPr>
          <a:xfrm>
            <a:off x="5367400" y="54709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1" name="Google Shape;251;p17"/>
          <p:cNvSpPr txBox="1">
            <a:spLocks noGrp="1"/>
          </p:cNvSpPr>
          <p:nvPr>
            <p:ph type="body" idx="34"/>
          </p:nvPr>
        </p:nvSpPr>
        <p:spPr>
          <a:xfrm>
            <a:off x="6932100" y="5470933"/>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2" name="Google Shape;252;p17"/>
          <p:cNvSpPr txBox="1">
            <a:spLocks noGrp="1"/>
          </p:cNvSpPr>
          <p:nvPr>
            <p:ph type="body" idx="35"/>
          </p:nvPr>
        </p:nvSpPr>
        <p:spPr>
          <a:xfrm>
            <a:off x="8496800" y="5470933"/>
            <a:ext cx="1495600" cy="9500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3" name="Google Shape;253;p17"/>
          <p:cNvSpPr txBox="1">
            <a:spLocks noGrp="1"/>
          </p:cNvSpPr>
          <p:nvPr>
            <p:ph type="body" idx="36"/>
          </p:nvPr>
        </p:nvSpPr>
        <p:spPr>
          <a:xfrm>
            <a:off x="9995033" y="5491000"/>
            <a:ext cx="1495600" cy="880800"/>
          </a:xfrm>
          <a:prstGeom prst="rect">
            <a:avLst/>
          </a:prstGeom>
        </p:spPr>
        <p:txBody>
          <a:bodyPr spcFirstLastPara="1" wrap="square" lIns="91425" tIns="91425" rIns="91425" bIns="91425" anchor="t" anchorCtr="0">
            <a:normAutofit/>
          </a:bodyPr>
          <a:lstStyle>
            <a:lvl1pPr marL="609585" lvl="0" indent="-355591" rtl="0">
              <a:spcBef>
                <a:spcPts val="0"/>
              </a:spcBef>
              <a:spcAft>
                <a:spcPts val="0"/>
              </a:spcAft>
              <a:buSzPts val="600"/>
              <a:buChar char="●"/>
              <a:defRPr sz="8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4" name="Google Shape;254;p17"/>
          <p:cNvSpPr txBox="1">
            <a:spLocks noGrp="1"/>
          </p:cNvSpPr>
          <p:nvPr>
            <p:ph type="title" idx="37"/>
          </p:nvPr>
        </p:nvSpPr>
        <p:spPr>
          <a:xfrm>
            <a:off x="544000" y="378400"/>
            <a:ext cx="2806400" cy="6580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5" name="Google Shape;255;p17"/>
          <p:cNvSpPr txBox="1">
            <a:spLocks noGrp="1"/>
          </p:cNvSpPr>
          <p:nvPr>
            <p:ph type="body" idx="38"/>
          </p:nvPr>
        </p:nvSpPr>
        <p:spPr>
          <a:xfrm>
            <a:off x="2280000" y="1681200"/>
            <a:ext cx="1560000" cy="7992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56" name="Google Shape;256;p17"/>
          <p:cNvSpPr txBox="1">
            <a:spLocks noGrp="1"/>
          </p:cNvSpPr>
          <p:nvPr>
            <p:ph type="body" idx="39"/>
          </p:nvPr>
        </p:nvSpPr>
        <p:spPr>
          <a:xfrm>
            <a:off x="3833867" y="1681200"/>
            <a:ext cx="1495600" cy="799200"/>
          </a:xfrm>
          <a:prstGeom prst="rect">
            <a:avLst/>
          </a:prstGeom>
        </p:spPr>
        <p:txBody>
          <a:bodyPr spcFirstLastPara="1" wrap="square" lIns="91425" tIns="91425" rIns="91425" bIns="91425" anchor="t" anchorCtr="0">
            <a:normAutofit/>
          </a:bodyPr>
          <a:lstStyle>
            <a:lvl1pPr marL="609585" lvl="0" indent="-355591">
              <a:spcBef>
                <a:spcPts val="0"/>
              </a:spcBef>
              <a:spcAft>
                <a:spcPts val="0"/>
              </a:spcAft>
              <a:buSzPts val="600"/>
              <a:buChar char="●"/>
              <a:defRPr sz="8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703425142"/>
      </p:ext>
    </p:extLst>
  </p:cSld>
  <p:clrMapOvr>
    <a:masterClrMapping/>
  </p:clrMapOvr>
  <p:extLst>
    <p:ext uri="{DCECCB84-F9BA-43D5-87BE-67443E8EF086}">
      <p15:sldGuideLst xmlns:p15="http://schemas.microsoft.com/office/powerpoint/2012/main">
        <p15:guide id="1" pos="340">
          <p15:clr>
            <a:srgbClr val="E46962"/>
          </p15:clr>
        </p15:guide>
        <p15:guide id="2" orient="horz" pos="218">
          <p15:clr>
            <a:srgbClr val="E46962"/>
          </p15:clr>
        </p15:guide>
        <p15:guide id="3" pos="5443">
          <p15:clr>
            <a:srgbClr val="E46962"/>
          </p15:clr>
        </p15:guide>
        <p15:guide id="4" orient="horz" pos="3013">
          <p15:clr>
            <a:srgbClr val="E46962"/>
          </p15:clr>
        </p15:guide>
        <p15:guide id="5" pos="1077">
          <p15:clr>
            <a:srgbClr val="E46962"/>
          </p15:clr>
        </p15:guide>
        <p15:guide id="6" pos="1814">
          <p15:clr>
            <a:srgbClr val="E46962"/>
          </p15:clr>
        </p15:guide>
        <p15:guide id="7" pos="2533">
          <p15:clr>
            <a:srgbClr val="E46962"/>
          </p15:clr>
        </p15:guide>
        <p15:guide id="8" pos="3260">
          <p15:clr>
            <a:srgbClr val="E46962"/>
          </p15:clr>
        </p15:guide>
        <p15:guide id="9" pos="4015">
          <p15:clr>
            <a:srgbClr val="E46962"/>
          </p15:clr>
        </p15:guide>
        <p15:guide id="10" pos="4729">
          <p15:clr>
            <a:srgbClr val="E46962"/>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 temas">
  <p:cSld name="4 temas">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18"/>
          <p:cNvSpPr txBox="1">
            <a:spLocks noGrp="1"/>
          </p:cNvSpPr>
          <p:nvPr>
            <p:ph type="title"/>
          </p:nvPr>
        </p:nvSpPr>
        <p:spPr>
          <a:xfrm>
            <a:off x="720000" y="355600"/>
            <a:ext cx="11056400" cy="752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9" name="Google Shape;259;p18"/>
          <p:cNvSpPr/>
          <p:nvPr/>
        </p:nvSpPr>
        <p:spPr>
          <a:xfrm>
            <a:off x="835640" y="2366751"/>
            <a:ext cx="2534400" cy="1598800"/>
          </a:xfrm>
          <a:prstGeom prst="roundRect">
            <a:avLst>
              <a:gd name="adj" fmla="val 16667"/>
            </a:avLst>
          </a:prstGeom>
          <a:solidFill>
            <a:schemeClr val="lt1"/>
          </a:solidFill>
          <a:ln w="9525" cap="flat" cmpd="sng">
            <a:solidFill>
              <a:srgbClr val="00B4C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60" name="Google Shape;260;p18"/>
          <p:cNvSpPr/>
          <p:nvPr/>
        </p:nvSpPr>
        <p:spPr>
          <a:xfrm>
            <a:off x="3552205" y="2366751"/>
            <a:ext cx="2534400" cy="1598800"/>
          </a:xfrm>
          <a:prstGeom prst="roundRect">
            <a:avLst>
              <a:gd name="adj" fmla="val 16667"/>
            </a:avLst>
          </a:prstGeom>
          <a:solidFill>
            <a:schemeClr val="lt1"/>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61" name="Google Shape;261;p18"/>
          <p:cNvSpPr/>
          <p:nvPr/>
        </p:nvSpPr>
        <p:spPr>
          <a:xfrm>
            <a:off x="6268769" y="2366751"/>
            <a:ext cx="2534400" cy="1598800"/>
          </a:xfrm>
          <a:prstGeom prst="roundRect">
            <a:avLst>
              <a:gd name="adj" fmla="val 16667"/>
            </a:avLst>
          </a:prstGeom>
          <a:solidFill>
            <a:schemeClr val="lt1"/>
          </a:solidFill>
          <a:ln w="9525" cap="flat" cmpd="sng">
            <a:solidFill>
              <a:srgbClr val="00B4C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62" name="Google Shape;262;p18"/>
          <p:cNvSpPr/>
          <p:nvPr/>
        </p:nvSpPr>
        <p:spPr>
          <a:xfrm>
            <a:off x="8985335" y="2366751"/>
            <a:ext cx="2534400" cy="1598800"/>
          </a:xfrm>
          <a:prstGeom prst="roundRect">
            <a:avLst>
              <a:gd name="adj" fmla="val 16667"/>
            </a:avLst>
          </a:prstGeom>
          <a:solidFill>
            <a:schemeClr val="lt1"/>
          </a:solidFill>
          <a:ln w="9525" cap="flat" cmpd="sng">
            <a:solidFill>
              <a:srgbClr val="88888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nvGrpSpPr>
          <p:cNvPr id="263" name="Google Shape;263;p18"/>
          <p:cNvGrpSpPr/>
          <p:nvPr/>
        </p:nvGrpSpPr>
        <p:grpSpPr>
          <a:xfrm>
            <a:off x="634994" y="1742591"/>
            <a:ext cx="860705" cy="559715"/>
            <a:chOff x="402275" y="682725"/>
            <a:chExt cx="653700" cy="425100"/>
          </a:xfrm>
        </p:grpSpPr>
        <p:sp>
          <p:nvSpPr>
            <p:cNvPr id="264" name="Google Shape;264;p18"/>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01 </a:t>
              </a:r>
              <a:endParaRPr sz="2800">
                <a:solidFill>
                  <a:srgbClr val="00B4C2"/>
                </a:solidFill>
                <a:latin typeface="Open Sans ExtraBold"/>
                <a:ea typeface="Open Sans ExtraBold"/>
                <a:cs typeface="Open Sans ExtraBold"/>
                <a:sym typeface="Open Sans ExtraBold"/>
              </a:endParaRPr>
            </a:p>
          </p:txBody>
        </p:sp>
        <p:cxnSp>
          <p:nvCxnSpPr>
            <p:cNvPr id="265" name="Google Shape;265;p18"/>
            <p:cNvCxnSpPr/>
            <p:nvPr/>
          </p:nvCxnSpPr>
          <p:spPr>
            <a:xfrm>
              <a:off x="895175" y="765825"/>
              <a:ext cx="0" cy="317100"/>
            </a:xfrm>
            <a:prstGeom prst="straightConnector1">
              <a:avLst/>
            </a:prstGeom>
            <a:noFill/>
            <a:ln w="9525" cap="flat" cmpd="sng">
              <a:solidFill>
                <a:srgbClr val="00B4C2"/>
              </a:solidFill>
              <a:prstDash val="solid"/>
              <a:round/>
              <a:headEnd type="none" w="med" len="med"/>
              <a:tailEnd type="none" w="med" len="med"/>
            </a:ln>
          </p:spPr>
        </p:cxnSp>
      </p:grpSp>
      <p:grpSp>
        <p:nvGrpSpPr>
          <p:cNvPr id="266" name="Google Shape;266;p18"/>
          <p:cNvGrpSpPr/>
          <p:nvPr/>
        </p:nvGrpSpPr>
        <p:grpSpPr>
          <a:xfrm>
            <a:off x="3351558" y="1742591"/>
            <a:ext cx="860705" cy="559715"/>
            <a:chOff x="402275" y="682725"/>
            <a:chExt cx="653700" cy="425100"/>
          </a:xfrm>
        </p:grpSpPr>
        <p:sp>
          <p:nvSpPr>
            <p:cNvPr id="267" name="Google Shape;267;p18"/>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666666"/>
                  </a:solidFill>
                  <a:latin typeface="Open Sans ExtraBold"/>
                  <a:ea typeface="Open Sans ExtraBold"/>
                  <a:cs typeface="Open Sans ExtraBold"/>
                  <a:sym typeface="Open Sans ExtraBold"/>
                </a:rPr>
                <a:t>02</a:t>
              </a:r>
              <a:r>
                <a:rPr lang="es-419" sz="2800">
                  <a:solidFill>
                    <a:srgbClr val="00B4C2"/>
                  </a:solidFill>
                  <a:latin typeface="Open Sans ExtraBold"/>
                  <a:ea typeface="Open Sans ExtraBold"/>
                  <a:cs typeface="Open Sans ExtraBold"/>
                  <a:sym typeface="Open Sans ExtraBold"/>
                </a:rPr>
                <a:t> </a:t>
              </a:r>
              <a:endParaRPr sz="2800">
                <a:solidFill>
                  <a:srgbClr val="00B4C2"/>
                </a:solidFill>
                <a:latin typeface="Open Sans ExtraBold"/>
                <a:ea typeface="Open Sans ExtraBold"/>
                <a:cs typeface="Open Sans ExtraBold"/>
                <a:sym typeface="Open Sans ExtraBold"/>
              </a:endParaRPr>
            </a:p>
          </p:txBody>
        </p:sp>
        <p:cxnSp>
          <p:nvCxnSpPr>
            <p:cNvPr id="268" name="Google Shape;268;p18"/>
            <p:cNvCxnSpPr/>
            <p:nvPr/>
          </p:nvCxnSpPr>
          <p:spPr>
            <a:xfrm>
              <a:off x="895175" y="765825"/>
              <a:ext cx="0" cy="317100"/>
            </a:xfrm>
            <a:prstGeom prst="straightConnector1">
              <a:avLst/>
            </a:prstGeom>
            <a:noFill/>
            <a:ln w="9525" cap="flat" cmpd="sng">
              <a:solidFill>
                <a:srgbClr val="666666"/>
              </a:solidFill>
              <a:prstDash val="solid"/>
              <a:round/>
              <a:headEnd type="none" w="med" len="med"/>
              <a:tailEnd type="none" w="med" len="med"/>
            </a:ln>
          </p:spPr>
        </p:cxnSp>
      </p:grpSp>
      <p:grpSp>
        <p:nvGrpSpPr>
          <p:cNvPr id="269" name="Google Shape;269;p18"/>
          <p:cNvGrpSpPr/>
          <p:nvPr/>
        </p:nvGrpSpPr>
        <p:grpSpPr>
          <a:xfrm>
            <a:off x="6138068" y="1742591"/>
            <a:ext cx="860705" cy="559715"/>
            <a:chOff x="326075" y="682725"/>
            <a:chExt cx="653700" cy="425100"/>
          </a:xfrm>
        </p:grpSpPr>
        <p:sp>
          <p:nvSpPr>
            <p:cNvPr id="270" name="Google Shape;270;p18"/>
            <p:cNvSpPr txBox="1"/>
            <p:nvPr/>
          </p:nvSpPr>
          <p:spPr>
            <a:xfrm>
              <a:off x="3260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03 </a:t>
              </a:r>
              <a:endParaRPr sz="2800">
                <a:solidFill>
                  <a:srgbClr val="00B4C2"/>
                </a:solidFill>
                <a:latin typeface="Open Sans ExtraBold"/>
                <a:ea typeface="Open Sans ExtraBold"/>
                <a:cs typeface="Open Sans ExtraBold"/>
                <a:sym typeface="Open Sans ExtraBold"/>
              </a:endParaRPr>
            </a:p>
          </p:txBody>
        </p:sp>
        <p:cxnSp>
          <p:nvCxnSpPr>
            <p:cNvPr id="271" name="Google Shape;271;p18"/>
            <p:cNvCxnSpPr/>
            <p:nvPr/>
          </p:nvCxnSpPr>
          <p:spPr>
            <a:xfrm>
              <a:off x="818975" y="765825"/>
              <a:ext cx="0" cy="317100"/>
            </a:xfrm>
            <a:prstGeom prst="straightConnector1">
              <a:avLst/>
            </a:prstGeom>
            <a:noFill/>
            <a:ln w="9525" cap="flat" cmpd="sng">
              <a:solidFill>
                <a:srgbClr val="00B4C2"/>
              </a:solidFill>
              <a:prstDash val="solid"/>
              <a:round/>
              <a:headEnd type="none" w="med" len="med"/>
              <a:tailEnd type="none" w="med" len="med"/>
            </a:ln>
          </p:spPr>
        </p:cxnSp>
      </p:grpSp>
      <p:grpSp>
        <p:nvGrpSpPr>
          <p:cNvPr id="272" name="Google Shape;272;p18"/>
          <p:cNvGrpSpPr/>
          <p:nvPr/>
        </p:nvGrpSpPr>
        <p:grpSpPr>
          <a:xfrm>
            <a:off x="8877742" y="1742591"/>
            <a:ext cx="860705" cy="559715"/>
            <a:chOff x="402275" y="682725"/>
            <a:chExt cx="653700" cy="425100"/>
          </a:xfrm>
        </p:grpSpPr>
        <p:sp>
          <p:nvSpPr>
            <p:cNvPr id="273" name="Google Shape;273;p18"/>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666666"/>
                  </a:solidFill>
                  <a:latin typeface="Open Sans ExtraBold"/>
                  <a:ea typeface="Open Sans ExtraBold"/>
                  <a:cs typeface="Open Sans ExtraBold"/>
                  <a:sym typeface="Open Sans ExtraBold"/>
                </a:rPr>
                <a:t>04</a:t>
              </a:r>
              <a:r>
                <a:rPr lang="es-419" sz="2800">
                  <a:solidFill>
                    <a:srgbClr val="00B4C2"/>
                  </a:solidFill>
                  <a:latin typeface="Open Sans ExtraBold"/>
                  <a:ea typeface="Open Sans ExtraBold"/>
                  <a:cs typeface="Open Sans ExtraBold"/>
                  <a:sym typeface="Open Sans ExtraBold"/>
                </a:rPr>
                <a:t> </a:t>
              </a:r>
              <a:endParaRPr sz="2800">
                <a:solidFill>
                  <a:srgbClr val="00B4C2"/>
                </a:solidFill>
                <a:latin typeface="Open Sans ExtraBold"/>
                <a:ea typeface="Open Sans ExtraBold"/>
                <a:cs typeface="Open Sans ExtraBold"/>
                <a:sym typeface="Open Sans ExtraBold"/>
              </a:endParaRPr>
            </a:p>
          </p:txBody>
        </p:sp>
        <p:cxnSp>
          <p:nvCxnSpPr>
            <p:cNvPr id="274" name="Google Shape;274;p18"/>
            <p:cNvCxnSpPr/>
            <p:nvPr/>
          </p:nvCxnSpPr>
          <p:spPr>
            <a:xfrm>
              <a:off x="895175" y="765825"/>
              <a:ext cx="0" cy="317100"/>
            </a:xfrm>
            <a:prstGeom prst="straightConnector1">
              <a:avLst/>
            </a:prstGeom>
            <a:noFill/>
            <a:ln w="9525" cap="flat" cmpd="sng">
              <a:solidFill>
                <a:srgbClr val="00B4C2"/>
              </a:solidFill>
              <a:prstDash val="solid"/>
              <a:round/>
              <a:headEnd type="none" w="med" len="med"/>
              <a:tailEnd type="none" w="med" len="med"/>
            </a:ln>
          </p:spPr>
        </p:cxnSp>
      </p:grpSp>
      <p:cxnSp>
        <p:nvCxnSpPr>
          <p:cNvPr id="275" name="Google Shape;275;p18"/>
          <p:cNvCxnSpPr>
            <a:stCxn id="259" idx="2"/>
            <a:endCxn id="260" idx="2"/>
          </p:cNvCxnSpPr>
          <p:nvPr/>
        </p:nvCxnSpPr>
        <p:spPr>
          <a:xfrm rot="-5400000" flipH="1">
            <a:off x="3460640" y="2607751"/>
            <a:ext cx="800" cy="2716400"/>
          </a:xfrm>
          <a:prstGeom prst="curvedConnector3">
            <a:avLst>
              <a:gd name="adj1" fmla="val 39687500"/>
            </a:avLst>
          </a:prstGeom>
          <a:noFill/>
          <a:ln w="9525" cap="flat" cmpd="sng">
            <a:solidFill>
              <a:schemeClr val="dk2"/>
            </a:solidFill>
            <a:prstDash val="solid"/>
            <a:round/>
            <a:headEnd type="none" w="med" len="med"/>
            <a:tailEnd type="none" w="med" len="med"/>
          </a:ln>
        </p:spPr>
      </p:cxnSp>
      <p:cxnSp>
        <p:nvCxnSpPr>
          <p:cNvPr id="276" name="Google Shape;276;p18"/>
          <p:cNvCxnSpPr>
            <a:stCxn id="260" idx="2"/>
            <a:endCxn id="261" idx="2"/>
          </p:cNvCxnSpPr>
          <p:nvPr/>
        </p:nvCxnSpPr>
        <p:spPr>
          <a:xfrm rot="-5400000" flipH="1">
            <a:off x="6177205" y="2607751"/>
            <a:ext cx="800" cy="2716400"/>
          </a:xfrm>
          <a:prstGeom prst="curvedConnector3">
            <a:avLst>
              <a:gd name="adj1" fmla="val 39687500"/>
            </a:avLst>
          </a:prstGeom>
          <a:noFill/>
          <a:ln w="9525" cap="flat" cmpd="sng">
            <a:solidFill>
              <a:schemeClr val="dk2"/>
            </a:solidFill>
            <a:prstDash val="solid"/>
            <a:round/>
            <a:headEnd type="none" w="med" len="med"/>
            <a:tailEnd type="none" w="med" len="med"/>
          </a:ln>
        </p:spPr>
      </p:cxnSp>
      <p:cxnSp>
        <p:nvCxnSpPr>
          <p:cNvPr id="277" name="Google Shape;277;p18"/>
          <p:cNvCxnSpPr>
            <a:stCxn id="261" idx="2"/>
            <a:endCxn id="262" idx="2"/>
          </p:cNvCxnSpPr>
          <p:nvPr/>
        </p:nvCxnSpPr>
        <p:spPr>
          <a:xfrm rot="-5400000" flipH="1">
            <a:off x="8893769" y="2607751"/>
            <a:ext cx="800" cy="2716400"/>
          </a:xfrm>
          <a:prstGeom prst="curvedConnector3">
            <a:avLst>
              <a:gd name="adj1" fmla="val 39687500"/>
            </a:avLst>
          </a:prstGeom>
          <a:noFill/>
          <a:ln w="9525" cap="flat" cmpd="sng">
            <a:solidFill>
              <a:schemeClr val="dk2"/>
            </a:solidFill>
            <a:prstDash val="solid"/>
            <a:round/>
            <a:headEnd type="none" w="med" len="med"/>
            <a:tailEnd type="none" w="med" len="med"/>
          </a:ln>
        </p:spPr>
      </p:cxnSp>
      <p:sp>
        <p:nvSpPr>
          <p:cNvPr id="278" name="Google Shape;278;p18"/>
          <p:cNvSpPr txBox="1">
            <a:spLocks noGrp="1"/>
          </p:cNvSpPr>
          <p:nvPr>
            <p:ph type="subTitle" idx="1"/>
          </p:nvPr>
        </p:nvSpPr>
        <p:spPr>
          <a:xfrm>
            <a:off x="1384220" y="1833229"/>
            <a:ext cx="1967200" cy="3784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700"/>
              <a:buNone/>
              <a:defRPr sz="2267">
                <a:solidFill>
                  <a:srgbClr val="00B4C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8"/>
          <p:cNvSpPr txBox="1">
            <a:spLocks noGrp="1"/>
          </p:cNvSpPr>
          <p:nvPr>
            <p:ph type="subTitle" idx="2"/>
          </p:nvPr>
        </p:nvSpPr>
        <p:spPr>
          <a:xfrm>
            <a:off x="6917348" y="1833229"/>
            <a:ext cx="1886000" cy="378400"/>
          </a:xfrm>
          <a:prstGeom prst="rect">
            <a:avLst/>
          </a:prstGeom>
        </p:spPr>
        <p:txBody>
          <a:bodyPr spcFirstLastPara="1" wrap="square" lIns="91425" tIns="91425" rIns="91425" bIns="91425" anchor="t" anchorCtr="0">
            <a:normAutofit/>
          </a:bodyPr>
          <a:lstStyle>
            <a:lvl1pPr lvl="0">
              <a:spcBef>
                <a:spcPts val="0"/>
              </a:spcBef>
              <a:spcAft>
                <a:spcPts val="0"/>
              </a:spcAft>
              <a:buClr>
                <a:srgbClr val="00B4C2"/>
              </a:buClr>
              <a:buSzPts val="1700"/>
              <a:buNone/>
              <a:defRPr sz="2267">
                <a:solidFill>
                  <a:srgbClr val="00B4C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18"/>
          <p:cNvSpPr txBox="1">
            <a:spLocks noGrp="1"/>
          </p:cNvSpPr>
          <p:nvPr>
            <p:ph type="subTitle" idx="3"/>
          </p:nvPr>
        </p:nvSpPr>
        <p:spPr>
          <a:xfrm>
            <a:off x="4093345" y="1833229"/>
            <a:ext cx="1836800" cy="378400"/>
          </a:xfrm>
          <a:prstGeom prst="rect">
            <a:avLst/>
          </a:prstGeom>
        </p:spPr>
        <p:txBody>
          <a:bodyPr spcFirstLastPara="1" wrap="square" lIns="91425" tIns="91425" rIns="91425" bIns="91425" anchor="t" anchorCtr="0">
            <a:normAutofit/>
          </a:bodyPr>
          <a:lstStyle>
            <a:lvl1pPr lvl="0">
              <a:spcBef>
                <a:spcPts val="0"/>
              </a:spcBef>
              <a:spcAft>
                <a:spcPts val="0"/>
              </a:spcAft>
              <a:buClr>
                <a:srgbClr val="666666"/>
              </a:buClr>
              <a:buSzPts val="1700"/>
              <a:buNone/>
              <a:defRPr sz="2267">
                <a:solidFill>
                  <a:srgbClr val="666666"/>
                </a:solidFill>
              </a:defRPr>
            </a:lvl1pPr>
            <a:lvl2pPr lvl="1">
              <a:spcBef>
                <a:spcPts val="0"/>
              </a:spcBef>
              <a:spcAft>
                <a:spcPts val="0"/>
              </a:spcAft>
              <a:buClr>
                <a:srgbClr val="666666"/>
              </a:buClr>
              <a:buSzPts val="1400"/>
              <a:buNone/>
              <a:defRPr>
                <a:solidFill>
                  <a:srgbClr val="666666"/>
                </a:solidFill>
              </a:defRPr>
            </a:lvl2pPr>
            <a:lvl3pPr lvl="2">
              <a:spcBef>
                <a:spcPts val="0"/>
              </a:spcBef>
              <a:spcAft>
                <a:spcPts val="0"/>
              </a:spcAft>
              <a:buClr>
                <a:srgbClr val="666666"/>
              </a:buClr>
              <a:buSzPts val="1400"/>
              <a:buNone/>
              <a:defRPr>
                <a:solidFill>
                  <a:srgbClr val="666666"/>
                </a:solidFill>
              </a:defRPr>
            </a:lvl3pPr>
            <a:lvl4pPr lvl="3">
              <a:spcBef>
                <a:spcPts val="0"/>
              </a:spcBef>
              <a:spcAft>
                <a:spcPts val="0"/>
              </a:spcAft>
              <a:buClr>
                <a:srgbClr val="666666"/>
              </a:buClr>
              <a:buSzPts val="1400"/>
              <a:buNone/>
              <a:defRPr>
                <a:solidFill>
                  <a:srgbClr val="666666"/>
                </a:solidFill>
              </a:defRPr>
            </a:lvl4pPr>
            <a:lvl5pPr lvl="4">
              <a:spcBef>
                <a:spcPts val="0"/>
              </a:spcBef>
              <a:spcAft>
                <a:spcPts val="0"/>
              </a:spcAft>
              <a:buClr>
                <a:srgbClr val="666666"/>
              </a:buClr>
              <a:buSzPts val="1400"/>
              <a:buNone/>
              <a:defRPr>
                <a:solidFill>
                  <a:srgbClr val="666666"/>
                </a:solidFill>
              </a:defRPr>
            </a:lvl5pPr>
            <a:lvl6pPr lvl="5">
              <a:spcBef>
                <a:spcPts val="0"/>
              </a:spcBef>
              <a:spcAft>
                <a:spcPts val="0"/>
              </a:spcAft>
              <a:buClr>
                <a:srgbClr val="666666"/>
              </a:buClr>
              <a:buSzPts val="1400"/>
              <a:buNone/>
              <a:defRPr>
                <a:solidFill>
                  <a:srgbClr val="666666"/>
                </a:solidFill>
              </a:defRPr>
            </a:lvl6pPr>
            <a:lvl7pPr lvl="6">
              <a:spcBef>
                <a:spcPts val="0"/>
              </a:spcBef>
              <a:spcAft>
                <a:spcPts val="0"/>
              </a:spcAft>
              <a:buClr>
                <a:srgbClr val="666666"/>
              </a:buClr>
              <a:buSzPts val="1400"/>
              <a:buNone/>
              <a:defRPr>
                <a:solidFill>
                  <a:srgbClr val="666666"/>
                </a:solidFill>
              </a:defRPr>
            </a:lvl7pPr>
            <a:lvl8pPr lvl="7">
              <a:spcBef>
                <a:spcPts val="0"/>
              </a:spcBef>
              <a:spcAft>
                <a:spcPts val="0"/>
              </a:spcAft>
              <a:buClr>
                <a:srgbClr val="666666"/>
              </a:buClr>
              <a:buSzPts val="1400"/>
              <a:buNone/>
              <a:defRPr>
                <a:solidFill>
                  <a:srgbClr val="666666"/>
                </a:solidFill>
              </a:defRPr>
            </a:lvl8pPr>
            <a:lvl9pPr lvl="8">
              <a:spcBef>
                <a:spcPts val="0"/>
              </a:spcBef>
              <a:spcAft>
                <a:spcPts val="0"/>
              </a:spcAft>
              <a:buClr>
                <a:srgbClr val="666666"/>
              </a:buClr>
              <a:buSzPts val="1400"/>
              <a:buNone/>
              <a:defRPr>
                <a:solidFill>
                  <a:srgbClr val="666666"/>
                </a:solidFill>
              </a:defRPr>
            </a:lvl9pPr>
          </a:lstStyle>
          <a:p>
            <a:endParaRPr/>
          </a:p>
        </p:txBody>
      </p:sp>
      <p:sp>
        <p:nvSpPr>
          <p:cNvPr id="281" name="Google Shape;281;p18"/>
          <p:cNvSpPr txBox="1">
            <a:spLocks noGrp="1"/>
          </p:cNvSpPr>
          <p:nvPr>
            <p:ph type="subTitle" idx="4"/>
          </p:nvPr>
        </p:nvSpPr>
        <p:spPr>
          <a:xfrm>
            <a:off x="9683287" y="1833229"/>
            <a:ext cx="1836800" cy="378400"/>
          </a:xfrm>
          <a:prstGeom prst="rect">
            <a:avLst/>
          </a:prstGeom>
        </p:spPr>
        <p:txBody>
          <a:bodyPr spcFirstLastPara="1" wrap="square" lIns="91425" tIns="91425" rIns="91425" bIns="91425" anchor="t" anchorCtr="0">
            <a:normAutofit/>
          </a:bodyPr>
          <a:lstStyle>
            <a:lvl1pPr lvl="0">
              <a:spcBef>
                <a:spcPts val="0"/>
              </a:spcBef>
              <a:spcAft>
                <a:spcPts val="0"/>
              </a:spcAft>
              <a:buClr>
                <a:srgbClr val="666666"/>
              </a:buClr>
              <a:buSzPts val="1700"/>
              <a:buNone/>
              <a:defRPr sz="2267">
                <a:solidFill>
                  <a:srgbClr val="666666"/>
                </a:solidFill>
              </a:defRPr>
            </a:lvl1pPr>
            <a:lvl2pPr lvl="1">
              <a:spcBef>
                <a:spcPts val="0"/>
              </a:spcBef>
              <a:spcAft>
                <a:spcPts val="0"/>
              </a:spcAft>
              <a:buClr>
                <a:srgbClr val="666666"/>
              </a:buClr>
              <a:buSzPts val="1400"/>
              <a:buNone/>
              <a:defRPr>
                <a:solidFill>
                  <a:srgbClr val="666666"/>
                </a:solidFill>
              </a:defRPr>
            </a:lvl2pPr>
            <a:lvl3pPr lvl="2">
              <a:spcBef>
                <a:spcPts val="0"/>
              </a:spcBef>
              <a:spcAft>
                <a:spcPts val="0"/>
              </a:spcAft>
              <a:buClr>
                <a:srgbClr val="666666"/>
              </a:buClr>
              <a:buSzPts val="1400"/>
              <a:buNone/>
              <a:defRPr>
                <a:solidFill>
                  <a:srgbClr val="666666"/>
                </a:solidFill>
              </a:defRPr>
            </a:lvl3pPr>
            <a:lvl4pPr lvl="3">
              <a:spcBef>
                <a:spcPts val="0"/>
              </a:spcBef>
              <a:spcAft>
                <a:spcPts val="0"/>
              </a:spcAft>
              <a:buClr>
                <a:srgbClr val="666666"/>
              </a:buClr>
              <a:buSzPts val="1400"/>
              <a:buNone/>
              <a:defRPr>
                <a:solidFill>
                  <a:srgbClr val="666666"/>
                </a:solidFill>
              </a:defRPr>
            </a:lvl4pPr>
            <a:lvl5pPr lvl="4">
              <a:spcBef>
                <a:spcPts val="0"/>
              </a:spcBef>
              <a:spcAft>
                <a:spcPts val="0"/>
              </a:spcAft>
              <a:buClr>
                <a:srgbClr val="666666"/>
              </a:buClr>
              <a:buSzPts val="1400"/>
              <a:buNone/>
              <a:defRPr>
                <a:solidFill>
                  <a:srgbClr val="666666"/>
                </a:solidFill>
              </a:defRPr>
            </a:lvl5pPr>
            <a:lvl6pPr lvl="5">
              <a:spcBef>
                <a:spcPts val="0"/>
              </a:spcBef>
              <a:spcAft>
                <a:spcPts val="0"/>
              </a:spcAft>
              <a:buClr>
                <a:srgbClr val="666666"/>
              </a:buClr>
              <a:buSzPts val="1400"/>
              <a:buNone/>
              <a:defRPr>
                <a:solidFill>
                  <a:srgbClr val="666666"/>
                </a:solidFill>
              </a:defRPr>
            </a:lvl6pPr>
            <a:lvl7pPr lvl="6">
              <a:spcBef>
                <a:spcPts val="0"/>
              </a:spcBef>
              <a:spcAft>
                <a:spcPts val="0"/>
              </a:spcAft>
              <a:buClr>
                <a:srgbClr val="666666"/>
              </a:buClr>
              <a:buSzPts val="1400"/>
              <a:buNone/>
              <a:defRPr>
                <a:solidFill>
                  <a:srgbClr val="666666"/>
                </a:solidFill>
              </a:defRPr>
            </a:lvl7pPr>
            <a:lvl8pPr lvl="7">
              <a:spcBef>
                <a:spcPts val="0"/>
              </a:spcBef>
              <a:spcAft>
                <a:spcPts val="0"/>
              </a:spcAft>
              <a:buClr>
                <a:srgbClr val="666666"/>
              </a:buClr>
              <a:buSzPts val="1400"/>
              <a:buNone/>
              <a:defRPr>
                <a:solidFill>
                  <a:srgbClr val="666666"/>
                </a:solidFill>
              </a:defRPr>
            </a:lvl8pPr>
            <a:lvl9pPr lvl="8">
              <a:spcBef>
                <a:spcPts val="0"/>
              </a:spcBef>
              <a:spcAft>
                <a:spcPts val="0"/>
              </a:spcAft>
              <a:buClr>
                <a:srgbClr val="666666"/>
              </a:buClr>
              <a:buSzPts val="1400"/>
              <a:buNone/>
              <a:defRPr>
                <a:solidFill>
                  <a:srgbClr val="666666"/>
                </a:solidFill>
              </a:defRPr>
            </a:lvl9pPr>
          </a:lstStyle>
          <a:p>
            <a:endParaRPr/>
          </a:p>
        </p:txBody>
      </p:sp>
      <p:sp>
        <p:nvSpPr>
          <p:cNvPr id="282" name="Google Shape;282;p18"/>
          <p:cNvSpPr txBox="1">
            <a:spLocks noGrp="1"/>
          </p:cNvSpPr>
          <p:nvPr>
            <p:ph type="body" idx="5"/>
          </p:nvPr>
        </p:nvSpPr>
        <p:spPr>
          <a:xfrm>
            <a:off x="949168" y="2449552"/>
            <a:ext cx="2336400" cy="1447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00B4C2"/>
              </a:buClr>
              <a:buSzPts val="1800"/>
              <a:buChar char="●"/>
              <a:defRPr>
                <a:solidFill>
                  <a:srgbClr val="00B4C2"/>
                </a:solidFill>
              </a:defRPr>
            </a:lvl1pPr>
            <a:lvl2pPr marL="1219170" lvl="1" indent="-423323">
              <a:spcBef>
                <a:spcPts val="0"/>
              </a:spcBef>
              <a:spcAft>
                <a:spcPts val="0"/>
              </a:spcAft>
              <a:buClr>
                <a:srgbClr val="00B4C2"/>
              </a:buClr>
              <a:buSzPts val="1400"/>
              <a:buChar char="○"/>
              <a:defRPr>
                <a:solidFill>
                  <a:srgbClr val="00B4C2"/>
                </a:solidFill>
              </a:defRPr>
            </a:lvl2pPr>
            <a:lvl3pPr marL="1828754" lvl="2" indent="-423323">
              <a:spcBef>
                <a:spcPts val="0"/>
              </a:spcBef>
              <a:spcAft>
                <a:spcPts val="0"/>
              </a:spcAft>
              <a:buClr>
                <a:srgbClr val="00B4C2"/>
              </a:buClr>
              <a:buSzPts val="1400"/>
              <a:buChar char="■"/>
              <a:defRPr>
                <a:solidFill>
                  <a:srgbClr val="00B4C2"/>
                </a:solidFill>
              </a:defRPr>
            </a:lvl3pPr>
            <a:lvl4pPr marL="2438339" lvl="3" indent="-423323">
              <a:spcBef>
                <a:spcPts val="0"/>
              </a:spcBef>
              <a:spcAft>
                <a:spcPts val="0"/>
              </a:spcAft>
              <a:buClr>
                <a:srgbClr val="00B4C2"/>
              </a:buClr>
              <a:buSzPts val="1400"/>
              <a:buChar char="●"/>
              <a:defRPr>
                <a:solidFill>
                  <a:srgbClr val="00B4C2"/>
                </a:solidFill>
              </a:defRPr>
            </a:lvl4pPr>
            <a:lvl5pPr marL="3047924" lvl="4" indent="-423323">
              <a:spcBef>
                <a:spcPts val="0"/>
              </a:spcBef>
              <a:spcAft>
                <a:spcPts val="0"/>
              </a:spcAft>
              <a:buClr>
                <a:srgbClr val="00B4C2"/>
              </a:buClr>
              <a:buSzPts val="1400"/>
              <a:buChar char="○"/>
              <a:defRPr>
                <a:solidFill>
                  <a:srgbClr val="00B4C2"/>
                </a:solidFill>
              </a:defRPr>
            </a:lvl5pPr>
            <a:lvl6pPr marL="3657509" lvl="5" indent="-423323">
              <a:spcBef>
                <a:spcPts val="0"/>
              </a:spcBef>
              <a:spcAft>
                <a:spcPts val="0"/>
              </a:spcAft>
              <a:buClr>
                <a:srgbClr val="00B4C2"/>
              </a:buClr>
              <a:buSzPts val="1400"/>
              <a:buChar char="■"/>
              <a:defRPr>
                <a:solidFill>
                  <a:srgbClr val="00B4C2"/>
                </a:solidFill>
              </a:defRPr>
            </a:lvl6pPr>
            <a:lvl7pPr marL="4267093" lvl="6" indent="-423323">
              <a:spcBef>
                <a:spcPts val="0"/>
              </a:spcBef>
              <a:spcAft>
                <a:spcPts val="0"/>
              </a:spcAft>
              <a:buClr>
                <a:srgbClr val="00B4C2"/>
              </a:buClr>
              <a:buSzPts val="1400"/>
              <a:buChar char="●"/>
              <a:defRPr>
                <a:solidFill>
                  <a:srgbClr val="00B4C2"/>
                </a:solidFill>
              </a:defRPr>
            </a:lvl7pPr>
            <a:lvl8pPr marL="4876678" lvl="7" indent="-423323">
              <a:spcBef>
                <a:spcPts val="0"/>
              </a:spcBef>
              <a:spcAft>
                <a:spcPts val="0"/>
              </a:spcAft>
              <a:buClr>
                <a:srgbClr val="00B4C2"/>
              </a:buClr>
              <a:buSzPts val="1400"/>
              <a:buChar char="○"/>
              <a:defRPr>
                <a:solidFill>
                  <a:srgbClr val="00B4C2"/>
                </a:solidFill>
              </a:defRPr>
            </a:lvl8pPr>
            <a:lvl9pPr marL="5486263" lvl="8" indent="-423323">
              <a:spcBef>
                <a:spcPts val="0"/>
              </a:spcBef>
              <a:spcAft>
                <a:spcPts val="0"/>
              </a:spcAft>
              <a:buClr>
                <a:srgbClr val="00B4C2"/>
              </a:buClr>
              <a:buSzPts val="1400"/>
              <a:buChar char="■"/>
              <a:defRPr>
                <a:solidFill>
                  <a:srgbClr val="00B4C2"/>
                </a:solidFill>
              </a:defRPr>
            </a:lvl9pPr>
          </a:lstStyle>
          <a:p>
            <a:endParaRPr/>
          </a:p>
        </p:txBody>
      </p:sp>
      <p:sp>
        <p:nvSpPr>
          <p:cNvPr id="283" name="Google Shape;283;p18"/>
          <p:cNvSpPr txBox="1">
            <a:spLocks noGrp="1"/>
          </p:cNvSpPr>
          <p:nvPr>
            <p:ph type="body" idx="6"/>
          </p:nvPr>
        </p:nvSpPr>
        <p:spPr>
          <a:xfrm>
            <a:off x="3651348" y="2410365"/>
            <a:ext cx="2336400" cy="1447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84" name="Google Shape;284;p18"/>
          <p:cNvSpPr txBox="1">
            <a:spLocks noGrp="1"/>
          </p:cNvSpPr>
          <p:nvPr>
            <p:ph type="body" idx="7"/>
          </p:nvPr>
        </p:nvSpPr>
        <p:spPr>
          <a:xfrm>
            <a:off x="6367913" y="2410349"/>
            <a:ext cx="2336400" cy="1447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00B4C2"/>
              </a:buClr>
              <a:buSzPts val="1800"/>
              <a:buChar char="●"/>
              <a:defRPr>
                <a:solidFill>
                  <a:srgbClr val="00B4C2"/>
                </a:solidFill>
              </a:defRPr>
            </a:lvl1pPr>
            <a:lvl2pPr marL="1219170" lvl="1" indent="-423323">
              <a:spcBef>
                <a:spcPts val="0"/>
              </a:spcBef>
              <a:spcAft>
                <a:spcPts val="0"/>
              </a:spcAft>
              <a:buClr>
                <a:srgbClr val="00B4C2"/>
              </a:buClr>
              <a:buSzPts val="1400"/>
              <a:buChar char="○"/>
              <a:defRPr>
                <a:solidFill>
                  <a:srgbClr val="00B4C2"/>
                </a:solidFill>
              </a:defRPr>
            </a:lvl2pPr>
            <a:lvl3pPr marL="1828754" lvl="2" indent="-423323">
              <a:spcBef>
                <a:spcPts val="0"/>
              </a:spcBef>
              <a:spcAft>
                <a:spcPts val="0"/>
              </a:spcAft>
              <a:buClr>
                <a:srgbClr val="00B4C2"/>
              </a:buClr>
              <a:buSzPts val="1400"/>
              <a:buChar char="■"/>
              <a:defRPr>
                <a:solidFill>
                  <a:srgbClr val="00B4C2"/>
                </a:solidFill>
              </a:defRPr>
            </a:lvl3pPr>
            <a:lvl4pPr marL="2438339" lvl="3" indent="-423323">
              <a:spcBef>
                <a:spcPts val="0"/>
              </a:spcBef>
              <a:spcAft>
                <a:spcPts val="0"/>
              </a:spcAft>
              <a:buClr>
                <a:srgbClr val="00B4C2"/>
              </a:buClr>
              <a:buSzPts val="1400"/>
              <a:buChar char="●"/>
              <a:defRPr>
                <a:solidFill>
                  <a:srgbClr val="00B4C2"/>
                </a:solidFill>
              </a:defRPr>
            </a:lvl4pPr>
            <a:lvl5pPr marL="3047924" lvl="4" indent="-423323">
              <a:spcBef>
                <a:spcPts val="0"/>
              </a:spcBef>
              <a:spcAft>
                <a:spcPts val="0"/>
              </a:spcAft>
              <a:buClr>
                <a:srgbClr val="00B4C2"/>
              </a:buClr>
              <a:buSzPts val="1400"/>
              <a:buChar char="○"/>
              <a:defRPr>
                <a:solidFill>
                  <a:srgbClr val="00B4C2"/>
                </a:solidFill>
              </a:defRPr>
            </a:lvl5pPr>
            <a:lvl6pPr marL="3657509" lvl="5" indent="-423323">
              <a:spcBef>
                <a:spcPts val="0"/>
              </a:spcBef>
              <a:spcAft>
                <a:spcPts val="0"/>
              </a:spcAft>
              <a:buClr>
                <a:srgbClr val="00B4C2"/>
              </a:buClr>
              <a:buSzPts val="1400"/>
              <a:buChar char="■"/>
              <a:defRPr>
                <a:solidFill>
                  <a:srgbClr val="00B4C2"/>
                </a:solidFill>
              </a:defRPr>
            </a:lvl6pPr>
            <a:lvl7pPr marL="4267093" lvl="6" indent="-423323">
              <a:spcBef>
                <a:spcPts val="0"/>
              </a:spcBef>
              <a:spcAft>
                <a:spcPts val="0"/>
              </a:spcAft>
              <a:buClr>
                <a:srgbClr val="00B4C2"/>
              </a:buClr>
              <a:buSzPts val="1400"/>
              <a:buChar char="●"/>
              <a:defRPr>
                <a:solidFill>
                  <a:srgbClr val="00B4C2"/>
                </a:solidFill>
              </a:defRPr>
            </a:lvl7pPr>
            <a:lvl8pPr marL="4876678" lvl="7" indent="-423323">
              <a:spcBef>
                <a:spcPts val="0"/>
              </a:spcBef>
              <a:spcAft>
                <a:spcPts val="0"/>
              </a:spcAft>
              <a:buClr>
                <a:srgbClr val="00B4C2"/>
              </a:buClr>
              <a:buSzPts val="1400"/>
              <a:buChar char="○"/>
              <a:defRPr>
                <a:solidFill>
                  <a:srgbClr val="00B4C2"/>
                </a:solidFill>
              </a:defRPr>
            </a:lvl8pPr>
            <a:lvl9pPr marL="5486263" lvl="8" indent="-423323">
              <a:spcBef>
                <a:spcPts val="0"/>
              </a:spcBef>
              <a:spcAft>
                <a:spcPts val="0"/>
              </a:spcAft>
              <a:buClr>
                <a:srgbClr val="00B4C2"/>
              </a:buClr>
              <a:buSzPts val="1400"/>
              <a:buChar char="■"/>
              <a:defRPr>
                <a:solidFill>
                  <a:srgbClr val="00B4C2"/>
                </a:solidFill>
              </a:defRPr>
            </a:lvl9pPr>
          </a:lstStyle>
          <a:p>
            <a:endParaRPr/>
          </a:p>
        </p:txBody>
      </p:sp>
      <p:sp>
        <p:nvSpPr>
          <p:cNvPr id="285" name="Google Shape;285;p18"/>
          <p:cNvSpPr txBox="1">
            <a:spLocks noGrp="1"/>
          </p:cNvSpPr>
          <p:nvPr>
            <p:ph type="body" idx="8"/>
          </p:nvPr>
        </p:nvSpPr>
        <p:spPr>
          <a:xfrm>
            <a:off x="9084477" y="2410349"/>
            <a:ext cx="2336400" cy="1447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177169705"/>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05">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 temas escalonados">
  <p:cSld name="4 temas escalonados">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19"/>
          <p:cNvSpPr/>
          <p:nvPr/>
        </p:nvSpPr>
        <p:spPr>
          <a:xfrm>
            <a:off x="6135120" y="3189300"/>
            <a:ext cx="2408800" cy="1519600"/>
          </a:xfrm>
          <a:prstGeom prst="roundRect">
            <a:avLst>
              <a:gd name="adj" fmla="val 16667"/>
            </a:avLst>
          </a:prstGeom>
          <a:solidFill>
            <a:schemeClr val="lt1"/>
          </a:solidFill>
          <a:ln w="9525" cap="flat" cmpd="sng">
            <a:solidFill>
              <a:srgbClr val="00B4C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88" name="Google Shape;288;p19"/>
          <p:cNvSpPr txBox="1">
            <a:spLocks noGrp="1"/>
          </p:cNvSpPr>
          <p:nvPr>
            <p:ph type="title"/>
          </p:nvPr>
        </p:nvSpPr>
        <p:spPr>
          <a:xfrm>
            <a:off x="720000" y="344333"/>
            <a:ext cx="11056400" cy="7636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9" name="Google Shape;289;p19"/>
          <p:cNvSpPr/>
          <p:nvPr/>
        </p:nvSpPr>
        <p:spPr>
          <a:xfrm>
            <a:off x="971696" y="1714681"/>
            <a:ext cx="2408800" cy="1519600"/>
          </a:xfrm>
          <a:prstGeom prst="roundRect">
            <a:avLst>
              <a:gd name="adj" fmla="val 16667"/>
            </a:avLst>
          </a:prstGeom>
          <a:solidFill>
            <a:schemeClr val="lt1"/>
          </a:solidFill>
          <a:ln w="9525" cap="flat" cmpd="sng">
            <a:solidFill>
              <a:srgbClr val="00B4C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90" name="Google Shape;290;p19"/>
          <p:cNvSpPr/>
          <p:nvPr/>
        </p:nvSpPr>
        <p:spPr>
          <a:xfrm>
            <a:off x="3553408" y="2454149"/>
            <a:ext cx="2408800" cy="1519600"/>
          </a:xfrm>
          <a:prstGeom prst="roundRect">
            <a:avLst>
              <a:gd name="adj" fmla="val 16667"/>
            </a:avLst>
          </a:prstGeom>
          <a:solidFill>
            <a:schemeClr val="lt1"/>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91" name="Google Shape;291;p19"/>
          <p:cNvSpPr/>
          <p:nvPr/>
        </p:nvSpPr>
        <p:spPr>
          <a:xfrm>
            <a:off x="8716832" y="4012495"/>
            <a:ext cx="2408800" cy="1519600"/>
          </a:xfrm>
          <a:prstGeom prst="roundRect">
            <a:avLst>
              <a:gd name="adj" fmla="val 16667"/>
            </a:avLst>
          </a:prstGeom>
          <a:solidFill>
            <a:schemeClr val="lt1"/>
          </a:solidFill>
          <a:ln w="9525" cap="flat" cmpd="sng">
            <a:solidFill>
              <a:srgbClr val="88888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92" name="Google Shape;292;p19"/>
          <p:cNvSpPr/>
          <p:nvPr/>
        </p:nvSpPr>
        <p:spPr>
          <a:xfrm>
            <a:off x="4279716" y="2168901"/>
            <a:ext cx="1896800" cy="611200"/>
          </a:xfrm>
          <a:prstGeom prst="rect">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93" name="Google Shape;293;p19"/>
          <p:cNvSpPr/>
          <p:nvPr/>
        </p:nvSpPr>
        <p:spPr>
          <a:xfrm>
            <a:off x="5926280" y="4339489"/>
            <a:ext cx="1896800" cy="611200"/>
          </a:xfrm>
          <a:prstGeom prst="rect">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94" name="Google Shape;294;p19"/>
          <p:cNvSpPr/>
          <p:nvPr/>
        </p:nvSpPr>
        <p:spPr>
          <a:xfrm>
            <a:off x="9623231" y="3728357"/>
            <a:ext cx="1896800" cy="611200"/>
          </a:xfrm>
          <a:prstGeom prst="rect">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295" name="Google Shape;295;p19"/>
          <p:cNvSpPr/>
          <p:nvPr/>
        </p:nvSpPr>
        <p:spPr>
          <a:xfrm>
            <a:off x="720000" y="2845476"/>
            <a:ext cx="1896800" cy="611200"/>
          </a:xfrm>
          <a:prstGeom prst="rect">
            <a:avLst/>
          </a:prstGeom>
          <a:solidFill>
            <a:srgbClr val="00B4C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cxnSp>
        <p:nvCxnSpPr>
          <p:cNvPr id="296" name="Google Shape;296;p19"/>
          <p:cNvCxnSpPr>
            <a:stCxn id="295" idx="3"/>
            <a:endCxn id="290" idx="2"/>
          </p:cNvCxnSpPr>
          <p:nvPr/>
        </p:nvCxnSpPr>
        <p:spPr>
          <a:xfrm>
            <a:off x="2616800" y="3151076"/>
            <a:ext cx="2141200" cy="822800"/>
          </a:xfrm>
          <a:prstGeom prst="bentConnector4">
            <a:avLst>
              <a:gd name="adj1" fmla="val 21871"/>
              <a:gd name="adj2" fmla="val 136190"/>
            </a:avLst>
          </a:prstGeom>
          <a:noFill/>
          <a:ln w="28575" cap="flat" cmpd="sng">
            <a:solidFill>
              <a:srgbClr val="00B4C2"/>
            </a:solidFill>
            <a:prstDash val="solid"/>
            <a:round/>
            <a:headEnd type="none" w="med" len="med"/>
            <a:tailEnd type="none" w="med" len="med"/>
          </a:ln>
        </p:spPr>
      </p:cxnSp>
      <p:cxnSp>
        <p:nvCxnSpPr>
          <p:cNvPr id="297" name="Google Shape;297;p19"/>
          <p:cNvCxnSpPr>
            <a:stCxn id="292" idx="3"/>
            <a:endCxn id="287" idx="0"/>
          </p:cNvCxnSpPr>
          <p:nvPr/>
        </p:nvCxnSpPr>
        <p:spPr>
          <a:xfrm>
            <a:off x="6176516" y="2474501"/>
            <a:ext cx="1163200" cy="714800"/>
          </a:xfrm>
          <a:prstGeom prst="bentConnector2">
            <a:avLst/>
          </a:prstGeom>
          <a:noFill/>
          <a:ln w="28575" cap="flat" cmpd="sng">
            <a:solidFill>
              <a:schemeClr val="dk2"/>
            </a:solidFill>
            <a:prstDash val="solid"/>
            <a:round/>
            <a:headEnd type="none" w="med" len="med"/>
            <a:tailEnd type="none" w="med" len="med"/>
          </a:ln>
        </p:spPr>
      </p:cxnSp>
      <p:cxnSp>
        <p:nvCxnSpPr>
          <p:cNvPr id="298" name="Google Shape;298;p19"/>
          <p:cNvCxnSpPr>
            <a:endCxn id="291" idx="2"/>
          </p:cNvCxnSpPr>
          <p:nvPr/>
        </p:nvCxnSpPr>
        <p:spPr>
          <a:xfrm>
            <a:off x="7821232" y="4842895"/>
            <a:ext cx="2100000" cy="689200"/>
          </a:xfrm>
          <a:prstGeom prst="bentConnector4">
            <a:avLst>
              <a:gd name="adj1" fmla="val 21327"/>
              <a:gd name="adj2" fmla="val 143233"/>
            </a:avLst>
          </a:prstGeom>
          <a:noFill/>
          <a:ln w="28575" cap="flat" cmpd="sng">
            <a:solidFill>
              <a:srgbClr val="00B4C2"/>
            </a:solidFill>
            <a:prstDash val="solid"/>
            <a:round/>
            <a:headEnd type="none" w="med" len="med"/>
            <a:tailEnd type="none" w="med" len="med"/>
          </a:ln>
        </p:spPr>
      </p:cxnSp>
      <p:grpSp>
        <p:nvGrpSpPr>
          <p:cNvPr id="299" name="Google Shape;299;p19"/>
          <p:cNvGrpSpPr/>
          <p:nvPr/>
        </p:nvGrpSpPr>
        <p:grpSpPr>
          <a:xfrm>
            <a:off x="971662" y="1121880"/>
            <a:ext cx="817909" cy="531885"/>
            <a:chOff x="402275" y="682725"/>
            <a:chExt cx="653700" cy="425100"/>
          </a:xfrm>
        </p:grpSpPr>
        <p:sp>
          <p:nvSpPr>
            <p:cNvPr id="300" name="Google Shape;300;p19"/>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01 </a:t>
              </a:r>
              <a:endParaRPr sz="2800">
                <a:solidFill>
                  <a:srgbClr val="00B4C2"/>
                </a:solidFill>
                <a:latin typeface="Open Sans ExtraBold"/>
                <a:ea typeface="Open Sans ExtraBold"/>
                <a:cs typeface="Open Sans ExtraBold"/>
                <a:sym typeface="Open Sans ExtraBold"/>
              </a:endParaRPr>
            </a:p>
          </p:txBody>
        </p:sp>
        <p:cxnSp>
          <p:nvCxnSpPr>
            <p:cNvPr id="301" name="Google Shape;301;p19"/>
            <p:cNvCxnSpPr/>
            <p:nvPr/>
          </p:nvCxnSpPr>
          <p:spPr>
            <a:xfrm>
              <a:off x="895175" y="765825"/>
              <a:ext cx="0" cy="317100"/>
            </a:xfrm>
            <a:prstGeom prst="straightConnector1">
              <a:avLst/>
            </a:prstGeom>
            <a:noFill/>
            <a:ln w="9525" cap="flat" cmpd="sng">
              <a:solidFill>
                <a:srgbClr val="00B4C2"/>
              </a:solidFill>
              <a:prstDash val="solid"/>
              <a:round/>
              <a:headEnd type="none" w="med" len="med"/>
              <a:tailEnd type="none" w="med" len="med"/>
            </a:ln>
          </p:spPr>
        </p:cxnSp>
      </p:grpSp>
      <p:grpSp>
        <p:nvGrpSpPr>
          <p:cNvPr id="302" name="Google Shape;302;p19"/>
          <p:cNvGrpSpPr/>
          <p:nvPr/>
        </p:nvGrpSpPr>
        <p:grpSpPr>
          <a:xfrm>
            <a:off x="3553374" y="1860894"/>
            <a:ext cx="817909" cy="531885"/>
            <a:chOff x="402275" y="682725"/>
            <a:chExt cx="653700" cy="425100"/>
          </a:xfrm>
        </p:grpSpPr>
        <p:sp>
          <p:nvSpPr>
            <p:cNvPr id="303" name="Google Shape;303;p19"/>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666666"/>
                  </a:solidFill>
                  <a:latin typeface="Open Sans ExtraBold"/>
                  <a:ea typeface="Open Sans ExtraBold"/>
                  <a:cs typeface="Open Sans ExtraBold"/>
                  <a:sym typeface="Open Sans ExtraBold"/>
                </a:rPr>
                <a:t>01</a:t>
              </a:r>
              <a:r>
                <a:rPr lang="es-419" sz="2800">
                  <a:solidFill>
                    <a:srgbClr val="00B4C2"/>
                  </a:solidFill>
                  <a:latin typeface="Open Sans ExtraBold"/>
                  <a:ea typeface="Open Sans ExtraBold"/>
                  <a:cs typeface="Open Sans ExtraBold"/>
                  <a:sym typeface="Open Sans ExtraBold"/>
                </a:rPr>
                <a:t> </a:t>
              </a:r>
              <a:endParaRPr sz="2800">
                <a:solidFill>
                  <a:srgbClr val="00B4C2"/>
                </a:solidFill>
                <a:latin typeface="Open Sans ExtraBold"/>
                <a:ea typeface="Open Sans ExtraBold"/>
                <a:cs typeface="Open Sans ExtraBold"/>
                <a:sym typeface="Open Sans ExtraBold"/>
              </a:endParaRPr>
            </a:p>
          </p:txBody>
        </p:sp>
        <p:cxnSp>
          <p:nvCxnSpPr>
            <p:cNvPr id="304" name="Google Shape;304;p19"/>
            <p:cNvCxnSpPr/>
            <p:nvPr/>
          </p:nvCxnSpPr>
          <p:spPr>
            <a:xfrm>
              <a:off x="895175" y="765825"/>
              <a:ext cx="0" cy="317100"/>
            </a:xfrm>
            <a:prstGeom prst="straightConnector1">
              <a:avLst/>
            </a:prstGeom>
            <a:noFill/>
            <a:ln w="9525" cap="flat" cmpd="sng">
              <a:solidFill>
                <a:srgbClr val="666666"/>
              </a:solidFill>
              <a:prstDash val="solid"/>
              <a:round/>
              <a:headEnd type="none" w="med" len="med"/>
              <a:tailEnd type="none" w="med" len="med"/>
            </a:ln>
          </p:spPr>
        </p:cxnSp>
      </p:grpSp>
      <p:grpSp>
        <p:nvGrpSpPr>
          <p:cNvPr id="305" name="Google Shape;305;p19"/>
          <p:cNvGrpSpPr/>
          <p:nvPr/>
        </p:nvGrpSpPr>
        <p:grpSpPr>
          <a:xfrm>
            <a:off x="6296908" y="2638167"/>
            <a:ext cx="817909" cy="531885"/>
            <a:chOff x="402275" y="682725"/>
            <a:chExt cx="653700" cy="425100"/>
          </a:xfrm>
        </p:grpSpPr>
        <p:sp>
          <p:nvSpPr>
            <p:cNvPr id="306" name="Google Shape;306;p19"/>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00B4C2"/>
                  </a:solidFill>
                  <a:latin typeface="Open Sans ExtraBold"/>
                  <a:ea typeface="Open Sans ExtraBold"/>
                  <a:cs typeface="Open Sans ExtraBold"/>
                  <a:sym typeface="Open Sans ExtraBold"/>
                </a:rPr>
                <a:t>01 </a:t>
              </a:r>
              <a:endParaRPr sz="2800">
                <a:solidFill>
                  <a:srgbClr val="00B4C2"/>
                </a:solidFill>
                <a:latin typeface="Open Sans ExtraBold"/>
                <a:ea typeface="Open Sans ExtraBold"/>
                <a:cs typeface="Open Sans ExtraBold"/>
                <a:sym typeface="Open Sans ExtraBold"/>
              </a:endParaRPr>
            </a:p>
          </p:txBody>
        </p:sp>
        <p:cxnSp>
          <p:nvCxnSpPr>
            <p:cNvPr id="307" name="Google Shape;307;p19"/>
            <p:cNvCxnSpPr/>
            <p:nvPr/>
          </p:nvCxnSpPr>
          <p:spPr>
            <a:xfrm>
              <a:off x="895175" y="765825"/>
              <a:ext cx="0" cy="317100"/>
            </a:xfrm>
            <a:prstGeom prst="straightConnector1">
              <a:avLst/>
            </a:prstGeom>
            <a:noFill/>
            <a:ln w="9525" cap="flat" cmpd="sng">
              <a:solidFill>
                <a:srgbClr val="00B4C2"/>
              </a:solidFill>
              <a:prstDash val="solid"/>
              <a:round/>
              <a:headEnd type="none" w="med" len="med"/>
              <a:tailEnd type="none" w="med" len="med"/>
            </a:ln>
          </p:spPr>
        </p:cxnSp>
      </p:grpSp>
      <p:grpSp>
        <p:nvGrpSpPr>
          <p:cNvPr id="308" name="Google Shape;308;p19"/>
          <p:cNvGrpSpPr/>
          <p:nvPr/>
        </p:nvGrpSpPr>
        <p:grpSpPr>
          <a:xfrm>
            <a:off x="8805232" y="3445330"/>
            <a:ext cx="817909" cy="531885"/>
            <a:chOff x="402275" y="682725"/>
            <a:chExt cx="653700" cy="425100"/>
          </a:xfrm>
        </p:grpSpPr>
        <p:sp>
          <p:nvSpPr>
            <p:cNvPr id="309" name="Google Shape;309;p19"/>
            <p:cNvSpPr txBox="1"/>
            <p:nvPr/>
          </p:nvSpPr>
          <p:spPr>
            <a:xfrm>
              <a:off x="402275" y="682725"/>
              <a:ext cx="6537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rgbClr val="666666"/>
                  </a:solidFill>
                  <a:latin typeface="Open Sans ExtraBold"/>
                  <a:ea typeface="Open Sans ExtraBold"/>
                  <a:cs typeface="Open Sans ExtraBold"/>
                  <a:sym typeface="Open Sans ExtraBold"/>
                </a:rPr>
                <a:t>01</a:t>
              </a:r>
              <a:r>
                <a:rPr lang="es-419" sz="2800">
                  <a:solidFill>
                    <a:srgbClr val="00B4C2"/>
                  </a:solidFill>
                  <a:latin typeface="Open Sans ExtraBold"/>
                  <a:ea typeface="Open Sans ExtraBold"/>
                  <a:cs typeface="Open Sans ExtraBold"/>
                  <a:sym typeface="Open Sans ExtraBold"/>
                </a:rPr>
                <a:t> </a:t>
              </a:r>
              <a:endParaRPr sz="2800">
                <a:solidFill>
                  <a:srgbClr val="00B4C2"/>
                </a:solidFill>
                <a:latin typeface="Open Sans ExtraBold"/>
                <a:ea typeface="Open Sans ExtraBold"/>
                <a:cs typeface="Open Sans ExtraBold"/>
                <a:sym typeface="Open Sans ExtraBold"/>
              </a:endParaRPr>
            </a:p>
          </p:txBody>
        </p:sp>
        <p:cxnSp>
          <p:nvCxnSpPr>
            <p:cNvPr id="310" name="Google Shape;310;p19"/>
            <p:cNvCxnSpPr/>
            <p:nvPr/>
          </p:nvCxnSpPr>
          <p:spPr>
            <a:xfrm>
              <a:off x="895175" y="765825"/>
              <a:ext cx="0" cy="317100"/>
            </a:xfrm>
            <a:prstGeom prst="straightConnector1">
              <a:avLst/>
            </a:prstGeom>
            <a:noFill/>
            <a:ln w="9525" cap="flat" cmpd="sng">
              <a:solidFill>
                <a:srgbClr val="666666"/>
              </a:solidFill>
              <a:prstDash val="solid"/>
              <a:round/>
              <a:headEnd type="none" w="med" len="med"/>
              <a:tailEnd type="none" w="med" len="med"/>
            </a:ln>
          </p:spPr>
        </p:cxnSp>
      </p:grpSp>
      <p:sp>
        <p:nvSpPr>
          <p:cNvPr id="311" name="Google Shape;311;p19"/>
          <p:cNvSpPr txBox="1">
            <a:spLocks noGrp="1"/>
          </p:cNvSpPr>
          <p:nvPr>
            <p:ph type="body" idx="1"/>
          </p:nvPr>
        </p:nvSpPr>
        <p:spPr>
          <a:xfrm>
            <a:off x="1106553" y="1768800"/>
            <a:ext cx="2175200" cy="1141200"/>
          </a:xfrm>
          <a:prstGeom prst="rect">
            <a:avLst/>
          </a:prstGeom>
        </p:spPr>
        <p:txBody>
          <a:bodyPr spcFirstLastPara="1" wrap="square" lIns="91425" tIns="91425" rIns="91425" bIns="91425" anchor="t" anchorCtr="0">
            <a:normAutofit/>
          </a:bodyPr>
          <a:lstStyle>
            <a:lvl1pPr marL="609585" lvl="0" indent="-431789">
              <a:spcBef>
                <a:spcPts val="0"/>
              </a:spcBef>
              <a:spcAft>
                <a:spcPts val="0"/>
              </a:spcAft>
              <a:buClr>
                <a:srgbClr val="00B4C2"/>
              </a:buClr>
              <a:buSzPts val="1500"/>
              <a:buChar char="●"/>
              <a:defRPr sz="2000">
                <a:solidFill>
                  <a:srgbClr val="00B4C2"/>
                </a:solidFill>
              </a:defRPr>
            </a:lvl1pPr>
            <a:lvl2pPr marL="1219170" lvl="1" indent="-423323">
              <a:spcBef>
                <a:spcPts val="0"/>
              </a:spcBef>
              <a:spcAft>
                <a:spcPts val="0"/>
              </a:spcAft>
              <a:buClr>
                <a:srgbClr val="00B4C2"/>
              </a:buClr>
              <a:buSzPts val="1400"/>
              <a:buChar char="○"/>
              <a:defRPr>
                <a:solidFill>
                  <a:srgbClr val="00B4C2"/>
                </a:solidFill>
              </a:defRPr>
            </a:lvl2pPr>
            <a:lvl3pPr marL="1828754" lvl="2" indent="-423323">
              <a:spcBef>
                <a:spcPts val="0"/>
              </a:spcBef>
              <a:spcAft>
                <a:spcPts val="0"/>
              </a:spcAft>
              <a:buClr>
                <a:srgbClr val="00B4C2"/>
              </a:buClr>
              <a:buSzPts val="1400"/>
              <a:buChar char="■"/>
              <a:defRPr>
                <a:solidFill>
                  <a:srgbClr val="00B4C2"/>
                </a:solidFill>
              </a:defRPr>
            </a:lvl3pPr>
            <a:lvl4pPr marL="2438339" lvl="3" indent="-423323">
              <a:spcBef>
                <a:spcPts val="0"/>
              </a:spcBef>
              <a:spcAft>
                <a:spcPts val="0"/>
              </a:spcAft>
              <a:buClr>
                <a:srgbClr val="00B4C2"/>
              </a:buClr>
              <a:buSzPts val="1400"/>
              <a:buChar char="●"/>
              <a:defRPr>
                <a:solidFill>
                  <a:srgbClr val="00B4C2"/>
                </a:solidFill>
              </a:defRPr>
            </a:lvl4pPr>
            <a:lvl5pPr marL="3047924" lvl="4" indent="-423323">
              <a:spcBef>
                <a:spcPts val="0"/>
              </a:spcBef>
              <a:spcAft>
                <a:spcPts val="0"/>
              </a:spcAft>
              <a:buClr>
                <a:srgbClr val="00B4C2"/>
              </a:buClr>
              <a:buSzPts val="1400"/>
              <a:buChar char="○"/>
              <a:defRPr>
                <a:solidFill>
                  <a:srgbClr val="00B4C2"/>
                </a:solidFill>
              </a:defRPr>
            </a:lvl5pPr>
            <a:lvl6pPr marL="3657509" lvl="5" indent="-423323">
              <a:spcBef>
                <a:spcPts val="0"/>
              </a:spcBef>
              <a:spcAft>
                <a:spcPts val="0"/>
              </a:spcAft>
              <a:buClr>
                <a:srgbClr val="00B4C2"/>
              </a:buClr>
              <a:buSzPts val="1400"/>
              <a:buChar char="■"/>
              <a:defRPr>
                <a:solidFill>
                  <a:srgbClr val="00B4C2"/>
                </a:solidFill>
              </a:defRPr>
            </a:lvl6pPr>
            <a:lvl7pPr marL="4267093" lvl="6" indent="-423323">
              <a:spcBef>
                <a:spcPts val="0"/>
              </a:spcBef>
              <a:spcAft>
                <a:spcPts val="0"/>
              </a:spcAft>
              <a:buClr>
                <a:srgbClr val="00B4C2"/>
              </a:buClr>
              <a:buSzPts val="1400"/>
              <a:buChar char="●"/>
              <a:defRPr>
                <a:solidFill>
                  <a:srgbClr val="00B4C2"/>
                </a:solidFill>
              </a:defRPr>
            </a:lvl7pPr>
            <a:lvl8pPr marL="4876678" lvl="7" indent="-423323">
              <a:spcBef>
                <a:spcPts val="0"/>
              </a:spcBef>
              <a:spcAft>
                <a:spcPts val="0"/>
              </a:spcAft>
              <a:buClr>
                <a:srgbClr val="00B4C2"/>
              </a:buClr>
              <a:buSzPts val="1400"/>
              <a:buChar char="○"/>
              <a:defRPr>
                <a:solidFill>
                  <a:srgbClr val="00B4C2"/>
                </a:solidFill>
              </a:defRPr>
            </a:lvl8pPr>
            <a:lvl9pPr marL="5486263" lvl="8" indent="-423323">
              <a:spcBef>
                <a:spcPts val="0"/>
              </a:spcBef>
              <a:spcAft>
                <a:spcPts val="0"/>
              </a:spcAft>
              <a:buClr>
                <a:srgbClr val="00B4C2"/>
              </a:buClr>
              <a:buSzPts val="1400"/>
              <a:buChar char="■"/>
              <a:defRPr>
                <a:solidFill>
                  <a:srgbClr val="00B4C2"/>
                </a:solidFill>
              </a:defRPr>
            </a:lvl9pPr>
          </a:lstStyle>
          <a:p>
            <a:endParaRPr/>
          </a:p>
        </p:txBody>
      </p:sp>
      <p:sp>
        <p:nvSpPr>
          <p:cNvPr id="312" name="Google Shape;312;p19"/>
          <p:cNvSpPr txBox="1">
            <a:spLocks noGrp="1"/>
          </p:cNvSpPr>
          <p:nvPr>
            <p:ph type="body" idx="2"/>
          </p:nvPr>
        </p:nvSpPr>
        <p:spPr>
          <a:xfrm>
            <a:off x="3670152" y="2780033"/>
            <a:ext cx="2175200" cy="1141200"/>
          </a:xfrm>
          <a:prstGeom prst="rect">
            <a:avLst/>
          </a:prstGeom>
        </p:spPr>
        <p:txBody>
          <a:bodyPr spcFirstLastPara="1" wrap="square" lIns="91425" tIns="91425" rIns="91425" bIns="91425" anchor="t" anchorCtr="0">
            <a:normAutofit/>
          </a:bodyPr>
          <a:lstStyle>
            <a:lvl1pPr marL="609585" lvl="0" indent="-431789">
              <a:spcBef>
                <a:spcPts val="0"/>
              </a:spcBef>
              <a:spcAft>
                <a:spcPts val="0"/>
              </a:spcAft>
              <a:buSzPts val="1500"/>
              <a:buChar char="●"/>
              <a:defRPr sz="20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3" name="Google Shape;313;p19"/>
          <p:cNvSpPr txBox="1">
            <a:spLocks noGrp="1"/>
          </p:cNvSpPr>
          <p:nvPr>
            <p:ph type="body" idx="3"/>
          </p:nvPr>
        </p:nvSpPr>
        <p:spPr>
          <a:xfrm>
            <a:off x="8833577" y="4339489"/>
            <a:ext cx="2175200" cy="1141200"/>
          </a:xfrm>
          <a:prstGeom prst="rect">
            <a:avLst/>
          </a:prstGeom>
        </p:spPr>
        <p:txBody>
          <a:bodyPr spcFirstLastPara="1" wrap="square" lIns="91425" tIns="91425" rIns="91425" bIns="91425" anchor="t" anchorCtr="0">
            <a:normAutofit/>
          </a:bodyPr>
          <a:lstStyle>
            <a:lvl1pPr marL="609585" lvl="0" indent="-431789">
              <a:spcBef>
                <a:spcPts val="0"/>
              </a:spcBef>
              <a:spcAft>
                <a:spcPts val="0"/>
              </a:spcAft>
              <a:buSzPts val="1500"/>
              <a:buChar char="●"/>
              <a:defRPr sz="20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4" name="Google Shape;314;p19"/>
          <p:cNvSpPr txBox="1">
            <a:spLocks noGrp="1"/>
          </p:cNvSpPr>
          <p:nvPr>
            <p:ph type="subTitle" idx="4"/>
          </p:nvPr>
        </p:nvSpPr>
        <p:spPr>
          <a:xfrm>
            <a:off x="773961" y="2955340"/>
            <a:ext cx="1770400" cy="378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500"/>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19"/>
          <p:cNvSpPr txBox="1">
            <a:spLocks noGrp="1"/>
          </p:cNvSpPr>
          <p:nvPr>
            <p:ph type="subTitle" idx="5"/>
          </p:nvPr>
        </p:nvSpPr>
        <p:spPr>
          <a:xfrm>
            <a:off x="4342780" y="2285647"/>
            <a:ext cx="1770400" cy="378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500"/>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19"/>
          <p:cNvSpPr txBox="1">
            <a:spLocks noGrp="1"/>
          </p:cNvSpPr>
          <p:nvPr>
            <p:ph type="subTitle" idx="6"/>
          </p:nvPr>
        </p:nvSpPr>
        <p:spPr>
          <a:xfrm>
            <a:off x="5989345" y="4439905"/>
            <a:ext cx="1770400" cy="378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500"/>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19"/>
          <p:cNvSpPr txBox="1">
            <a:spLocks noGrp="1"/>
          </p:cNvSpPr>
          <p:nvPr>
            <p:ph type="subTitle" idx="7"/>
          </p:nvPr>
        </p:nvSpPr>
        <p:spPr>
          <a:xfrm>
            <a:off x="9686296" y="3845103"/>
            <a:ext cx="1770400" cy="378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500"/>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19"/>
          <p:cNvSpPr txBox="1">
            <a:spLocks noGrp="1"/>
          </p:cNvSpPr>
          <p:nvPr>
            <p:ph type="body" idx="8"/>
          </p:nvPr>
        </p:nvSpPr>
        <p:spPr>
          <a:xfrm>
            <a:off x="6251915" y="3234369"/>
            <a:ext cx="2175200" cy="1141200"/>
          </a:xfrm>
          <a:prstGeom prst="rect">
            <a:avLst/>
          </a:prstGeom>
        </p:spPr>
        <p:txBody>
          <a:bodyPr spcFirstLastPara="1" wrap="square" lIns="91425" tIns="91425" rIns="91425" bIns="91425" anchor="t" anchorCtr="0">
            <a:normAutofit/>
          </a:bodyPr>
          <a:lstStyle>
            <a:lvl1pPr marL="609585" lvl="0" indent="-431789">
              <a:spcBef>
                <a:spcPts val="0"/>
              </a:spcBef>
              <a:spcAft>
                <a:spcPts val="0"/>
              </a:spcAft>
              <a:buClr>
                <a:srgbClr val="00B4C2"/>
              </a:buClr>
              <a:buSzPts val="1500"/>
              <a:buChar char="●"/>
              <a:defRPr sz="2000">
                <a:solidFill>
                  <a:srgbClr val="00B4C2"/>
                </a:solidFill>
              </a:defRPr>
            </a:lvl1pPr>
            <a:lvl2pPr marL="1219170" lvl="1" indent="-423323">
              <a:spcBef>
                <a:spcPts val="0"/>
              </a:spcBef>
              <a:spcAft>
                <a:spcPts val="0"/>
              </a:spcAft>
              <a:buClr>
                <a:srgbClr val="00B4C2"/>
              </a:buClr>
              <a:buSzPts val="1400"/>
              <a:buChar char="○"/>
              <a:defRPr>
                <a:solidFill>
                  <a:srgbClr val="00B4C2"/>
                </a:solidFill>
              </a:defRPr>
            </a:lvl2pPr>
            <a:lvl3pPr marL="1828754" lvl="2" indent="-423323">
              <a:spcBef>
                <a:spcPts val="0"/>
              </a:spcBef>
              <a:spcAft>
                <a:spcPts val="0"/>
              </a:spcAft>
              <a:buClr>
                <a:srgbClr val="00B4C2"/>
              </a:buClr>
              <a:buSzPts val="1400"/>
              <a:buChar char="■"/>
              <a:defRPr>
                <a:solidFill>
                  <a:srgbClr val="00B4C2"/>
                </a:solidFill>
              </a:defRPr>
            </a:lvl3pPr>
            <a:lvl4pPr marL="2438339" lvl="3" indent="-423323">
              <a:spcBef>
                <a:spcPts val="0"/>
              </a:spcBef>
              <a:spcAft>
                <a:spcPts val="0"/>
              </a:spcAft>
              <a:buClr>
                <a:srgbClr val="00B4C2"/>
              </a:buClr>
              <a:buSzPts val="1400"/>
              <a:buChar char="●"/>
              <a:defRPr>
                <a:solidFill>
                  <a:srgbClr val="00B4C2"/>
                </a:solidFill>
              </a:defRPr>
            </a:lvl4pPr>
            <a:lvl5pPr marL="3047924" lvl="4" indent="-423323">
              <a:spcBef>
                <a:spcPts val="0"/>
              </a:spcBef>
              <a:spcAft>
                <a:spcPts val="0"/>
              </a:spcAft>
              <a:buClr>
                <a:srgbClr val="00B4C2"/>
              </a:buClr>
              <a:buSzPts val="1400"/>
              <a:buChar char="○"/>
              <a:defRPr>
                <a:solidFill>
                  <a:srgbClr val="00B4C2"/>
                </a:solidFill>
              </a:defRPr>
            </a:lvl5pPr>
            <a:lvl6pPr marL="3657509" lvl="5" indent="-423323">
              <a:spcBef>
                <a:spcPts val="0"/>
              </a:spcBef>
              <a:spcAft>
                <a:spcPts val="0"/>
              </a:spcAft>
              <a:buClr>
                <a:srgbClr val="00B4C2"/>
              </a:buClr>
              <a:buSzPts val="1400"/>
              <a:buChar char="■"/>
              <a:defRPr>
                <a:solidFill>
                  <a:srgbClr val="00B4C2"/>
                </a:solidFill>
              </a:defRPr>
            </a:lvl6pPr>
            <a:lvl7pPr marL="4267093" lvl="6" indent="-423323">
              <a:spcBef>
                <a:spcPts val="0"/>
              </a:spcBef>
              <a:spcAft>
                <a:spcPts val="0"/>
              </a:spcAft>
              <a:buClr>
                <a:srgbClr val="00B4C2"/>
              </a:buClr>
              <a:buSzPts val="1400"/>
              <a:buChar char="●"/>
              <a:defRPr>
                <a:solidFill>
                  <a:srgbClr val="00B4C2"/>
                </a:solidFill>
              </a:defRPr>
            </a:lvl7pPr>
            <a:lvl8pPr marL="4876678" lvl="7" indent="-423323">
              <a:spcBef>
                <a:spcPts val="0"/>
              </a:spcBef>
              <a:spcAft>
                <a:spcPts val="0"/>
              </a:spcAft>
              <a:buClr>
                <a:srgbClr val="00B4C2"/>
              </a:buClr>
              <a:buSzPts val="1400"/>
              <a:buChar char="○"/>
              <a:defRPr>
                <a:solidFill>
                  <a:srgbClr val="00B4C2"/>
                </a:solidFill>
              </a:defRPr>
            </a:lvl8pPr>
            <a:lvl9pPr marL="5486263" lvl="8" indent="-423323">
              <a:spcBef>
                <a:spcPts val="0"/>
              </a:spcBef>
              <a:spcAft>
                <a:spcPts val="0"/>
              </a:spcAft>
              <a:buClr>
                <a:srgbClr val="00B4C2"/>
              </a:buClr>
              <a:buSzPts val="1400"/>
              <a:buChar char="■"/>
              <a:defRPr>
                <a:solidFill>
                  <a:srgbClr val="00B4C2"/>
                </a:solidFill>
              </a:defRPr>
            </a:lvl9pPr>
          </a:lstStyle>
          <a:p>
            <a:endParaRPr/>
          </a:p>
        </p:txBody>
      </p:sp>
    </p:spTree>
    <p:extLst>
      <p:ext uri="{BB962C8B-B14F-4D97-AF65-F5344CB8AC3E}">
        <p14:creationId xmlns:p14="http://schemas.microsoft.com/office/powerpoint/2010/main" val="1942007521"/>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raportada">
  <p:cSld name="Contraportada">
    <p:bg>
      <p:bgPr>
        <a:blipFill>
          <a:blip r:embed="rId2">
            <a:alphaModFix/>
          </a:blip>
          <a:stretch>
            <a:fillRect/>
          </a:stretch>
        </a:blipFill>
        <a:effectLst/>
      </p:bgPr>
    </p:bg>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3809723333"/>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13">
          <p15:clr>
            <a:srgbClr val="E46962"/>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iseño personalizado 1">
  <p:cSld name="Diseño personalizado 1">
    <p:bg>
      <p:bgPr>
        <a:blipFill>
          <a:blip r:embed="rId2">
            <a:alphaModFix/>
          </a:blip>
          <a:stretch>
            <a:fillRect/>
          </a:stretch>
        </a:blipFill>
        <a:effectLst/>
      </p:bgPr>
    </p:bg>
    <p:spTree>
      <p:nvGrpSpPr>
        <p:cNvPr id="1" name="Shape 320"/>
        <p:cNvGrpSpPr/>
        <p:nvPr/>
      </p:nvGrpSpPr>
      <p:grpSpPr>
        <a:xfrm>
          <a:off x="0" y="0"/>
          <a:ext cx="0" cy="0"/>
          <a:chOff x="0" y="0"/>
          <a:chExt cx="0" cy="0"/>
        </a:xfrm>
      </p:grpSpPr>
      <p:sp>
        <p:nvSpPr>
          <p:cNvPr id="321" name="Google Shape;321;p21"/>
          <p:cNvSpPr txBox="1">
            <a:spLocks noGrp="1"/>
          </p:cNvSpPr>
          <p:nvPr>
            <p:ph type="title"/>
          </p:nvPr>
        </p:nvSpPr>
        <p:spPr>
          <a:xfrm>
            <a:off x="720000" y="296933"/>
            <a:ext cx="8716000" cy="6132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014414858"/>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05">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A405D0-B6BE-15D9-D2E2-73A6EBFDF4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7B0C03B-3ECA-5FAC-4F33-0570929EE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5C949663-3CBD-75C5-884C-071559145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80C741-B26F-AF30-330A-CF04829239EF}"/>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6" name="Marcador de pie de página 5">
            <a:extLst>
              <a:ext uri="{FF2B5EF4-FFF2-40B4-BE49-F238E27FC236}">
                <a16:creationId xmlns:a16="http://schemas.microsoft.com/office/drawing/2014/main" id="{D5BE42A0-FB21-9DA4-2EB1-38F4AFFD022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F28F81C-8200-CE06-CCF5-E07102054194}"/>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1546304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iseño personalizado 1 1">
  <p:cSld name="Diseño personalizado 1 1">
    <p:bg>
      <p:bgPr>
        <a:blipFill>
          <a:blip r:embed="rId2">
            <a:alphaModFix/>
          </a:blip>
          <a:stretch>
            <a:fillRect/>
          </a:stretch>
        </a:blipFill>
        <a:effectLst/>
      </p:bgPr>
    </p:bg>
    <p:spTree>
      <p:nvGrpSpPr>
        <p:cNvPr id="1" name="Shape 322"/>
        <p:cNvGrpSpPr/>
        <p:nvPr/>
      </p:nvGrpSpPr>
      <p:grpSpPr>
        <a:xfrm>
          <a:off x="0" y="0"/>
          <a:ext cx="0" cy="0"/>
          <a:chOff x="0" y="0"/>
          <a:chExt cx="0" cy="0"/>
        </a:xfrm>
      </p:grpSpPr>
      <p:sp>
        <p:nvSpPr>
          <p:cNvPr id="323" name="Google Shape;323;p22"/>
          <p:cNvSpPr txBox="1">
            <a:spLocks noGrp="1"/>
          </p:cNvSpPr>
          <p:nvPr>
            <p:ph type="title"/>
          </p:nvPr>
        </p:nvSpPr>
        <p:spPr>
          <a:xfrm>
            <a:off x="720000" y="296933"/>
            <a:ext cx="8716000" cy="6132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4" name="Google Shape;324;p22"/>
          <p:cNvSpPr txBox="1">
            <a:spLocks noGrp="1"/>
          </p:cNvSpPr>
          <p:nvPr>
            <p:ph type="subTitle" idx="1"/>
          </p:nvPr>
        </p:nvSpPr>
        <p:spPr>
          <a:xfrm>
            <a:off x="741067" y="699233"/>
            <a:ext cx="8414800" cy="550000"/>
          </a:xfrm>
          <a:prstGeom prst="rect">
            <a:avLst/>
          </a:prstGeom>
          <a:noFill/>
        </p:spPr>
        <p:txBody>
          <a:bodyPr spcFirstLastPara="1" wrap="square" lIns="91425" tIns="91425" rIns="91425" bIns="91425" anchor="t" anchorCtr="0">
            <a:normAutofit/>
          </a:bodyPr>
          <a:lstStyle>
            <a:lvl1pPr lvl="0">
              <a:spcBef>
                <a:spcPts val="0"/>
              </a:spcBef>
              <a:spcAft>
                <a:spcPts val="0"/>
              </a:spcAft>
              <a:buClr>
                <a:srgbClr val="00B4C2"/>
              </a:buClr>
              <a:buSzPts val="1500"/>
              <a:buNone/>
              <a:defRPr sz="2000">
                <a:solidFill>
                  <a:srgbClr val="00B4C2"/>
                </a:solidFill>
              </a:defRPr>
            </a:lvl1pPr>
            <a:lvl2pPr lvl="1">
              <a:spcBef>
                <a:spcPts val="0"/>
              </a:spcBef>
              <a:spcAft>
                <a:spcPts val="0"/>
              </a:spcAft>
              <a:buClr>
                <a:srgbClr val="00B4C2"/>
              </a:buClr>
              <a:buSzPts val="1400"/>
              <a:buNone/>
              <a:defRPr>
                <a:solidFill>
                  <a:srgbClr val="00B4C2"/>
                </a:solidFill>
              </a:defRPr>
            </a:lvl2pPr>
            <a:lvl3pPr lvl="2">
              <a:spcBef>
                <a:spcPts val="0"/>
              </a:spcBef>
              <a:spcAft>
                <a:spcPts val="0"/>
              </a:spcAft>
              <a:buClr>
                <a:srgbClr val="00B4C2"/>
              </a:buClr>
              <a:buSzPts val="1400"/>
              <a:buNone/>
              <a:defRPr>
                <a:solidFill>
                  <a:srgbClr val="00B4C2"/>
                </a:solidFill>
              </a:defRPr>
            </a:lvl3pPr>
            <a:lvl4pPr lvl="3">
              <a:spcBef>
                <a:spcPts val="0"/>
              </a:spcBef>
              <a:spcAft>
                <a:spcPts val="0"/>
              </a:spcAft>
              <a:buClr>
                <a:srgbClr val="00B4C2"/>
              </a:buClr>
              <a:buSzPts val="1400"/>
              <a:buNone/>
              <a:defRPr>
                <a:solidFill>
                  <a:srgbClr val="00B4C2"/>
                </a:solidFill>
              </a:defRPr>
            </a:lvl4pPr>
            <a:lvl5pPr lvl="4">
              <a:spcBef>
                <a:spcPts val="0"/>
              </a:spcBef>
              <a:spcAft>
                <a:spcPts val="0"/>
              </a:spcAft>
              <a:buClr>
                <a:srgbClr val="00B4C2"/>
              </a:buClr>
              <a:buSzPts val="1400"/>
              <a:buNone/>
              <a:defRPr>
                <a:solidFill>
                  <a:srgbClr val="00B4C2"/>
                </a:solidFill>
              </a:defRPr>
            </a:lvl5pPr>
            <a:lvl6pPr lvl="5">
              <a:spcBef>
                <a:spcPts val="0"/>
              </a:spcBef>
              <a:spcAft>
                <a:spcPts val="0"/>
              </a:spcAft>
              <a:buClr>
                <a:srgbClr val="00B4C2"/>
              </a:buClr>
              <a:buSzPts val="1400"/>
              <a:buNone/>
              <a:defRPr>
                <a:solidFill>
                  <a:srgbClr val="00B4C2"/>
                </a:solidFill>
              </a:defRPr>
            </a:lvl6pPr>
            <a:lvl7pPr lvl="6">
              <a:spcBef>
                <a:spcPts val="0"/>
              </a:spcBef>
              <a:spcAft>
                <a:spcPts val="0"/>
              </a:spcAft>
              <a:buClr>
                <a:srgbClr val="00B4C2"/>
              </a:buClr>
              <a:buSzPts val="1400"/>
              <a:buNone/>
              <a:defRPr>
                <a:solidFill>
                  <a:srgbClr val="00B4C2"/>
                </a:solidFill>
              </a:defRPr>
            </a:lvl7pPr>
            <a:lvl8pPr lvl="7">
              <a:spcBef>
                <a:spcPts val="0"/>
              </a:spcBef>
              <a:spcAft>
                <a:spcPts val="0"/>
              </a:spcAft>
              <a:buClr>
                <a:srgbClr val="00B4C2"/>
              </a:buClr>
              <a:buSzPts val="1400"/>
              <a:buNone/>
              <a:defRPr>
                <a:solidFill>
                  <a:srgbClr val="00B4C2"/>
                </a:solidFill>
              </a:defRPr>
            </a:lvl8pPr>
            <a:lvl9pPr lvl="8">
              <a:spcBef>
                <a:spcPts val="0"/>
              </a:spcBef>
              <a:spcAft>
                <a:spcPts val="0"/>
              </a:spcAft>
              <a:buClr>
                <a:srgbClr val="00B4C2"/>
              </a:buClr>
              <a:buSzPts val="1400"/>
              <a:buNone/>
              <a:defRPr>
                <a:solidFill>
                  <a:srgbClr val="00B4C2"/>
                </a:solidFill>
              </a:defRPr>
            </a:lvl9pPr>
          </a:lstStyle>
          <a:p>
            <a:endParaRPr/>
          </a:p>
        </p:txBody>
      </p:sp>
    </p:spTree>
    <p:extLst>
      <p:ext uri="{BB962C8B-B14F-4D97-AF65-F5344CB8AC3E}">
        <p14:creationId xmlns:p14="http://schemas.microsoft.com/office/powerpoint/2010/main" val="2459704213"/>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05">
          <p15:clr>
            <a:srgbClr val="E46962"/>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iseño personalizado 1 1 1">
  <p:cSld name="Diseño personalizado 1 1 1">
    <p:bg>
      <p:bgPr>
        <a:blipFill>
          <a:blip r:embed="rId2">
            <a:alphaModFix/>
          </a:blip>
          <a:stretch>
            <a:fillRect/>
          </a:stretch>
        </a:blipFill>
        <a:effectLst/>
      </p:bgPr>
    </p:bg>
    <p:spTree>
      <p:nvGrpSpPr>
        <p:cNvPr id="1" name="Shape 325"/>
        <p:cNvGrpSpPr/>
        <p:nvPr/>
      </p:nvGrpSpPr>
      <p:grpSpPr>
        <a:xfrm>
          <a:off x="0" y="0"/>
          <a:ext cx="0" cy="0"/>
          <a:chOff x="0" y="0"/>
          <a:chExt cx="0" cy="0"/>
        </a:xfrm>
      </p:grpSpPr>
      <p:sp>
        <p:nvSpPr>
          <p:cNvPr id="326" name="Google Shape;326;p23"/>
          <p:cNvSpPr txBox="1">
            <a:spLocks noGrp="1"/>
          </p:cNvSpPr>
          <p:nvPr>
            <p:ph type="title"/>
          </p:nvPr>
        </p:nvSpPr>
        <p:spPr>
          <a:xfrm>
            <a:off x="720000" y="296933"/>
            <a:ext cx="8716000" cy="6132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7" name="Google Shape;327;p23"/>
          <p:cNvSpPr txBox="1">
            <a:spLocks noGrp="1"/>
          </p:cNvSpPr>
          <p:nvPr>
            <p:ph type="subTitle" idx="1"/>
          </p:nvPr>
        </p:nvSpPr>
        <p:spPr>
          <a:xfrm>
            <a:off x="741067" y="699233"/>
            <a:ext cx="8414800" cy="550000"/>
          </a:xfrm>
          <a:prstGeom prst="rect">
            <a:avLst/>
          </a:prstGeom>
          <a:noFill/>
        </p:spPr>
        <p:txBody>
          <a:bodyPr spcFirstLastPara="1" wrap="square" lIns="91425" tIns="91425" rIns="91425" bIns="91425" anchor="t" anchorCtr="0">
            <a:normAutofit/>
          </a:bodyPr>
          <a:lstStyle>
            <a:lvl1pPr lvl="0">
              <a:spcBef>
                <a:spcPts val="0"/>
              </a:spcBef>
              <a:spcAft>
                <a:spcPts val="0"/>
              </a:spcAft>
              <a:buClr>
                <a:schemeClr val="dk1"/>
              </a:buClr>
              <a:buSzPts val="1500"/>
              <a:buNone/>
              <a:defRPr sz="2000">
                <a:solidFill>
                  <a:schemeClr val="dk1"/>
                </a:solidFill>
              </a:defRPr>
            </a:lvl1pPr>
            <a:lvl2pPr lvl="1">
              <a:spcBef>
                <a:spcPts val="0"/>
              </a:spcBef>
              <a:spcAft>
                <a:spcPts val="0"/>
              </a:spcAft>
              <a:buClr>
                <a:srgbClr val="00B4C2"/>
              </a:buClr>
              <a:buSzPts val="1400"/>
              <a:buNone/>
              <a:defRPr>
                <a:solidFill>
                  <a:srgbClr val="00B4C2"/>
                </a:solidFill>
              </a:defRPr>
            </a:lvl2pPr>
            <a:lvl3pPr lvl="2">
              <a:spcBef>
                <a:spcPts val="0"/>
              </a:spcBef>
              <a:spcAft>
                <a:spcPts val="0"/>
              </a:spcAft>
              <a:buClr>
                <a:srgbClr val="00B4C2"/>
              </a:buClr>
              <a:buSzPts val="1400"/>
              <a:buNone/>
              <a:defRPr>
                <a:solidFill>
                  <a:srgbClr val="00B4C2"/>
                </a:solidFill>
              </a:defRPr>
            </a:lvl3pPr>
            <a:lvl4pPr lvl="3">
              <a:spcBef>
                <a:spcPts val="0"/>
              </a:spcBef>
              <a:spcAft>
                <a:spcPts val="0"/>
              </a:spcAft>
              <a:buClr>
                <a:srgbClr val="00B4C2"/>
              </a:buClr>
              <a:buSzPts val="1400"/>
              <a:buNone/>
              <a:defRPr>
                <a:solidFill>
                  <a:srgbClr val="00B4C2"/>
                </a:solidFill>
              </a:defRPr>
            </a:lvl4pPr>
            <a:lvl5pPr lvl="4">
              <a:spcBef>
                <a:spcPts val="0"/>
              </a:spcBef>
              <a:spcAft>
                <a:spcPts val="0"/>
              </a:spcAft>
              <a:buClr>
                <a:srgbClr val="00B4C2"/>
              </a:buClr>
              <a:buSzPts val="1400"/>
              <a:buNone/>
              <a:defRPr>
                <a:solidFill>
                  <a:srgbClr val="00B4C2"/>
                </a:solidFill>
              </a:defRPr>
            </a:lvl5pPr>
            <a:lvl6pPr lvl="5">
              <a:spcBef>
                <a:spcPts val="0"/>
              </a:spcBef>
              <a:spcAft>
                <a:spcPts val="0"/>
              </a:spcAft>
              <a:buClr>
                <a:srgbClr val="00B4C2"/>
              </a:buClr>
              <a:buSzPts val="1400"/>
              <a:buNone/>
              <a:defRPr>
                <a:solidFill>
                  <a:srgbClr val="00B4C2"/>
                </a:solidFill>
              </a:defRPr>
            </a:lvl6pPr>
            <a:lvl7pPr lvl="6">
              <a:spcBef>
                <a:spcPts val="0"/>
              </a:spcBef>
              <a:spcAft>
                <a:spcPts val="0"/>
              </a:spcAft>
              <a:buClr>
                <a:srgbClr val="00B4C2"/>
              </a:buClr>
              <a:buSzPts val="1400"/>
              <a:buNone/>
              <a:defRPr>
                <a:solidFill>
                  <a:srgbClr val="00B4C2"/>
                </a:solidFill>
              </a:defRPr>
            </a:lvl7pPr>
            <a:lvl8pPr lvl="7">
              <a:spcBef>
                <a:spcPts val="0"/>
              </a:spcBef>
              <a:spcAft>
                <a:spcPts val="0"/>
              </a:spcAft>
              <a:buClr>
                <a:srgbClr val="00B4C2"/>
              </a:buClr>
              <a:buSzPts val="1400"/>
              <a:buNone/>
              <a:defRPr>
                <a:solidFill>
                  <a:srgbClr val="00B4C2"/>
                </a:solidFill>
              </a:defRPr>
            </a:lvl8pPr>
            <a:lvl9pPr lvl="8">
              <a:spcBef>
                <a:spcPts val="0"/>
              </a:spcBef>
              <a:spcAft>
                <a:spcPts val="0"/>
              </a:spcAft>
              <a:buClr>
                <a:srgbClr val="00B4C2"/>
              </a:buClr>
              <a:buSzPts val="1400"/>
              <a:buNone/>
              <a:defRPr>
                <a:solidFill>
                  <a:srgbClr val="00B4C2"/>
                </a:solidFill>
              </a:defRPr>
            </a:lvl9pPr>
          </a:lstStyle>
          <a:p>
            <a:endParaRPr/>
          </a:p>
        </p:txBody>
      </p:sp>
    </p:spTree>
    <p:extLst>
      <p:ext uri="{BB962C8B-B14F-4D97-AF65-F5344CB8AC3E}">
        <p14:creationId xmlns:p14="http://schemas.microsoft.com/office/powerpoint/2010/main" val="3426998055"/>
      </p:ext>
    </p:extLst>
  </p:cSld>
  <p:clrMapOvr>
    <a:masterClrMapping/>
  </p:clrMapOvr>
  <p:extLst>
    <p:ext uri="{DCECCB84-F9BA-43D5-87BE-67443E8EF086}">
      <p15:sldGuideLst xmlns:p15="http://schemas.microsoft.com/office/powerpoint/2012/main">
        <p15:guide id="1" pos="340">
          <p15:clr>
            <a:srgbClr val="E46962"/>
          </p15:clr>
        </p15:guide>
        <p15:guide id="2" orient="horz" pos="227">
          <p15:clr>
            <a:srgbClr val="E46962"/>
          </p15:clr>
        </p15:guide>
        <p15:guide id="3" pos="5443">
          <p15:clr>
            <a:srgbClr val="E46962"/>
          </p15:clr>
        </p15:guide>
        <p15:guide id="4" orient="horz" pos="3005">
          <p15:clr>
            <a:srgbClr val="E46962"/>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iseño personalizado 2">
  <p:cSld name="Diseño personalizado 2">
    <p:bg>
      <p:bgPr>
        <a:blipFill>
          <a:blip r:embed="rId2">
            <a:alphaModFix/>
          </a:blip>
          <a:stretch>
            <a:fillRect/>
          </a:stretch>
        </a:blipFill>
        <a:effectLst/>
      </p:bgPr>
    </p:bg>
    <p:spTree>
      <p:nvGrpSpPr>
        <p:cNvPr id="1" name="Shape 328"/>
        <p:cNvGrpSpPr/>
        <p:nvPr/>
      </p:nvGrpSpPr>
      <p:grpSpPr>
        <a:xfrm>
          <a:off x="0" y="0"/>
          <a:ext cx="0" cy="0"/>
          <a:chOff x="0" y="0"/>
          <a:chExt cx="0" cy="0"/>
        </a:xfrm>
      </p:grpSpPr>
      <p:sp>
        <p:nvSpPr>
          <p:cNvPr id="329" name="Google Shape;329;p24"/>
          <p:cNvSpPr txBox="1">
            <a:spLocks noGrp="1"/>
          </p:cNvSpPr>
          <p:nvPr>
            <p:ph type="title"/>
          </p:nvPr>
        </p:nvSpPr>
        <p:spPr>
          <a:xfrm>
            <a:off x="2823200" y="2137033"/>
            <a:ext cx="6545600" cy="105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6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30" name="Google Shape;330;p24"/>
          <p:cNvSpPr txBox="1">
            <a:spLocks noGrp="1"/>
          </p:cNvSpPr>
          <p:nvPr>
            <p:ph type="subTitle" idx="1"/>
          </p:nvPr>
        </p:nvSpPr>
        <p:spPr>
          <a:xfrm>
            <a:off x="3940600" y="3810000"/>
            <a:ext cx="4310800" cy="105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1700"/>
              <a:buNone/>
              <a:defRPr sz="2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90778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iseño personalizado 2 1">
  <p:cSld name="Diseño personalizado 2 1">
    <p:bg>
      <p:bgPr>
        <a:blipFill>
          <a:blip r:embed="rId2">
            <a:alphaModFix/>
          </a:blip>
          <a:stretch>
            <a:fillRect/>
          </a:stretch>
        </a:blipFill>
        <a:effectLst/>
      </p:bgPr>
    </p:bg>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2823200" y="2137033"/>
            <a:ext cx="6545600" cy="105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6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33" name="Google Shape;333;p25"/>
          <p:cNvSpPr txBox="1">
            <a:spLocks noGrp="1"/>
          </p:cNvSpPr>
          <p:nvPr>
            <p:ph type="subTitle" idx="1"/>
          </p:nvPr>
        </p:nvSpPr>
        <p:spPr>
          <a:xfrm>
            <a:off x="3940600" y="3810000"/>
            <a:ext cx="4310800" cy="105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1700"/>
              <a:buNone/>
              <a:defRPr sz="2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406802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368562"/>
          </a:xfrm>
          <a:prstGeom prst="rect">
            <a:avLst/>
          </a:prstGeom>
        </p:spPr>
        <p:txBody>
          <a:bodyPr wrap="square" lIns="0" tIns="0" rIns="0" bIns="0">
            <a:spAutoFit/>
          </a:bodyPr>
          <a:lstStyle>
            <a:lvl1pPr>
              <a:defRPr sz="2395" b="1" i="0">
                <a:solidFill>
                  <a:schemeClr val="bg1"/>
                </a:solidFill>
                <a:latin typeface="Tahoma"/>
                <a:cs typeface="Tahoma"/>
              </a:defRPr>
            </a:lvl1pPr>
          </a:lstStyle>
          <a:p>
            <a:endParaRPr/>
          </a:p>
        </p:txBody>
      </p:sp>
      <p:sp>
        <p:nvSpPr>
          <p:cNvPr id="3" name="Holder 3"/>
          <p:cNvSpPr>
            <a:spLocks noGrp="1"/>
          </p:cNvSpPr>
          <p:nvPr>
            <p:ph type="subTitle" idx="4"/>
          </p:nvPr>
        </p:nvSpPr>
        <p:spPr>
          <a:xfrm>
            <a:off x="1828800" y="3840480"/>
            <a:ext cx="8534400" cy="233269"/>
          </a:xfrm>
          <a:prstGeom prst="rect">
            <a:avLst/>
          </a:prstGeom>
        </p:spPr>
        <p:txBody>
          <a:bodyPr wrap="square" lIns="0" tIns="0" rIns="0" bIns="0">
            <a:spAutoFit/>
          </a:bodyPr>
          <a:lstStyle>
            <a:lvl1pPr>
              <a:defRPr sz="1516" b="0" i="1">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420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8957" y="1375877"/>
            <a:ext cx="6102932" cy="368562"/>
          </a:xfrm>
        </p:spPr>
        <p:txBody>
          <a:bodyPr lIns="0" tIns="0" rIns="0" bIns="0"/>
          <a:lstStyle>
            <a:lvl1pPr>
              <a:defRPr sz="2395" b="1" i="0">
                <a:solidFill>
                  <a:schemeClr val="bg1"/>
                </a:solidFill>
                <a:latin typeface="Tahoma"/>
                <a:cs typeface="Tahoma"/>
              </a:defRPr>
            </a:lvl1pPr>
          </a:lstStyle>
          <a:p>
            <a:endParaRPr/>
          </a:p>
        </p:txBody>
      </p:sp>
      <p:sp>
        <p:nvSpPr>
          <p:cNvPr id="3" name="Holder 3"/>
          <p:cNvSpPr>
            <a:spLocks noGrp="1"/>
          </p:cNvSpPr>
          <p:nvPr>
            <p:ph type="body" idx="1"/>
          </p:nvPr>
        </p:nvSpPr>
        <p:spPr>
          <a:xfrm>
            <a:off x="963628" y="1651130"/>
            <a:ext cx="10332778" cy="233269"/>
          </a:xfrm>
        </p:spPr>
        <p:txBody>
          <a:bodyPr lIns="0" tIns="0" rIns="0" bIns="0"/>
          <a:lstStyle>
            <a:lvl1pPr>
              <a:defRPr sz="1516" b="0" i="1">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96201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8957" y="1375877"/>
            <a:ext cx="6102932" cy="368562"/>
          </a:xfrm>
        </p:spPr>
        <p:txBody>
          <a:bodyPr lIns="0" tIns="0" rIns="0" bIns="0"/>
          <a:lstStyle>
            <a:lvl1pPr>
              <a:defRPr sz="2395" b="1" i="0">
                <a:solidFill>
                  <a:schemeClr val="bg1"/>
                </a:solidFill>
                <a:latin typeface="Tahoma"/>
                <a:cs typeface="Tahoma"/>
              </a:defRPr>
            </a:lvl1pPr>
          </a:lstStyle>
          <a:p>
            <a:endParaRPr/>
          </a:p>
        </p:txBody>
      </p:sp>
      <p:sp>
        <p:nvSpPr>
          <p:cNvPr id="3" name="Holder 3"/>
          <p:cNvSpPr>
            <a:spLocks noGrp="1"/>
          </p:cNvSpPr>
          <p:nvPr>
            <p:ph sz="half" idx="2"/>
          </p:nvPr>
        </p:nvSpPr>
        <p:spPr>
          <a:xfrm>
            <a:off x="609600" y="1577340"/>
            <a:ext cx="5303520" cy="3847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47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68572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98957" y="1375877"/>
            <a:ext cx="6102932" cy="368562"/>
          </a:xfrm>
        </p:spPr>
        <p:txBody>
          <a:bodyPr lIns="0" tIns="0" rIns="0" bIns="0"/>
          <a:lstStyle>
            <a:lvl1pPr>
              <a:defRPr sz="2395"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6694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45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4A29BE-CC31-9BD0-ED06-E9A8EC144A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1961D012-4F3A-FD43-37CF-3CC5D5CD7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01FA237C-674F-DCD5-ABC0-209E73B3B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F3DB90-10F7-D1DD-3D21-3399F4D6FA9B}"/>
              </a:ext>
            </a:extLst>
          </p:cNvPr>
          <p:cNvSpPr>
            <a:spLocks noGrp="1"/>
          </p:cNvSpPr>
          <p:nvPr>
            <p:ph type="dt" sz="half" idx="10"/>
          </p:nvPr>
        </p:nvSpPr>
        <p:spPr/>
        <p:txBody>
          <a:bodyPr/>
          <a:lstStyle/>
          <a:p>
            <a:fld id="{4F899055-851E-40A1-92DA-D07054B55252}" type="datetimeFigureOut">
              <a:rPr lang="es-CL" smtClean="0"/>
              <a:t>25-04-2025</a:t>
            </a:fld>
            <a:endParaRPr lang="es-CL"/>
          </a:p>
        </p:txBody>
      </p:sp>
      <p:sp>
        <p:nvSpPr>
          <p:cNvPr id="6" name="Marcador de pie de página 5">
            <a:extLst>
              <a:ext uri="{FF2B5EF4-FFF2-40B4-BE49-F238E27FC236}">
                <a16:creationId xmlns:a16="http://schemas.microsoft.com/office/drawing/2014/main" id="{1436C92E-CDFF-0F09-AB30-E174405CD1B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1793C01-123C-B4C0-0874-49712E44B0FD}"/>
              </a:ext>
            </a:extLst>
          </p:cNvPr>
          <p:cNvSpPr>
            <a:spLocks noGrp="1"/>
          </p:cNvSpPr>
          <p:nvPr>
            <p:ph type="sldNum" sz="quarter" idx="12"/>
          </p:nvPr>
        </p:nvSpPr>
        <p:spPr/>
        <p:txBody>
          <a:bodyPr/>
          <a:lstStyle/>
          <a:p>
            <a:fld id="{14FDF83B-2A6A-4F34-AB95-FB6E24B844FB}" type="slidenum">
              <a:rPr lang="es-CL" smtClean="0"/>
              <a:t>‹#›</a:t>
            </a:fld>
            <a:endParaRPr lang="es-CL"/>
          </a:p>
        </p:txBody>
      </p:sp>
    </p:spTree>
    <p:extLst>
      <p:ext uri="{BB962C8B-B14F-4D97-AF65-F5344CB8AC3E}">
        <p14:creationId xmlns:p14="http://schemas.microsoft.com/office/powerpoint/2010/main" val="413871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6.xml"/><Relationship Id="rId7" Type="http://schemas.openxmlformats.org/officeDocument/2006/relationships/image" Target="../media/image16.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7.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8F8284-5EC4-42CD-D1D5-20CD283E5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6EF4C91-934A-889F-68E1-E030A02A8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9D9BEB0-4380-988E-7C6D-4A86D2581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899055-851E-40A1-92DA-D07054B55252}" type="datetimeFigureOut">
              <a:rPr lang="es-CL" smtClean="0"/>
              <a:t>25-04-2025</a:t>
            </a:fld>
            <a:endParaRPr lang="es-CL"/>
          </a:p>
        </p:txBody>
      </p:sp>
      <p:sp>
        <p:nvSpPr>
          <p:cNvPr id="5" name="Marcador de pie de página 4">
            <a:extLst>
              <a:ext uri="{FF2B5EF4-FFF2-40B4-BE49-F238E27FC236}">
                <a16:creationId xmlns:a16="http://schemas.microsoft.com/office/drawing/2014/main" id="{4F6853E8-B977-82CD-15D6-B55D56600A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CED8C8E4-4295-3720-EA1B-445BDD0C1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FDF83B-2A6A-4F34-AB95-FB6E24B844FB}" type="slidenum">
              <a:rPr lang="es-CL" smtClean="0"/>
              <a:t>‹#›</a:t>
            </a:fld>
            <a:endParaRPr lang="es-CL"/>
          </a:p>
        </p:txBody>
      </p:sp>
    </p:spTree>
    <p:extLst>
      <p:ext uri="{BB962C8B-B14F-4D97-AF65-F5344CB8AC3E}">
        <p14:creationId xmlns:p14="http://schemas.microsoft.com/office/powerpoint/2010/main" val="48444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99AFF-E417-47F7-B3C7-E45A71159F9E}" type="datetime1">
              <a:rPr lang="es-CL" smtClean="0"/>
              <a:t>25-04-2025</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6746A-B74F-4CB8-BB1B-5386F1F6A545}" type="slidenum">
              <a:rPr lang="es-CL" smtClean="0"/>
              <a:t>‹#›</a:t>
            </a:fld>
            <a:endParaRPr lang="es-CL"/>
          </a:p>
        </p:txBody>
      </p:sp>
    </p:spTree>
    <p:extLst>
      <p:ext uri="{BB962C8B-B14F-4D97-AF65-F5344CB8AC3E}">
        <p14:creationId xmlns:p14="http://schemas.microsoft.com/office/powerpoint/2010/main" val="262531223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B237647-E673-D244-8963-F4F3F92C4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F2BE3F27-D9C4-2746-94A9-DEAA2DC4B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55DC3AF-1817-3B42-81BF-E51AC557D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80491-03ED-6541-AD41-D94E2E979A7D}" type="datetimeFigureOut">
              <a:rPr lang="es-CL" smtClean="0"/>
              <a:t>25-04-2025</a:t>
            </a:fld>
            <a:endParaRPr lang="es-CL"/>
          </a:p>
        </p:txBody>
      </p:sp>
      <p:sp>
        <p:nvSpPr>
          <p:cNvPr id="5" name="Marcador de pie de página 4">
            <a:extLst>
              <a:ext uri="{FF2B5EF4-FFF2-40B4-BE49-F238E27FC236}">
                <a16:creationId xmlns:a16="http://schemas.microsoft.com/office/drawing/2014/main" id="{B85D1E1B-7B7C-7146-B7F4-9486CF5846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D9979FF1-02ED-704C-8033-596890710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892C1-651F-004C-B0E0-816856210895}" type="slidenum">
              <a:rPr lang="es-CL" smtClean="0"/>
              <a:t>‹#›</a:t>
            </a:fld>
            <a:endParaRPr lang="es-CL"/>
          </a:p>
        </p:txBody>
      </p:sp>
    </p:spTree>
    <p:extLst>
      <p:ext uri="{BB962C8B-B14F-4D97-AF65-F5344CB8AC3E}">
        <p14:creationId xmlns:p14="http://schemas.microsoft.com/office/powerpoint/2010/main" val="348471233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88000"/>
            <a:ext cx="10972800" cy="1143000"/>
          </a:xfrm>
          <a:prstGeom prst="rect">
            <a:avLst/>
          </a:prstGeom>
        </p:spPr>
        <p:txBody>
          <a:bodyPr vert="horz" lIns="91440" tIns="45720" rIns="91440" bIns="45720" rtlCol="0" anchor="t" anchorCtr="0">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470DFE"/>
                </a:solidFill>
                <a:latin typeface="Amasis MT Pro" panose="020B0604020202020204" pitchFamily="18" charset="0"/>
              </a:defRPr>
            </a:lvl1pPr>
          </a:lstStyle>
          <a:p>
            <a:fld id="{97C18DAE-6BFF-46F7-9E72-71575CDF84CB}" type="datetime1">
              <a:rPr lang="es-ES" smtClean="0"/>
              <a:t>25/04/2025</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470DFE"/>
                </a:solidFill>
                <a:latin typeface="Amasis MT Pro" panose="020B0604020202020204" pitchFamily="18" charset="0"/>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470DFE"/>
                </a:solidFill>
                <a:latin typeface="Amasis MT Pro" panose="020B0604020202020204" pitchFamily="18" charset="0"/>
              </a:defRPr>
            </a:lvl1pPr>
          </a:lstStyle>
          <a:p>
            <a:fld id="{6F538B1F-2B7A-ED46-86FE-E90D7FA25F22}" type="slidenum">
              <a:rPr lang="es-ES" smtClean="0"/>
              <a:pPr/>
              <a:t>‹#›</a:t>
            </a:fld>
            <a:endParaRPr lang="es-ES"/>
          </a:p>
        </p:txBody>
      </p:sp>
    </p:spTree>
    <p:extLst>
      <p:ext uri="{BB962C8B-B14F-4D97-AF65-F5344CB8AC3E}">
        <p14:creationId xmlns:p14="http://schemas.microsoft.com/office/powerpoint/2010/main" val="56616576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hdr="0" ftr="0" dt="0"/>
  <p:txStyles>
    <p:titleStyle>
      <a:lvl1pPr algn="l" defTabSz="609585" rtl="0" eaLnBrk="1" latinLnBrk="0" hangingPunct="1">
        <a:spcBef>
          <a:spcPct val="0"/>
        </a:spcBef>
        <a:buNone/>
        <a:defRPr sz="4267" kern="1200">
          <a:solidFill>
            <a:srgbClr val="470DFE"/>
          </a:solidFill>
          <a:latin typeface="Amasis MT Pro" panose="020B0604020202020204" pitchFamily="18" charset="0"/>
          <a:ea typeface="+mj-ea"/>
          <a:cs typeface="+mj-cs"/>
        </a:defRPr>
      </a:lvl1pPr>
    </p:titleStyle>
    <p:bodyStyle>
      <a:lvl1pPr marL="457189" indent="-457189" algn="l" defTabSz="609585" rtl="0" eaLnBrk="1" latinLnBrk="0" hangingPunct="1">
        <a:spcBef>
          <a:spcPct val="20000"/>
        </a:spcBef>
        <a:buFont typeface="Arial"/>
        <a:buChar char="•"/>
        <a:defRPr lang="es-ES_tradnl" sz="2667" kern="1200" dirty="0" smtClean="0">
          <a:solidFill>
            <a:schemeClr val="tx1">
              <a:tint val="75000"/>
            </a:schemeClr>
          </a:solidFill>
          <a:latin typeface="Amasis MT Pro" panose="020B0604020202020204" pitchFamily="18" charset="0"/>
          <a:ea typeface="+mn-ea"/>
          <a:cs typeface="+mn-cs"/>
        </a:defRPr>
      </a:lvl1pPr>
      <a:lvl2pPr marL="990575" indent="-380990" algn="l" defTabSz="609585" rtl="0" eaLnBrk="1" latinLnBrk="0" hangingPunct="1">
        <a:spcBef>
          <a:spcPct val="20000"/>
        </a:spcBef>
        <a:buFont typeface="Arial"/>
        <a:buChar char="–"/>
        <a:defRPr lang="es-ES_tradnl" sz="2667" kern="1200" dirty="0" smtClean="0">
          <a:solidFill>
            <a:schemeClr val="tx1">
              <a:tint val="75000"/>
            </a:schemeClr>
          </a:solidFill>
          <a:latin typeface="Amasis MT Pro" panose="020B0604020202020204" pitchFamily="18" charset="0"/>
          <a:ea typeface="+mn-ea"/>
          <a:cs typeface="+mn-cs"/>
        </a:defRPr>
      </a:lvl2pPr>
      <a:lvl3pPr marL="1523962" indent="-304792" algn="l" defTabSz="609585" rtl="0" eaLnBrk="1" latinLnBrk="0" hangingPunct="1">
        <a:spcBef>
          <a:spcPct val="20000"/>
        </a:spcBef>
        <a:buFont typeface="Arial"/>
        <a:buChar char="•"/>
        <a:defRPr lang="es-ES_tradnl" sz="2667" kern="1200" dirty="0" smtClean="0">
          <a:solidFill>
            <a:schemeClr val="tx1">
              <a:tint val="75000"/>
            </a:schemeClr>
          </a:solidFill>
          <a:latin typeface="Amasis MT Pro" panose="020B0604020202020204" pitchFamily="18" charset="0"/>
          <a:ea typeface="+mn-ea"/>
          <a:cs typeface="+mn-cs"/>
        </a:defRPr>
      </a:lvl3pPr>
      <a:lvl4pPr marL="2133547" indent="-304792" algn="l" defTabSz="609585" rtl="0" eaLnBrk="1" latinLnBrk="0" hangingPunct="1">
        <a:spcBef>
          <a:spcPct val="20000"/>
        </a:spcBef>
        <a:buFont typeface="Arial"/>
        <a:buChar char="–"/>
        <a:defRPr lang="es-ES_tradnl" sz="2667" kern="1200" dirty="0" smtClean="0">
          <a:solidFill>
            <a:schemeClr val="tx1">
              <a:tint val="75000"/>
            </a:schemeClr>
          </a:solidFill>
          <a:latin typeface="Amasis MT Pro" panose="020B0604020202020204" pitchFamily="18" charset="0"/>
          <a:ea typeface="+mn-ea"/>
          <a:cs typeface="+mn-cs"/>
        </a:defRPr>
      </a:lvl4pPr>
      <a:lvl5pPr marL="2743131" indent="-304792" algn="l" defTabSz="609585" rtl="0" eaLnBrk="1" latinLnBrk="0" hangingPunct="1">
        <a:spcBef>
          <a:spcPct val="20000"/>
        </a:spcBef>
        <a:buFont typeface="Arial"/>
        <a:buChar char="»"/>
        <a:defRPr lang="es-ES" sz="2667" kern="1200" dirty="0">
          <a:solidFill>
            <a:schemeClr val="tx1">
              <a:tint val="75000"/>
            </a:schemeClr>
          </a:solidFill>
          <a:latin typeface="Amasis MT Pro" panose="020B0604020202020204" pitchFamily="18"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93">
                <a:solidFill>
                  <a:schemeClr val="tx1">
                    <a:tint val="75000"/>
                  </a:schemeClr>
                </a:solidFill>
              </a:defRPr>
            </a:lvl1pPr>
          </a:lstStyle>
          <a:p>
            <a:fld id="{7AC60F6B-5306-1F40-8F3A-41604EF3087D}" type="datetimeFigureOut">
              <a:rPr lang="es-CL" smtClean="0"/>
              <a:t>25-04-2025</a:t>
            </a:fld>
            <a:endParaRPr lang="es-C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93">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93">
                <a:solidFill>
                  <a:schemeClr val="tx1">
                    <a:tint val="75000"/>
                  </a:schemeClr>
                </a:solidFill>
              </a:defRPr>
            </a:lvl1pPr>
          </a:lstStyle>
          <a:p>
            <a:fld id="{F15D6398-EC01-7148-9576-EAB71604E438}" type="slidenum">
              <a:rPr lang="es-CL" smtClean="0"/>
              <a:t>‹#›</a:t>
            </a:fld>
            <a:endParaRPr lang="es-CL"/>
          </a:p>
        </p:txBody>
      </p:sp>
    </p:spTree>
    <p:extLst>
      <p:ext uri="{BB962C8B-B14F-4D97-AF65-F5344CB8AC3E}">
        <p14:creationId xmlns:p14="http://schemas.microsoft.com/office/powerpoint/2010/main" val="379714107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832779" rtl="0" eaLnBrk="1" latinLnBrk="0" hangingPunct="1">
        <a:lnSpc>
          <a:spcPct val="90000"/>
        </a:lnSpc>
        <a:spcBef>
          <a:spcPct val="0"/>
        </a:spcBef>
        <a:buNone/>
        <a:defRPr sz="4007" kern="1200">
          <a:solidFill>
            <a:schemeClr val="tx1"/>
          </a:solidFill>
          <a:latin typeface="+mj-lt"/>
          <a:ea typeface="+mj-ea"/>
          <a:cs typeface="+mj-cs"/>
        </a:defRPr>
      </a:lvl1pPr>
    </p:titleStyle>
    <p:bodyStyle>
      <a:lvl1pPr marL="208195" indent="-208195" algn="l" defTabSz="832779" rtl="0" eaLnBrk="1" latinLnBrk="0" hangingPunct="1">
        <a:lnSpc>
          <a:spcPct val="90000"/>
        </a:lnSpc>
        <a:spcBef>
          <a:spcPts val="911"/>
        </a:spcBef>
        <a:buFont typeface="Arial" panose="020B0604020202020204" pitchFamily="34" charset="0"/>
        <a:buChar char="•"/>
        <a:defRPr sz="2550" kern="1200">
          <a:solidFill>
            <a:schemeClr val="tx1"/>
          </a:solidFill>
          <a:latin typeface="+mn-lt"/>
          <a:ea typeface="+mn-ea"/>
          <a:cs typeface="+mn-cs"/>
        </a:defRPr>
      </a:lvl1pPr>
      <a:lvl2pPr marL="624585" indent="-208195" algn="l" defTabSz="832779" rtl="0" eaLnBrk="1" latinLnBrk="0" hangingPunct="1">
        <a:lnSpc>
          <a:spcPct val="90000"/>
        </a:lnSpc>
        <a:spcBef>
          <a:spcPts val="455"/>
        </a:spcBef>
        <a:buFont typeface="Arial" panose="020B0604020202020204" pitchFamily="34" charset="0"/>
        <a:buChar char="•"/>
        <a:defRPr sz="2185" kern="1200">
          <a:solidFill>
            <a:schemeClr val="tx1"/>
          </a:solidFill>
          <a:latin typeface="+mn-lt"/>
          <a:ea typeface="+mn-ea"/>
          <a:cs typeface="+mn-cs"/>
        </a:defRPr>
      </a:lvl2pPr>
      <a:lvl3pPr marL="1040974" indent="-208195" algn="l" defTabSz="832779" rtl="0" eaLnBrk="1" latinLnBrk="0" hangingPunct="1">
        <a:lnSpc>
          <a:spcPct val="90000"/>
        </a:lnSpc>
        <a:spcBef>
          <a:spcPts val="455"/>
        </a:spcBef>
        <a:buFont typeface="Arial" panose="020B0604020202020204" pitchFamily="34" charset="0"/>
        <a:buChar char="•"/>
        <a:defRPr sz="1822" kern="1200">
          <a:solidFill>
            <a:schemeClr val="tx1"/>
          </a:solidFill>
          <a:latin typeface="+mn-lt"/>
          <a:ea typeface="+mn-ea"/>
          <a:cs typeface="+mn-cs"/>
        </a:defRPr>
      </a:lvl3pPr>
      <a:lvl4pPr marL="1457363" indent="-208195" algn="l" defTabSz="832779" rtl="0" eaLnBrk="1" latinLnBrk="0" hangingPunct="1">
        <a:lnSpc>
          <a:spcPct val="90000"/>
        </a:lnSpc>
        <a:spcBef>
          <a:spcPts val="455"/>
        </a:spcBef>
        <a:buFont typeface="Arial" panose="020B0604020202020204" pitchFamily="34" charset="0"/>
        <a:buChar char="•"/>
        <a:defRPr sz="1639" kern="1200">
          <a:solidFill>
            <a:schemeClr val="tx1"/>
          </a:solidFill>
          <a:latin typeface="+mn-lt"/>
          <a:ea typeface="+mn-ea"/>
          <a:cs typeface="+mn-cs"/>
        </a:defRPr>
      </a:lvl4pPr>
      <a:lvl5pPr marL="1873753" indent="-208195" algn="l" defTabSz="832779" rtl="0" eaLnBrk="1" latinLnBrk="0" hangingPunct="1">
        <a:lnSpc>
          <a:spcPct val="90000"/>
        </a:lnSpc>
        <a:spcBef>
          <a:spcPts val="455"/>
        </a:spcBef>
        <a:buFont typeface="Arial" panose="020B0604020202020204" pitchFamily="34" charset="0"/>
        <a:buChar char="•"/>
        <a:defRPr sz="1639" kern="1200">
          <a:solidFill>
            <a:schemeClr val="tx1"/>
          </a:solidFill>
          <a:latin typeface="+mn-lt"/>
          <a:ea typeface="+mn-ea"/>
          <a:cs typeface="+mn-cs"/>
        </a:defRPr>
      </a:lvl5pPr>
      <a:lvl6pPr marL="2290142" indent="-208195" algn="l" defTabSz="832779" rtl="0" eaLnBrk="1" latinLnBrk="0" hangingPunct="1">
        <a:lnSpc>
          <a:spcPct val="90000"/>
        </a:lnSpc>
        <a:spcBef>
          <a:spcPts val="455"/>
        </a:spcBef>
        <a:buFont typeface="Arial" panose="020B0604020202020204" pitchFamily="34" charset="0"/>
        <a:buChar char="•"/>
        <a:defRPr sz="1639" kern="1200">
          <a:solidFill>
            <a:schemeClr val="tx1"/>
          </a:solidFill>
          <a:latin typeface="+mn-lt"/>
          <a:ea typeface="+mn-ea"/>
          <a:cs typeface="+mn-cs"/>
        </a:defRPr>
      </a:lvl6pPr>
      <a:lvl7pPr marL="2706531" indent="-208195" algn="l" defTabSz="832779" rtl="0" eaLnBrk="1" latinLnBrk="0" hangingPunct="1">
        <a:lnSpc>
          <a:spcPct val="90000"/>
        </a:lnSpc>
        <a:spcBef>
          <a:spcPts val="455"/>
        </a:spcBef>
        <a:buFont typeface="Arial" panose="020B0604020202020204" pitchFamily="34" charset="0"/>
        <a:buChar char="•"/>
        <a:defRPr sz="1639" kern="1200">
          <a:solidFill>
            <a:schemeClr val="tx1"/>
          </a:solidFill>
          <a:latin typeface="+mn-lt"/>
          <a:ea typeface="+mn-ea"/>
          <a:cs typeface="+mn-cs"/>
        </a:defRPr>
      </a:lvl7pPr>
      <a:lvl8pPr marL="3122921" indent="-208195" algn="l" defTabSz="832779" rtl="0" eaLnBrk="1" latinLnBrk="0" hangingPunct="1">
        <a:lnSpc>
          <a:spcPct val="90000"/>
        </a:lnSpc>
        <a:spcBef>
          <a:spcPts val="455"/>
        </a:spcBef>
        <a:buFont typeface="Arial" panose="020B0604020202020204" pitchFamily="34" charset="0"/>
        <a:buChar char="•"/>
        <a:defRPr sz="1639" kern="1200">
          <a:solidFill>
            <a:schemeClr val="tx1"/>
          </a:solidFill>
          <a:latin typeface="+mn-lt"/>
          <a:ea typeface="+mn-ea"/>
          <a:cs typeface="+mn-cs"/>
        </a:defRPr>
      </a:lvl8pPr>
      <a:lvl9pPr marL="3539310" indent="-208195" algn="l" defTabSz="832779" rtl="0" eaLnBrk="1" latinLnBrk="0" hangingPunct="1">
        <a:lnSpc>
          <a:spcPct val="90000"/>
        </a:lnSpc>
        <a:spcBef>
          <a:spcPts val="455"/>
        </a:spcBef>
        <a:buFont typeface="Arial" panose="020B0604020202020204" pitchFamily="34" charset="0"/>
        <a:buChar char="•"/>
        <a:defRPr sz="1639" kern="1200">
          <a:solidFill>
            <a:schemeClr val="tx1"/>
          </a:solidFill>
          <a:latin typeface="+mn-lt"/>
          <a:ea typeface="+mn-ea"/>
          <a:cs typeface="+mn-cs"/>
        </a:defRPr>
      </a:lvl9pPr>
    </p:bodyStyle>
    <p:otherStyle>
      <a:defPPr>
        <a:defRPr lang="en-US"/>
      </a:defPPr>
      <a:lvl1pPr marL="0" algn="l" defTabSz="832779" rtl="0" eaLnBrk="1" latinLnBrk="0" hangingPunct="1">
        <a:defRPr sz="1639" kern="1200">
          <a:solidFill>
            <a:schemeClr val="tx1"/>
          </a:solidFill>
          <a:latin typeface="+mn-lt"/>
          <a:ea typeface="+mn-ea"/>
          <a:cs typeface="+mn-cs"/>
        </a:defRPr>
      </a:lvl1pPr>
      <a:lvl2pPr marL="416389" algn="l" defTabSz="832779" rtl="0" eaLnBrk="1" latinLnBrk="0" hangingPunct="1">
        <a:defRPr sz="1639" kern="1200">
          <a:solidFill>
            <a:schemeClr val="tx1"/>
          </a:solidFill>
          <a:latin typeface="+mn-lt"/>
          <a:ea typeface="+mn-ea"/>
          <a:cs typeface="+mn-cs"/>
        </a:defRPr>
      </a:lvl2pPr>
      <a:lvl3pPr marL="832779" algn="l" defTabSz="832779" rtl="0" eaLnBrk="1" latinLnBrk="0" hangingPunct="1">
        <a:defRPr sz="1639" kern="1200">
          <a:solidFill>
            <a:schemeClr val="tx1"/>
          </a:solidFill>
          <a:latin typeface="+mn-lt"/>
          <a:ea typeface="+mn-ea"/>
          <a:cs typeface="+mn-cs"/>
        </a:defRPr>
      </a:lvl3pPr>
      <a:lvl4pPr marL="1249168" algn="l" defTabSz="832779" rtl="0" eaLnBrk="1" latinLnBrk="0" hangingPunct="1">
        <a:defRPr sz="1639" kern="1200">
          <a:solidFill>
            <a:schemeClr val="tx1"/>
          </a:solidFill>
          <a:latin typeface="+mn-lt"/>
          <a:ea typeface="+mn-ea"/>
          <a:cs typeface="+mn-cs"/>
        </a:defRPr>
      </a:lvl4pPr>
      <a:lvl5pPr marL="1665558" algn="l" defTabSz="832779" rtl="0" eaLnBrk="1" latinLnBrk="0" hangingPunct="1">
        <a:defRPr sz="1639" kern="1200">
          <a:solidFill>
            <a:schemeClr val="tx1"/>
          </a:solidFill>
          <a:latin typeface="+mn-lt"/>
          <a:ea typeface="+mn-ea"/>
          <a:cs typeface="+mn-cs"/>
        </a:defRPr>
      </a:lvl5pPr>
      <a:lvl6pPr marL="2081947" algn="l" defTabSz="832779" rtl="0" eaLnBrk="1" latinLnBrk="0" hangingPunct="1">
        <a:defRPr sz="1639" kern="1200">
          <a:solidFill>
            <a:schemeClr val="tx1"/>
          </a:solidFill>
          <a:latin typeface="+mn-lt"/>
          <a:ea typeface="+mn-ea"/>
          <a:cs typeface="+mn-cs"/>
        </a:defRPr>
      </a:lvl6pPr>
      <a:lvl7pPr marL="2498336" algn="l" defTabSz="832779" rtl="0" eaLnBrk="1" latinLnBrk="0" hangingPunct="1">
        <a:defRPr sz="1639" kern="1200">
          <a:solidFill>
            <a:schemeClr val="tx1"/>
          </a:solidFill>
          <a:latin typeface="+mn-lt"/>
          <a:ea typeface="+mn-ea"/>
          <a:cs typeface="+mn-cs"/>
        </a:defRPr>
      </a:lvl7pPr>
      <a:lvl8pPr marL="2914727" algn="l" defTabSz="832779" rtl="0" eaLnBrk="1" latinLnBrk="0" hangingPunct="1">
        <a:defRPr sz="1639" kern="1200">
          <a:solidFill>
            <a:schemeClr val="tx1"/>
          </a:solidFill>
          <a:latin typeface="+mn-lt"/>
          <a:ea typeface="+mn-ea"/>
          <a:cs typeface="+mn-cs"/>
        </a:defRPr>
      </a:lvl8pPr>
      <a:lvl9pPr marL="3331116" algn="l" defTabSz="832779" rtl="0" eaLnBrk="1" latinLnBrk="0" hangingPunct="1">
        <a:defRPr sz="163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600"/>
              <a:buFont typeface="Open Sans ExtraBold"/>
              <a:buNone/>
              <a:defRPr sz="2600">
                <a:solidFill>
                  <a:schemeClr val="dk1"/>
                </a:solidFill>
                <a:latin typeface="Open Sans ExtraBold"/>
                <a:ea typeface="Open Sans ExtraBold"/>
                <a:cs typeface="Open Sans ExtraBold"/>
                <a:sym typeface="Open Sans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b="1">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SemiBold"/>
              <a:buChar char="○"/>
              <a:defRPr>
                <a:solidFill>
                  <a:schemeClr val="dk2"/>
                </a:solidFill>
                <a:latin typeface="Open Sans SemiBold"/>
                <a:ea typeface="Open Sans SemiBold"/>
                <a:cs typeface="Open Sans SemiBold"/>
                <a:sym typeface="Open Sans SemiBold"/>
              </a:defRPr>
            </a:lvl2pPr>
            <a:lvl3pPr marL="1371600" lvl="2" indent="-317500">
              <a:lnSpc>
                <a:spcPct val="115000"/>
              </a:lnSpc>
              <a:spcBef>
                <a:spcPts val="0"/>
              </a:spcBef>
              <a:spcAft>
                <a:spcPts val="0"/>
              </a:spcAft>
              <a:buClr>
                <a:schemeClr val="dk2"/>
              </a:buClr>
              <a:buSzPts val="1400"/>
              <a:buFont typeface="Open Sans SemiBold"/>
              <a:buChar char="■"/>
              <a:defRPr>
                <a:solidFill>
                  <a:schemeClr val="dk2"/>
                </a:solidFill>
                <a:latin typeface="Open Sans SemiBold"/>
                <a:ea typeface="Open Sans SemiBold"/>
                <a:cs typeface="Open Sans SemiBold"/>
                <a:sym typeface="Open Sans SemiBold"/>
              </a:defRPr>
            </a:lvl3pPr>
            <a:lvl4pPr marL="1828800" lvl="3" indent="-317500">
              <a:lnSpc>
                <a:spcPct val="115000"/>
              </a:lnSpc>
              <a:spcBef>
                <a:spcPts val="0"/>
              </a:spcBef>
              <a:spcAft>
                <a:spcPts val="0"/>
              </a:spcAft>
              <a:buClr>
                <a:schemeClr val="dk2"/>
              </a:buClr>
              <a:buSzPts val="1400"/>
              <a:buFont typeface="Open Sans SemiBold"/>
              <a:buChar char="●"/>
              <a:defRPr>
                <a:solidFill>
                  <a:schemeClr val="dk2"/>
                </a:solidFill>
                <a:latin typeface="Open Sans SemiBold"/>
                <a:ea typeface="Open Sans SemiBold"/>
                <a:cs typeface="Open Sans SemiBold"/>
                <a:sym typeface="Open Sans SemiBold"/>
              </a:defRPr>
            </a:lvl4pPr>
            <a:lvl5pPr marL="2286000" lvl="4" indent="-317500">
              <a:lnSpc>
                <a:spcPct val="115000"/>
              </a:lnSpc>
              <a:spcBef>
                <a:spcPts val="0"/>
              </a:spcBef>
              <a:spcAft>
                <a:spcPts val="0"/>
              </a:spcAft>
              <a:buClr>
                <a:schemeClr val="dk2"/>
              </a:buClr>
              <a:buSzPts val="1400"/>
              <a:buFont typeface="Open Sans SemiBold"/>
              <a:buChar char="○"/>
              <a:defRPr>
                <a:solidFill>
                  <a:schemeClr val="dk2"/>
                </a:solidFill>
                <a:latin typeface="Open Sans SemiBold"/>
                <a:ea typeface="Open Sans SemiBold"/>
                <a:cs typeface="Open Sans SemiBold"/>
                <a:sym typeface="Open Sans SemiBold"/>
              </a:defRPr>
            </a:lvl5pPr>
            <a:lvl6pPr marL="2743200" lvl="5"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6pPr>
            <a:lvl7pPr marL="3200400" lvl="6"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7pPr>
            <a:lvl8pPr marL="3657600" lvl="7"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8pPr>
            <a:lvl9pPr marL="4114800" lvl="8"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1953464861"/>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4088" y="4346"/>
            <a:ext cx="12186566" cy="6850855"/>
          </a:xfrm>
          <a:prstGeom prst="rect">
            <a:avLst/>
          </a:prstGeom>
        </p:spPr>
      </p:pic>
      <p:sp>
        <p:nvSpPr>
          <p:cNvPr id="17" name="bg object 17"/>
          <p:cNvSpPr/>
          <p:nvPr/>
        </p:nvSpPr>
        <p:spPr>
          <a:xfrm>
            <a:off x="1313912" y="615503"/>
            <a:ext cx="9566831" cy="0"/>
          </a:xfrm>
          <a:custGeom>
            <a:avLst/>
            <a:gdLst/>
            <a:ahLst/>
            <a:cxnLst/>
            <a:rect l="l" t="t" r="r" b="b"/>
            <a:pathLst>
              <a:path w="15775305">
                <a:moveTo>
                  <a:pt x="10761572" y="0"/>
                </a:moveTo>
                <a:lnTo>
                  <a:pt x="15775050" y="0"/>
                </a:lnTo>
              </a:path>
              <a:path w="15775305">
                <a:moveTo>
                  <a:pt x="0" y="0"/>
                </a:moveTo>
                <a:lnTo>
                  <a:pt x="5014032" y="0"/>
                </a:lnTo>
              </a:path>
            </a:pathLst>
          </a:custGeom>
          <a:ln w="20912">
            <a:solidFill>
              <a:srgbClr val="FFFFFF"/>
            </a:solidFill>
          </a:ln>
        </p:spPr>
        <p:txBody>
          <a:bodyPr wrap="square" lIns="0" tIns="0" rIns="0" bIns="0" rtlCol="0"/>
          <a:lstStyle/>
          <a:p>
            <a:endParaRPr sz="1092"/>
          </a:p>
        </p:txBody>
      </p:sp>
      <p:sp>
        <p:nvSpPr>
          <p:cNvPr id="2" name="Holder 2"/>
          <p:cNvSpPr>
            <a:spLocks noGrp="1"/>
          </p:cNvSpPr>
          <p:nvPr>
            <p:ph type="title"/>
          </p:nvPr>
        </p:nvSpPr>
        <p:spPr>
          <a:xfrm>
            <a:off x="1298957" y="1375877"/>
            <a:ext cx="6102932" cy="607859"/>
          </a:xfrm>
          <a:prstGeom prst="rect">
            <a:avLst/>
          </a:prstGeom>
        </p:spPr>
        <p:txBody>
          <a:bodyPr wrap="square" lIns="0" tIns="0" rIns="0" bIns="0">
            <a:spAutoFit/>
          </a:bodyPr>
          <a:lstStyle>
            <a:lvl1pPr>
              <a:defRPr sz="3950" b="1" i="0">
                <a:solidFill>
                  <a:schemeClr val="bg1"/>
                </a:solidFill>
                <a:latin typeface="Tahoma"/>
                <a:cs typeface="Tahoma"/>
              </a:defRPr>
            </a:lvl1pPr>
          </a:lstStyle>
          <a:p>
            <a:endParaRPr/>
          </a:p>
        </p:txBody>
      </p:sp>
      <p:sp>
        <p:nvSpPr>
          <p:cNvPr id="3" name="Holder 3"/>
          <p:cNvSpPr>
            <a:spLocks noGrp="1"/>
          </p:cNvSpPr>
          <p:nvPr>
            <p:ph type="body" idx="1"/>
          </p:nvPr>
        </p:nvSpPr>
        <p:spPr>
          <a:xfrm>
            <a:off x="963628" y="1651130"/>
            <a:ext cx="10332778" cy="384721"/>
          </a:xfrm>
          <a:prstGeom prst="rect">
            <a:avLst/>
          </a:prstGeom>
        </p:spPr>
        <p:txBody>
          <a:bodyPr wrap="square" lIns="0" tIns="0" rIns="0" bIns="0">
            <a:spAutoFit/>
          </a:bodyPr>
          <a:lstStyle>
            <a:lvl1pPr>
              <a:defRPr sz="2500" b="0" i="1">
                <a:solidFill>
                  <a:schemeClr val="bg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7324628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0.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5.jpg"/><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chart" Target="../charts/chart1.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image" Target="../media/image34.jpg"/><Relationship Id="rId1" Type="http://schemas.openxmlformats.org/officeDocument/2006/relationships/slideLayout" Target="../slideLayouts/slideLayout5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5.jpg"/><Relationship Id="rId7" Type="http://schemas.openxmlformats.org/officeDocument/2006/relationships/diagramQuickStyle" Target="../diagrams/quickStyle1.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7.png"/><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 Id="rId4" Type="http://schemas.openxmlformats.org/officeDocument/2006/relationships/image" Target="../media/image88.jfif"/></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5.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microsoft.com/office/2018/10/relationships/comments" Target="../comments/modernComment_7E8E5E32_0.xml"/><Relationship Id="rId1" Type="http://schemas.openxmlformats.org/officeDocument/2006/relationships/slideLayout" Target="../slideLayouts/slideLayout88.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microsoft.com/office/2018/10/relationships/comments" Target="../comments/modernComment_7E8E5E33_5EF5291B.xml"/><Relationship Id="rId2" Type="http://schemas.openxmlformats.org/officeDocument/2006/relationships/notesSlide" Target="../notesSlides/notesSlide39.xml"/><Relationship Id="rId1" Type="http://schemas.openxmlformats.org/officeDocument/2006/relationships/slideLayout" Target="../slideLayouts/slideLayout88.xml"/><Relationship Id="rId5" Type="http://schemas.openxmlformats.org/officeDocument/2006/relationships/image" Target="../media/image105.sv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microsoft.com/office/2018/10/relationships/comments" Target="../comments/modernComment_7E8E5E34_D169609D.xml"/><Relationship Id="rId7" Type="http://schemas.openxmlformats.org/officeDocument/2006/relationships/image" Target="../media/image107.svg"/><Relationship Id="rId12"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88.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4.png"/></Relationships>
</file>

<file path=ppt/slides/_rels/slide8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88.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0.sv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8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3" Type="http://schemas.openxmlformats.org/officeDocument/2006/relationships/hyperlink" Target="http://www.acen.cl/" TargetMode="External"/><Relationship Id="rId2" Type="http://schemas.openxmlformats.org/officeDocument/2006/relationships/image" Target="../media/image122.png"/><Relationship Id="rId1" Type="http://schemas.openxmlformats.org/officeDocument/2006/relationships/slideLayout" Target="../slideLayouts/slideLayout85.xml"/><Relationship Id="rId5" Type="http://schemas.openxmlformats.org/officeDocument/2006/relationships/image" Target="../media/image123.jpg"/><Relationship Id="rId4" Type="http://schemas.openxmlformats.org/officeDocument/2006/relationships/hyperlink" Target="mailto:informaciones@acen.c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4903E70E-BD0C-47D2-5274-5B08312AB77E}"/>
              </a:ext>
            </a:extLst>
          </p:cNvPr>
          <p:cNvSpPr txBox="1">
            <a:spLocks/>
          </p:cNvSpPr>
          <p:nvPr/>
        </p:nvSpPr>
        <p:spPr>
          <a:xfrm>
            <a:off x="699713" y="248038"/>
            <a:ext cx="7063721" cy="1159200"/>
          </a:xfrm>
          <a:prstGeom prst="rect">
            <a:avLst/>
          </a:prstGeom>
        </p:spPr>
        <p:txBody>
          <a:bodyPr vert="horz" lIns="91440" tIns="45720" rIns="91440" bIns="45720" rtlCol="0" anchor="ctr">
            <a:normAutofit/>
          </a:bodyPr>
          <a:lstStyle>
            <a:lvl1pPr>
              <a:defRPr sz="4427" b="0" i="0">
                <a:solidFill>
                  <a:srgbClr val="144971"/>
                </a:solidFill>
                <a:latin typeface="Arial Black"/>
                <a:ea typeface="+mj-ea"/>
                <a:cs typeface="Arial Black"/>
              </a:defRPr>
            </a:lvl1pPr>
          </a:lstStyle>
          <a:p>
            <a:pPr marL="7701">
              <a:lnSpc>
                <a:spcPct val="90000"/>
              </a:lnSpc>
              <a:spcBef>
                <a:spcPct val="0"/>
              </a:spcBef>
              <a:spcAft>
                <a:spcPts val="600"/>
              </a:spcAft>
              <a:tabLst>
                <a:tab pos="538163" algn="l"/>
              </a:tabLst>
            </a:pPr>
            <a:r>
              <a:rPr lang="en-US" sz="4000" b="1" kern="1200" spc="-12" dirty="0">
                <a:solidFill>
                  <a:srgbClr val="FFFFFF"/>
                </a:solidFill>
                <a:latin typeface="+mj-lt"/>
                <a:ea typeface="+mj-ea"/>
                <a:cs typeface="+mj-cs"/>
              </a:rPr>
              <a:t>CRONOGRAMA SESIÓN 24.04</a:t>
            </a:r>
          </a:p>
        </p:txBody>
      </p:sp>
      <p:pic>
        <p:nvPicPr>
          <p:cNvPr id="3" name="Imagen 2">
            <a:extLst>
              <a:ext uri="{FF2B5EF4-FFF2-40B4-BE49-F238E27FC236}">
                <a16:creationId xmlns:a16="http://schemas.microsoft.com/office/drawing/2014/main" id="{5C178D63-1FD1-0236-F9FC-62B227031E31}"/>
              </a:ext>
            </a:extLst>
          </p:cNvPr>
          <p:cNvPicPr>
            <a:picLocks noChangeAspect="1"/>
          </p:cNvPicPr>
          <p:nvPr/>
        </p:nvPicPr>
        <p:blipFill>
          <a:blip r:embed="rId2"/>
          <a:stretch>
            <a:fillRect/>
          </a:stretch>
        </p:blipFill>
        <p:spPr>
          <a:xfrm>
            <a:off x="2026565" y="2234378"/>
            <a:ext cx="8109350" cy="3697499"/>
          </a:xfrm>
          <a:prstGeom prst="rect">
            <a:avLst/>
          </a:prstGeom>
        </p:spPr>
      </p:pic>
    </p:spTree>
    <p:extLst>
      <p:ext uri="{BB962C8B-B14F-4D97-AF65-F5344CB8AC3E}">
        <p14:creationId xmlns:p14="http://schemas.microsoft.com/office/powerpoint/2010/main" val="178032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11B770-BB24-78B9-D272-D87C441E80A7}"/>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05F0A425-1B6E-EA3E-8B45-AABD399BD073}"/>
              </a:ext>
            </a:extLst>
          </p:cNvPr>
          <p:cNvSpPr/>
          <p:nvPr/>
        </p:nvSpPr>
        <p:spPr>
          <a:xfrm>
            <a:off x="544217" y="2264122"/>
            <a:ext cx="11103567" cy="459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14" name="CuadroTexto 13">
            <a:extLst>
              <a:ext uri="{FF2B5EF4-FFF2-40B4-BE49-F238E27FC236}">
                <a16:creationId xmlns:a16="http://schemas.microsoft.com/office/drawing/2014/main" id="{33F8155F-BABF-81E6-5FAF-5EE0695D57FF}"/>
              </a:ext>
            </a:extLst>
          </p:cNvPr>
          <p:cNvSpPr txBox="1"/>
          <p:nvPr/>
        </p:nvSpPr>
        <p:spPr>
          <a:xfrm>
            <a:off x="4689206" y="605598"/>
            <a:ext cx="6552053" cy="985783"/>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¿POR QUÉ CAMBIA LA CALIFICACIÓN DE REGULADA A DEDICADA?</a:t>
            </a:r>
          </a:p>
        </p:txBody>
      </p:sp>
      <p:sp>
        <p:nvSpPr>
          <p:cNvPr id="15" name="CuadroTexto 14">
            <a:extLst>
              <a:ext uri="{FF2B5EF4-FFF2-40B4-BE49-F238E27FC236}">
                <a16:creationId xmlns:a16="http://schemas.microsoft.com/office/drawing/2014/main" id="{38FC4163-3880-3BC6-EC65-A92480DD1CA7}"/>
              </a:ext>
            </a:extLst>
          </p:cNvPr>
          <p:cNvSpPr txBox="1"/>
          <p:nvPr/>
        </p:nvSpPr>
        <p:spPr>
          <a:xfrm>
            <a:off x="1217720" y="2902117"/>
            <a:ext cx="4440857" cy="650691"/>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44546A"/>
                </a:solidFill>
                <a:latin typeface="Arial Narrow" panose="020B0606020202030204" pitchFamily="34" charset="0"/>
                <a:cs typeface="Helvetica" charset="0"/>
              </a:rPr>
              <a:t> Conexión de nuevos proyectos de generación y de demanda.</a:t>
            </a:r>
          </a:p>
        </p:txBody>
      </p:sp>
      <p:sp>
        <p:nvSpPr>
          <p:cNvPr id="2" name="CuadroTexto 1">
            <a:extLst>
              <a:ext uri="{FF2B5EF4-FFF2-40B4-BE49-F238E27FC236}">
                <a16:creationId xmlns:a16="http://schemas.microsoft.com/office/drawing/2014/main" id="{C8CE3029-C4BB-C68E-8ACF-00739068FE58}"/>
              </a:ext>
            </a:extLst>
          </p:cNvPr>
          <p:cNvSpPr txBox="1"/>
          <p:nvPr/>
        </p:nvSpPr>
        <p:spPr>
          <a:xfrm>
            <a:off x="1217720" y="5513807"/>
            <a:ext cx="4447209" cy="650691"/>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44546A"/>
                </a:solidFill>
                <a:latin typeface="Arial Narrow" panose="020B0606020202030204" pitchFamily="34" charset="0"/>
                <a:cs typeface="Helvetica" charset="0"/>
              </a:rPr>
              <a:t>Nuevas Subestaciones para abastecer demanda regulada.</a:t>
            </a:r>
          </a:p>
        </p:txBody>
      </p:sp>
      <p:sp>
        <p:nvSpPr>
          <p:cNvPr id="3" name="CuadroTexto 2">
            <a:extLst>
              <a:ext uri="{FF2B5EF4-FFF2-40B4-BE49-F238E27FC236}">
                <a16:creationId xmlns:a16="http://schemas.microsoft.com/office/drawing/2014/main" id="{BE1B5D6B-F908-97D2-AE16-4D0CD8022E6B}"/>
              </a:ext>
            </a:extLst>
          </p:cNvPr>
          <p:cNvSpPr txBox="1"/>
          <p:nvPr/>
        </p:nvSpPr>
        <p:spPr>
          <a:xfrm>
            <a:off x="1211368" y="3762801"/>
            <a:ext cx="4440857" cy="650691"/>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44546A"/>
                </a:solidFill>
                <a:latin typeface="Arial Narrow" panose="020B0606020202030204" pitchFamily="34" charset="0"/>
                <a:cs typeface="Helvetica" charset="0"/>
              </a:rPr>
              <a:t>Nuevas Subestaciones para promover la incorporación de energía renovable</a:t>
            </a:r>
          </a:p>
        </p:txBody>
      </p:sp>
      <p:sp>
        <p:nvSpPr>
          <p:cNvPr id="4" name="CuadroTexto 3">
            <a:extLst>
              <a:ext uri="{FF2B5EF4-FFF2-40B4-BE49-F238E27FC236}">
                <a16:creationId xmlns:a16="http://schemas.microsoft.com/office/drawing/2014/main" id="{4ED136A1-8E9D-CF95-04A5-FC1C91AB72A0}"/>
              </a:ext>
            </a:extLst>
          </p:cNvPr>
          <p:cNvSpPr txBox="1"/>
          <p:nvPr/>
        </p:nvSpPr>
        <p:spPr>
          <a:xfrm>
            <a:off x="1211368" y="4637846"/>
            <a:ext cx="4447209" cy="650691"/>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44546A"/>
                </a:solidFill>
                <a:latin typeface="Arial Narrow" panose="020B0606020202030204" pitchFamily="34" charset="0"/>
                <a:cs typeface="Helvetica" charset="0"/>
              </a:rPr>
              <a:t>Nuevas Líneas de transmisión para robustecer el sistema (</a:t>
            </a:r>
            <a:r>
              <a:rPr lang="es-CL" sz="1814" dirty="0" err="1">
                <a:solidFill>
                  <a:srgbClr val="44546A"/>
                </a:solidFill>
                <a:latin typeface="Arial Narrow" panose="020B0606020202030204" pitchFamily="34" charset="0"/>
                <a:cs typeface="Helvetica" charset="0"/>
              </a:rPr>
              <a:t>enmallamiento</a:t>
            </a:r>
            <a:r>
              <a:rPr lang="es-CL" sz="1814" dirty="0">
                <a:solidFill>
                  <a:srgbClr val="44546A"/>
                </a:solidFill>
                <a:latin typeface="Arial Narrow" panose="020B0606020202030204" pitchFamily="34" charset="0"/>
                <a:cs typeface="Helvetica" charset="0"/>
              </a:rPr>
              <a:t>)</a:t>
            </a:r>
          </a:p>
        </p:txBody>
      </p:sp>
      <p:sp>
        <p:nvSpPr>
          <p:cNvPr id="6" name="CuadroTexto 5">
            <a:extLst>
              <a:ext uri="{FF2B5EF4-FFF2-40B4-BE49-F238E27FC236}">
                <a16:creationId xmlns:a16="http://schemas.microsoft.com/office/drawing/2014/main" id="{9516D430-B0A0-5D02-935B-2FB2977AA24D}"/>
              </a:ext>
            </a:extLst>
          </p:cNvPr>
          <p:cNvSpPr txBox="1"/>
          <p:nvPr/>
        </p:nvSpPr>
        <p:spPr>
          <a:xfrm>
            <a:off x="7226572" y="3762801"/>
            <a:ext cx="4173414" cy="1488228"/>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defTabSz="414772"/>
            <a:r>
              <a:rPr lang="es-CL" sz="1814" dirty="0">
                <a:solidFill>
                  <a:srgbClr val="44546A"/>
                </a:solidFill>
                <a:latin typeface="Arial Narrow" panose="020B0606020202030204" pitchFamily="34" charset="0"/>
                <a:cs typeface="Helvetica" charset="0"/>
              </a:rPr>
              <a:t>La incorporación de estos elementos, y el robustecimiento del sistema de transmisión conlleva a que las instalaciones queden calificadas como dedicadas, de acuerdo con la metodología de calificación actual.</a:t>
            </a:r>
          </a:p>
        </p:txBody>
      </p:sp>
      <p:cxnSp>
        <p:nvCxnSpPr>
          <p:cNvPr id="25" name="Conector recto de flecha 24">
            <a:extLst>
              <a:ext uri="{FF2B5EF4-FFF2-40B4-BE49-F238E27FC236}">
                <a16:creationId xmlns:a16="http://schemas.microsoft.com/office/drawing/2014/main" id="{5E5CBEC8-C42E-1E6D-AB5B-4DC6218D7EDA}"/>
              </a:ext>
            </a:extLst>
          </p:cNvPr>
          <p:cNvCxnSpPr>
            <a:cxnSpLocks/>
          </p:cNvCxnSpPr>
          <p:nvPr/>
        </p:nvCxnSpPr>
        <p:spPr>
          <a:xfrm>
            <a:off x="5858376" y="3359790"/>
            <a:ext cx="1097395" cy="508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429C8C07-99FB-5AF8-7A79-44DB4B7ECF6C}"/>
              </a:ext>
            </a:extLst>
          </p:cNvPr>
          <p:cNvCxnSpPr>
            <a:cxnSpLocks/>
          </p:cNvCxnSpPr>
          <p:nvPr/>
        </p:nvCxnSpPr>
        <p:spPr>
          <a:xfrm>
            <a:off x="5827863" y="4031939"/>
            <a:ext cx="1192559" cy="277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AF24A968-2528-EE85-103B-5899B93468D3}"/>
              </a:ext>
            </a:extLst>
          </p:cNvPr>
          <p:cNvCxnSpPr>
            <a:cxnSpLocks/>
          </p:cNvCxnSpPr>
          <p:nvPr/>
        </p:nvCxnSpPr>
        <p:spPr>
          <a:xfrm flipV="1">
            <a:off x="5834216" y="4736551"/>
            <a:ext cx="1192559" cy="2223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85BF6D9B-376D-43C5-4E02-648E8AE64582}"/>
              </a:ext>
            </a:extLst>
          </p:cNvPr>
          <p:cNvCxnSpPr>
            <a:cxnSpLocks/>
          </p:cNvCxnSpPr>
          <p:nvPr/>
        </p:nvCxnSpPr>
        <p:spPr>
          <a:xfrm flipV="1">
            <a:off x="5858376" y="5174380"/>
            <a:ext cx="1192559" cy="7097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1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00D5421-230C-0D1F-526F-E510D4C41CCF}"/>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FA951EB-7C9E-3F38-6F59-135A4D580FCE}"/>
              </a:ext>
            </a:extLst>
          </p:cNvPr>
          <p:cNvSpPr/>
          <p:nvPr/>
        </p:nvSpPr>
        <p:spPr>
          <a:xfrm>
            <a:off x="544217" y="2264122"/>
            <a:ext cx="11103567" cy="459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11" name="CuadroTexto 10">
            <a:extLst>
              <a:ext uri="{FF2B5EF4-FFF2-40B4-BE49-F238E27FC236}">
                <a16:creationId xmlns:a16="http://schemas.microsoft.com/office/drawing/2014/main" id="{28AD963E-E5D8-D12B-91F3-86B272087987}"/>
              </a:ext>
            </a:extLst>
          </p:cNvPr>
          <p:cNvSpPr txBox="1"/>
          <p:nvPr/>
        </p:nvSpPr>
        <p:spPr>
          <a:xfrm>
            <a:off x="1056022" y="3625871"/>
            <a:ext cx="4997667" cy="2660793"/>
          </a:xfrm>
          <a:prstGeom prst="rect">
            <a:avLst/>
          </a:prstGeom>
          <a:solidFill>
            <a:schemeClr val="accent6">
              <a:lumMod val="20000"/>
              <a:lumOff val="80000"/>
            </a:schemeClr>
          </a:solidFill>
        </p:spPr>
        <p:txBody>
          <a:bodyPr wrap="square">
            <a:spAutoFit/>
          </a:bodyPr>
          <a:lstStyle/>
          <a:p>
            <a:pPr algn="just" defTabSz="414772"/>
            <a:r>
              <a:rPr lang="es-CL" sz="1814" dirty="0">
                <a:solidFill>
                  <a:srgbClr val="001B70"/>
                </a:solidFill>
                <a:latin typeface="Arial Narrow"/>
                <a:cs typeface="Helvetica"/>
              </a:rPr>
              <a:t>Cambios de calificación producen que generadores y clientes libres deban asumir el costo de la transmisión, incurriendo en pagos que no tenían internalizados en los flujos de caja de sus proyectos.</a:t>
            </a:r>
          </a:p>
          <a:p>
            <a:pPr algn="just" defTabSz="414772"/>
            <a:endParaRPr lang="es-CL" sz="2177" dirty="0">
              <a:solidFill>
                <a:srgbClr val="001B70"/>
              </a:solidFill>
              <a:latin typeface="Arial Narrow"/>
              <a:cs typeface="Helvetica"/>
            </a:endParaRPr>
          </a:p>
          <a:p>
            <a:pPr algn="just" defTabSz="414772"/>
            <a:r>
              <a:rPr lang="es-CL" sz="1814" dirty="0">
                <a:solidFill>
                  <a:srgbClr val="001B70"/>
                </a:solidFill>
                <a:latin typeface="Arial Narrow"/>
                <a:cs typeface="Helvetica"/>
              </a:rPr>
              <a:t>Incertidumbre en los ingresos a percibir por los transmisores, producto de que muchas empresas no tienen capacidad financiera para asumir los costos de transmisión.</a:t>
            </a:r>
          </a:p>
        </p:txBody>
      </p:sp>
      <p:sp>
        <p:nvSpPr>
          <p:cNvPr id="13" name="CuadroTexto 12">
            <a:extLst>
              <a:ext uri="{FF2B5EF4-FFF2-40B4-BE49-F238E27FC236}">
                <a16:creationId xmlns:a16="http://schemas.microsoft.com/office/drawing/2014/main" id="{9A27CAA7-B8E7-195A-56EE-8BF3E6EADA42}"/>
              </a:ext>
            </a:extLst>
          </p:cNvPr>
          <p:cNvSpPr txBox="1"/>
          <p:nvPr/>
        </p:nvSpPr>
        <p:spPr>
          <a:xfrm>
            <a:off x="1335354" y="2614451"/>
            <a:ext cx="4432063" cy="762388"/>
          </a:xfrm>
          <a:prstGeom prst="rect">
            <a:avLst/>
          </a:prstGeom>
          <a:solidFill>
            <a:schemeClr val="accent4">
              <a:lumMod val="40000"/>
              <a:lumOff val="60000"/>
            </a:schemeClr>
          </a:solidFill>
          <a:ln>
            <a:solidFill>
              <a:schemeClr val="tx1"/>
            </a:solidFill>
          </a:ln>
        </p:spPr>
        <p:txBody>
          <a:bodyPr wrap="square">
            <a:spAutoFit/>
          </a:bodyPr>
          <a:lstStyle/>
          <a:p>
            <a:pPr marL="414772" lvl="1" algn="ctr" defTabSz="414772"/>
            <a:r>
              <a:rPr lang="es-CL" sz="2177" dirty="0">
                <a:solidFill>
                  <a:srgbClr val="001B70"/>
                </a:solidFill>
                <a:latin typeface="Arial Narrow" panose="020B0606020202030204" pitchFamily="34" charset="0"/>
                <a:cs typeface="Helvetica" charset="0"/>
              </a:rPr>
              <a:t>Costos adicionales que deben incurrir </a:t>
            </a:r>
            <a:r>
              <a:rPr lang="es-CL" sz="2177" dirty="0" err="1">
                <a:solidFill>
                  <a:srgbClr val="001B70"/>
                </a:solidFill>
                <a:latin typeface="Arial Narrow" panose="020B0606020202030204" pitchFamily="34" charset="0"/>
                <a:cs typeface="Helvetica" charset="0"/>
              </a:rPr>
              <a:t>Gx</a:t>
            </a:r>
            <a:r>
              <a:rPr lang="es-CL" sz="2177" dirty="0">
                <a:solidFill>
                  <a:srgbClr val="001B70"/>
                </a:solidFill>
                <a:latin typeface="Arial Narrow" panose="020B0606020202030204" pitchFamily="34" charset="0"/>
                <a:cs typeface="Helvetica" charset="0"/>
              </a:rPr>
              <a:t> y Clientes Libres</a:t>
            </a:r>
          </a:p>
        </p:txBody>
      </p:sp>
      <p:sp>
        <p:nvSpPr>
          <p:cNvPr id="14" name="CuadroTexto 13">
            <a:extLst>
              <a:ext uri="{FF2B5EF4-FFF2-40B4-BE49-F238E27FC236}">
                <a16:creationId xmlns:a16="http://schemas.microsoft.com/office/drawing/2014/main" id="{238B6CAE-6E2B-1CD5-CE05-0930EDAE2D5C}"/>
              </a:ext>
            </a:extLst>
          </p:cNvPr>
          <p:cNvSpPr txBox="1"/>
          <p:nvPr/>
        </p:nvSpPr>
        <p:spPr>
          <a:xfrm>
            <a:off x="4766372" y="662893"/>
            <a:ext cx="6445951" cy="985783"/>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CONSECUENCIAS DE CAMBIOS DE CALIFICACIÓN</a:t>
            </a:r>
          </a:p>
        </p:txBody>
      </p:sp>
      <p:sp>
        <p:nvSpPr>
          <p:cNvPr id="18" name="CuadroTexto 17">
            <a:extLst>
              <a:ext uri="{FF2B5EF4-FFF2-40B4-BE49-F238E27FC236}">
                <a16:creationId xmlns:a16="http://schemas.microsoft.com/office/drawing/2014/main" id="{091A24C9-A336-1B20-4A5A-5739882D5AE6}"/>
              </a:ext>
            </a:extLst>
          </p:cNvPr>
          <p:cNvSpPr txBox="1"/>
          <p:nvPr/>
        </p:nvSpPr>
        <p:spPr>
          <a:xfrm>
            <a:off x="6569415" y="3607306"/>
            <a:ext cx="4396264" cy="2381614"/>
          </a:xfrm>
          <a:prstGeom prst="rect">
            <a:avLst/>
          </a:prstGeom>
          <a:solidFill>
            <a:schemeClr val="accent6">
              <a:lumMod val="20000"/>
              <a:lumOff val="80000"/>
            </a:schemeClr>
          </a:solidFill>
        </p:spPr>
        <p:txBody>
          <a:bodyPr wrap="square">
            <a:spAutoFit/>
          </a:bodyPr>
          <a:lstStyle/>
          <a:p>
            <a:pPr indent="-103693" algn="just" defTabSz="414772"/>
            <a:r>
              <a:rPr lang="es-CL" sz="1814" dirty="0">
                <a:solidFill>
                  <a:srgbClr val="001B70"/>
                </a:solidFill>
                <a:latin typeface="Arial Narrow"/>
                <a:cs typeface="Helvetica"/>
              </a:rPr>
              <a:t>Impacto en procesos de licitación de suministro regulado, debido a que se incorporarían costos de transmisión en ofertas producto de los cambios de calificación.</a:t>
            </a:r>
          </a:p>
          <a:p>
            <a:pPr indent="-103693" algn="just" defTabSz="414772"/>
            <a:endParaRPr lang="es-CL" sz="2177"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Alzas en las tarifas reguladas producto del traspaso del riesgo de cambio de calificación a los clientes regulados.</a:t>
            </a:r>
          </a:p>
        </p:txBody>
      </p:sp>
      <p:sp>
        <p:nvSpPr>
          <p:cNvPr id="19" name="CuadroTexto 18">
            <a:extLst>
              <a:ext uri="{FF2B5EF4-FFF2-40B4-BE49-F238E27FC236}">
                <a16:creationId xmlns:a16="http://schemas.microsoft.com/office/drawing/2014/main" id="{470FC48B-7ECF-450E-1CAF-2FB59EEC1AF5}"/>
              </a:ext>
            </a:extLst>
          </p:cNvPr>
          <p:cNvSpPr txBox="1"/>
          <p:nvPr/>
        </p:nvSpPr>
        <p:spPr>
          <a:xfrm>
            <a:off x="6785220" y="2609220"/>
            <a:ext cx="3964656" cy="762388"/>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2177" dirty="0">
                <a:solidFill>
                  <a:srgbClr val="001B70"/>
                </a:solidFill>
                <a:latin typeface="Arial Narrow" panose="020B0606020202030204" pitchFamily="34" charset="0"/>
                <a:cs typeface="Helvetica" charset="0"/>
              </a:rPr>
              <a:t>Alza en las tarifas a clientes regulados</a:t>
            </a:r>
          </a:p>
        </p:txBody>
      </p:sp>
    </p:spTree>
    <p:extLst>
      <p:ext uri="{BB962C8B-B14F-4D97-AF65-F5344CB8AC3E}">
        <p14:creationId xmlns:p14="http://schemas.microsoft.com/office/powerpoint/2010/main" val="1176108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3E3EB5-443E-2F24-C2E0-115886DB93A5}"/>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BD5899D-151F-9727-F7D2-2CBFC677CFD3}"/>
              </a:ext>
            </a:extLst>
          </p:cNvPr>
          <p:cNvSpPr/>
          <p:nvPr/>
        </p:nvSpPr>
        <p:spPr>
          <a:xfrm>
            <a:off x="544217" y="2264122"/>
            <a:ext cx="11103567" cy="459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9" name="CuadroTexto 8">
            <a:extLst>
              <a:ext uri="{FF2B5EF4-FFF2-40B4-BE49-F238E27FC236}">
                <a16:creationId xmlns:a16="http://schemas.microsoft.com/office/drawing/2014/main" id="{A2B20BF5-2D6C-E42F-13DD-D8811225A6A2}"/>
              </a:ext>
            </a:extLst>
          </p:cNvPr>
          <p:cNvSpPr txBox="1"/>
          <p:nvPr/>
        </p:nvSpPr>
        <p:spPr>
          <a:xfrm>
            <a:off x="1186723" y="3676723"/>
            <a:ext cx="4489372" cy="2381614"/>
          </a:xfrm>
          <a:prstGeom prst="rect">
            <a:avLst/>
          </a:prstGeom>
          <a:solidFill>
            <a:schemeClr val="bg2"/>
          </a:solidFill>
          <a:ln>
            <a:solidFill>
              <a:schemeClr val="bg1"/>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defTabSz="414772"/>
            <a:r>
              <a:rPr lang="es-CL" sz="1814" dirty="0">
                <a:solidFill>
                  <a:srgbClr val="001B70"/>
                </a:solidFill>
                <a:latin typeface="Arial Narrow"/>
                <a:cs typeface="Helvetica"/>
              </a:rPr>
              <a:t>Impacto en decisiones de inversión de nuevos generadores, dado que se deberán asumir costos de transmisión producto de cambios de calificación.</a:t>
            </a:r>
          </a:p>
          <a:p>
            <a:pPr algn="just" defTabSz="414772"/>
            <a:endParaRPr lang="es-CL" sz="2177" dirty="0">
              <a:solidFill>
                <a:srgbClr val="001B70"/>
              </a:solidFill>
              <a:latin typeface="Arial Narrow"/>
              <a:cs typeface="Helvetica"/>
            </a:endParaRPr>
          </a:p>
          <a:p>
            <a:pPr algn="just" defTabSz="414772"/>
            <a:r>
              <a:rPr lang="es-CL" sz="1814" dirty="0">
                <a:solidFill>
                  <a:srgbClr val="001B70"/>
                </a:solidFill>
                <a:latin typeface="Arial Narrow"/>
                <a:cs typeface="Helvetica"/>
              </a:rPr>
              <a:t>Nuevas barreras de entradas al mercado de generación y afectación en condiciones de competencia.</a:t>
            </a:r>
          </a:p>
        </p:txBody>
      </p:sp>
      <p:sp>
        <p:nvSpPr>
          <p:cNvPr id="14" name="CuadroTexto 13">
            <a:extLst>
              <a:ext uri="{FF2B5EF4-FFF2-40B4-BE49-F238E27FC236}">
                <a16:creationId xmlns:a16="http://schemas.microsoft.com/office/drawing/2014/main" id="{9A40ACEA-D4BA-E3CF-1FBD-9AEB97DACDFB}"/>
              </a:ext>
            </a:extLst>
          </p:cNvPr>
          <p:cNvSpPr txBox="1"/>
          <p:nvPr/>
        </p:nvSpPr>
        <p:spPr>
          <a:xfrm>
            <a:off x="4785667" y="634244"/>
            <a:ext cx="6390774" cy="985783"/>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CONSECUENCIAS DE CAMBIOS DE CALIFICACIÓN</a:t>
            </a:r>
          </a:p>
        </p:txBody>
      </p:sp>
      <p:sp>
        <p:nvSpPr>
          <p:cNvPr id="15" name="CuadroTexto 14">
            <a:extLst>
              <a:ext uri="{FF2B5EF4-FFF2-40B4-BE49-F238E27FC236}">
                <a16:creationId xmlns:a16="http://schemas.microsoft.com/office/drawing/2014/main" id="{50F3C19E-B55C-673B-37A4-2BB83F9BBBCA}"/>
              </a:ext>
            </a:extLst>
          </p:cNvPr>
          <p:cNvSpPr txBox="1"/>
          <p:nvPr/>
        </p:nvSpPr>
        <p:spPr>
          <a:xfrm>
            <a:off x="1241167" y="2602047"/>
            <a:ext cx="4380486" cy="762388"/>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2177" dirty="0">
                <a:solidFill>
                  <a:srgbClr val="001B70"/>
                </a:solidFill>
                <a:latin typeface="Arial Narrow" panose="020B0606020202030204" pitchFamily="34" charset="0"/>
                <a:cs typeface="Helvetica" charset="0"/>
              </a:rPr>
              <a:t>Afectación en condiciones de competencia entre generadores</a:t>
            </a:r>
          </a:p>
        </p:txBody>
      </p:sp>
      <p:sp>
        <p:nvSpPr>
          <p:cNvPr id="2" name="CuadroTexto 1">
            <a:extLst>
              <a:ext uri="{FF2B5EF4-FFF2-40B4-BE49-F238E27FC236}">
                <a16:creationId xmlns:a16="http://schemas.microsoft.com/office/drawing/2014/main" id="{82E630C1-342C-8CBF-882E-3FCCD1D9BCF7}"/>
              </a:ext>
            </a:extLst>
          </p:cNvPr>
          <p:cNvSpPr txBox="1"/>
          <p:nvPr/>
        </p:nvSpPr>
        <p:spPr>
          <a:xfrm>
            <a:off x="6437179" y="3669028"/>
            <a:ext cx="4642801" cy="2884123"/>
          </a:xfrm>
          <a:prstGeom prst="rect">
            <a:avLst/>
          </a:prstGeom>
          <a:solidFill>
            <a:schemeClr val="bg2"/>
          </a:solidFill>
          <a:ln>
            <a:solidFill>
              <a:schemeClr val="bg1"/>
            </a:solidFill>
          </a:ln>
        </p:spPr>
        <p:style>
          <a:lnRef idx="2">
            <a:schemeClr val="accent4"/>
          </a:lnRef>
          <a:fillRef idx="1">
            <a:schemeClr val="lt1"/>
          </a:fillRef>
          <a:effectRef idx="0">
            <a:schemeClr val="accent4"/>
          </a:effectRef>
          <a:fontRef idx="minor">
            <a:schemeClr val="dk1"/>
          </a:fontRef>
        </p:style>
        <p:txBody>
          <a:bodyPr wrap="square">
            <a:spAutoFit/>
          </a:bodyPr>
          <a:lstStyle/>
          <a:p>
            <a:pPr indent="-103693" algn="just" defTabSz="414772"/>
            <a:r>
              <a:rPr lang="es-CL" sz="1814" dirty="0">
                <a:solidFill>
                  <a:srgbClr val="001B70"/>
                </a:solidFill>
                <a:latin typeface="Arial Narrow"/>
                <a:cs typeface="Helvetica"/>
              </a:rPr>
              <a:t>Mientras que el proceso de expansión va robusteciendo el sistema regulado con nuevas líneas y subestaciones para entregar mayor seguridad al abastecimiento de la demanda, el proceso de calificación lo va transformando en una red dedicada que deberá ser pagada por generadoras y clientes libres.</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Mientras mas robusto es el sistema, mayor cantidad de instalaciones quedan calificadas como dedicadas</a:t>
            </a:r>
          </a:p>
        </p:txBody>
      </p:sp>
      <p:sp>
        <p:nvSpPr>
          <p:cNvPr id="3" name="CuadroTexto 2">
            <a:extLst>
              <a:ext uri="{FF2B5EF4-FFF2-40B4-BE49-F238E27FC236}">
                <a16:creationId xmlns:a16="http://schemas.microsoft.com/office/drawing/2014/main" id="{BF64F22F-952B-CA90-8FB9-5FB2565D3750}"/>
              </a:ext>
            </a:extLst>
          </p:cNvPr>
          <p:cNvSpPr txBox="1"/>
          <p:nvPr/>
        </p:nvSpPr>
        <p:spPr>
          <a:xfrm>
            <a:off x="6650578" y="2602047"/>
            <a:ext cx="4132334" cy="762388"/>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2177" dirty="0">
                <a:solidFill>
                  <a:srgbClr val="001B70"/>
                </a:solidFill>
                <a:latin typeface="Arial Narrow" panose="020B0606020202030204" pitchFamily="34" charset="0"/>
                <a:cs typeface="Helvetica" charset="0"/>
              </a:rPr>
              <a:t>Incoherencia con proceso de planificación de la </a:t>
            </a:r>
            <a:r>
              <a:rPr lang="es-CL" sz="2177" dirty="0" err="1">
                <a:solidFill>
                  <a:srgbClr val="001B70"/>
                </a:solidFill>
                <a:latin typeface="Arial Narrow" panose="020B0606020202030204" pitchFamily="34" charset="0"/>
                <a:cs typeface="Helvetica" charset="0"/>
              </a:rPr>
              <a:t>Tx</a:t>
            </a:r>
            <a:endParaRPr lang="es-CL" sz="2177" dirty="0">
              <a:solidFill>
                <a:srgbClr val="001B70"/>
              </a:solidFill>
              <a:latin typeface="Arial Narrow" panose="020B0606020202030204" pitchFamily="34" charset="0"/>
              <a:cs typeface="Helvetica" charset="0"/>
            </a:endParaRPr>
          </a:p>
        </p:txBody>
      </p:sp>
    </p:spTree>
    <p:extLst>
      <p:ext uri="{BB962C8B-B14F-4D97-AF65-F5344CB8AC3E}">
        <p14:creationId xmlns:p14="http://schemas.microsoft.com/office/powerpoint/2010/main" val="177620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834251-CF61-98B4-0EE4-3B3E68333B4D}"/>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DAB0B0B1-6AEC-7876-6AF7-4C0F6E0B8CD6}"/>
              </a:ext>
            </a:extLst>
          </p:cNvPr>
          <p:cNvSpPr/>
          <p:nvPr/>
        </p:nvSpPr>
        <p:spPr>
          <a:xfrm>
            <a:off x="544217" y="2264122"/>
            <a:ext cx="11103567" cy="459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2" name="CuadroTexto 1">
            <a:extLst>
              <a:ext uri="{FF2B5EF4-FFF2-40B4-BE49-F238E27FC236}">
                <a16:creationId xmlns:a16="http://schemas.microsoft.com/office/drawing/2014/main" id="{E338530C-9A4B-E70A-BA1E-8A00A4A45328}"/>
              </a:ext>
            </a:extLst>
          </p:cNvPr>
          <p:cNvSpPr txBox="1"/>
          <p:nvPr/>
        </p:nvSpPr>
        <p:spPr>
          <a:xfrm>
            <a:off x="4876450" y="688487"/>
            <a:ext cx="6114445" cy="985783"/>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CALIFICACIÓN DE INSTALACIONES RADIALES</a:t>
            </a:r>
          </a:p>
        </p:txBody>
      </p:sp>
      <p:sp>
        <p:nvSpPr>
          <p:cNvPr id="4" name="Marcador de contenido 2">
            <a:extLst>
              <a:ext uri="{FF2B5EF4-FFF2-40B4-BE49-F238E27FC236}">
                <a16:creationId xmlns:a16="http://schemas.microsoft.com/office/drawing/2014/main" id="{05E2EFD0-FB84-CC2F-F14E-657B4DED8E00}"/>
              </a:ext>
            </a:extLst>
          </p:cNvPr>
          <p:cNvSpPr txBox="1">
            <a:spLocks/>
          </p:cNvSpPr>
          <p:nvPr/>
        </p:nvSpPr>
        <p:spPr>
          <a:xfrm>
            <a:off x="4194982" y="2431980"/>
            <a:ext cx="7225258" cy="4038332"/>
          </a:xfrm>
          <a:prstGeom prst="rect">
            <a:avLst/>
          </a:prstGeom>
        </p:spPr>
        <p:txBody>
          <a:bodyPr vert="horz" lIns="82953" tIns="41476" rIns="82953" bIns="41476" rtlCol="0" anchor="t">
            <a:noAutofit/>
          </a:bodyPr>
          <a:lstStyle>
            <a:lvl1pPr marL="214313" indent="-214313" algn="ctr" defTabSz="914400" rtl="0" eaLnBrk="1" fontAlgn="t" latinLnBrk="0" hangingPunct="1">
              <a:lnSpc>
                <a:spcPct val="110000"/>
              </a:lnSpc>
              <a:spcBef>
                <a:spcPts val="1000"/>
              </a:spcBef>
              <a:buFont typeface="Arial" charset="0"/>
              <a:buChar char="•"/>
              <a:defRPr sz="1500" b="1" kern="1200">
                <a:solidFill>
                  <a:srgbClr val="001B70"/>
                </a:solidFill>
                <a:latin typeface="Helvetica" charset="0"/>
                <a:ea typeface="Helvetica" charset="0"/>
                <a:cs typeface="Helvetica" charset="0"/>
              </a:defRPr>
            </a:lvl1pPr>
            <a:lvl2pPr marL="5572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2pPr>
            <a:lvl3pPr marL="9001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3pPr>
            <a:lvl4pPr marL="12430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4pPr>
            <a:lvl5pPr marL="15859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2158" lvl="2" indent="0" algn="just" defTabSz="829544">
              <a:spcBef>
                <a:spcPts val="454"/>
              </a:spcBef>
              <a:buNone/>
            </a:pPr>
            <a:endParaRPr lang="es-CL" sz="1633" b="0" dirty="0">
              <a:latin typeface="Arial Narrow"/>
              <a:cs typeface="Helvetica"/>
              <a:sym typeface="Wingdings" panose="05000000000000000000" pitchFamily="2" charset="2"/>
            </a:endParaRPr>
          </a:p>
        </p:txBody>
      </p:sp>
      <p:sp>
        <p:nvSpPr>
          <p:cNvPr id="6" name="CuadroTexto 5">
            <a:extLst>
              <a:ext uri="{FF2B5EF4-FFF2-40B4-BE49-F238E27FC236}">
                <a16:creationId xmlns:a16="http://schemas.microsoft.com/office/drawing/2014/main" id="{E7DBF3AD-FD87-D645-E460-06B7A06991E7}"/>
              </a:ext>
            </a:extLst>
          </p:cNvPr>
          <p:cNvSpPr txBox="1"/>
          <p:nvPr/>
        </p:nvSpPr>
        <p:spPr>
          <a:xfrm>
            <a:off x="2287983" y="2413775"/>
            <a:ext cx="3299183" cy="371512"/>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001B70"/>
                </a:solidFill>
                <a:latin typeface="Arial Narrow" panose="020B0606020202030204" pitchFamily="34" charset="0"/>
                <a:cs typeface="Helvetica" charset="0"/>
              </a:rPr>
              <a:t>Metodología actual</a:t>
            </a:r>
          </a:p>
        </p:txBody>
      </p:sp>
      <p:sp>
        <p:nvSpPr>
          <p:cNvPr id="22" name="CuadroTexto 21">
            <a:extLst>
              <a:ext uri="{FF2B5EF4-FFF2-40B4-BE49-F238E27FC236}">
                <a16:creationId xmlns:a16="http://schemas.microsoft.com/office/drawing/2014/main" id="{110C50A3-2B18-0633-C241-5C4686582C2C}"/>
              </a:ext>
            </a:extLst>
          </p:cNvPr>
          <p:cNvSpPr txBox="1"/>
          <p:nvPr/>
        </p:nvSpPr>
        <p:spPr>
          <a:xfrm>
            <a:off x="2288673" y="2906393"/>
            <a:ext cx="3299184" cy="3442481"/>
          </a:xfrm>
          <a:prstGeom prst="rect">
            <a:avLst/>
          </a:prstGeom>
          <a:solidFill>
            <a:schemeClr val="accent6">
              <a:lumMod val="20000"/>
              <a:lumOff val="80000"/>
            </a:schemeClr>
          </a:solidFill>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indent="-103693" algn="just" defTabSz="414772"/>
            <a:r>
              <a:rPr lang="es-CL" sz="1814" dirty="0">
                <a:solidFill>
                  <a:srgbClr val="001B70"/>
                </a:solidFill>
                <a:latin typeface="Arial Narrow"/>
                <a:cs typeface="Helvetica"/>
              </a:rPr>
              <a:t>Considera el cálculo de dos guarismos que se actualizan en cada proceso de calificación.</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Ejercicio es muy sensible a la conexión de nuevos proyectos de generación y de demanda libre. </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Metodología actual no reconoce los reales uso de las instalaciones de transmisión.</a:t>
            </a:r>
          </a:p>
          <a:p>
            <a:pPr marL="207386" indent="-311079" algn="just" defTabSz="414772">
              <a:buFont typeface="Arial" panose="020B0604020202020204" pitchFamily="34" charset="0"/>
              <a:buChar char="•"/>
            </a:pPr>
            <a:r>
              <a:rPr lang="es-CL" sz="1814" dirty="0">
                <a:solidFill>
                  <a:srgbClr val="001B70"/>
                </a:solidFill>
                <a:latin typeface="Arial Narrow"/>
                <a:cs typeface="Helvetica"/>
              </a:rPr>
              <a:t>Considera capacidad instalada</a:t>
            </a:r>
          </a:p>
        </p:txBody>
      </p:sp>
      <p:sp>
        <p:nvSpPr>
          <p:cNvPr id="3" name="CuadroTexto 2">
            <a:extLst>
              <a:ext uri="{FF2B5EF4-FFF2-40B4-BE49-F238E27FC236}">
                <a16:creationId xmlns:a16="http://schemas.microsoft.com/office/drawing/2014/main" id="{1B1DEB93-6BA0-7060-145C-CBE8143413FD}"/>
              </a:ext>
            </a:extLst>
          </p:cNvPr>
          <p:cNvSpPr txBox="1"/>
          <p:nvPr/>
        </p:nvSpPr>
        <p:spPr>
          <a:xfrm>
            <a:off x="6437866" y="2430250"/>
            <a:ext cx="2802928" cy="371512"/>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001B70"/>
                </a:solidFill>
                <a:latin typeface="Arial Narrow" panose="020B0606020202030204" pitchFamily="34" charset="0"/>
                <a:cs typeface="Helvetica" charset="0"/>
              </a:rPr>
              <a:t>Propuesta metodológica</a:t>
            </a:r>
          </a:p>
        </p:txBody>
      </p:sp>
      <p:sp>
        <p:nvSpPr>
          <p:cNvPr id="5" name="CuadroTexto 4">
            <a:extLst>
              <a:ext uri="{FF2B5EF4-FFF2-40B4-BE49-F238E27FC236}">
                <a16:creationId xmlns:a16="http://schemas.microsoft.com/office/drawing/2014/main" id="{4BCCB8C2-EC19-70A4-C523-E8E72D2D7FCA}"/>
              </a:ext>
            </a:extLst>
          </p:cNvPr>
          <p:cNvSpPr txBox="1"/>
          <p:nvPr/>
        </p:nvSpPr>
        <p:spPr>
          <a:xfrm>
            <a:off x="6437867" y="2983811"/>
            <a:ext cx="3094520" cy="3163302"/>
          </a:xfrm>
          <a:prstGeom prst="rect">
            <a:avLst/>
          </a:prstGeom>
          <a:solidFill>
            <a:schemeClr val="accent6">
              <a:lumMod val="20000"/>
              <a:lumOff val="80000"/>
            </a:schemeClr>
          </a:solidFill>
        </p:spPr>
        <p:txBody>
          <a:bodyPr wrap="square">
            <a:spAutoFit/>
          </a:bodyPr>
          <a:lstStyle/>
          <a:p>
            <a:pPr indent="-103693" algn="just" defTabSz="414772"/>
            <a:r>
              <a:rPr lang="es-CL" sz="1814" dirty="0">
                <a:solidFill>
                  <a:srgbClr val="001B70"/>
                </a:solidFill>
                <a:latin typeface="Arial Narrow"/>
                <a:cs typeface="Helvetica"/>
              </a:rPr>
              <a:t>Fija un umbral único e invariante.</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Realiza un único cálculo simple donde compara generación y demanda con capacidad de la línea a la cual se conecta.</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Reconoce usos reales del sistema de transmisión al considerar generación real en vez de capacidad instalada.</a:t>
            </a:r>
          </a:p>
        </p:txBody>
      </p:sp>
    </p:spTree>
    <p:extLst>
      <p:ext uri="{BB962C8B-B14F-4D97-AF65-F5344CB8AC3E}">
        <p14:creationId xmlns:p14="http://schemas.microsoft.com/office/powerpoint/2010/main" val="586736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819C4C-B294-805B-684A-10D11FC3F068}"/>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AE107F9-D857-8C37-B9FB-594A2BBC810D}"/>
              </a:ext>
            </a:extLst>
          </p:cNvPr>
          <p:cNvSpPr/>
          <p:nvPr/>
        </p:nvSpPr>
        <p:spPr>
          <a:xfrm>
            <a:off x="544217" y="2264122"/>
            <a:ext cx="11103567" cy="459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2" name="CuadroTexto 1">
            <a:extLst>
              <a:ext uri="{FF2B5EF4-FFF2-40B4-BE49-F238E27FC236}">
                <a16:creationId xmlns:a16="http://schemas.microsoft.com/office/drawing/2014/main" id="{FF05D6EC-638F-3FF7-55B1-A80820076A87}"/>
              </a:ext>
            </a:extLst>
          </p:cNvPr>
          <p:cNvSpPr txBox="1"/>
          <p:nvPr/>
        </p:nvSpPr>
        <p:spPr>
          <a:xfrm>
            <a:off x="4876450" y="653986"/>
            <a:ext cx="6114445" cy="985783"/>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CALIFICACIÓN DE INSTALACIONES ENMALLADAS</a:t>
            </a:r>
          </a:p>
        </p:txBody>
      </p:sp>
      <p:sp>
        <p:nvSpPr>
          <p:cNvPr id="4" name="Marcador de contenido 2">
            <a:extLst>
              <a:ext uri="{FF2B5EF4-FFF2-40B4-BE49-F238E27FC236}">
                <a16:creationId xmlns:a16="http://schemas.microsoft.com/office/drawing/2014/main" id="{47A1F1D2-3FB3-A381-0CDC-27838D27239D}"/>
              </a:ext>
            </a:extLst>
          </p:cNvPr>
          <p:cNvSpPr txBox="1">
            <a:spLocks/>
          </p:cNvSpPr>
          <p:nvPr/>
        </p:nvSpPr>
        <p:spPr>
          <a:xfrm>
            <a:off x="4194982" y="2431980"/>
            <a:ext cx="7225258" cy="4038332"/>
          </a:xfrm>
          <a:prstGeom prst="rect">
            <a:avLst/>
          </a:prstGeom>
        </p:spPr>
        <p:txBody>
          <a:bodyPr vert="horz" lIns="82953" tIns="41476" rIns="82953" bIns="41476" rtlCol="0" anchor="t">
            <a:noAutofit/>
          </a:bodyPr>
          <a:lstStyle>
            <a:lvl1pPr marL="214313" indent="-214313" algn="ctr" defTabSz="914400" rtl="0" eaLnBrk="1" fontAlgn="t" latinLnBrk="0" hangingPunct="1">
              <a:lnSpc>
                <a:spcPct val="110000"/>
              </a:lnSpc>
              <a:spcBef>
                <a:spcPts val="1000"/>
              </a:spcBef>
              <a:buFont typeface="Arial" charset="0"/>
              <a:buChar char="•"/>
              <a:defRPr sz="1500" b="1" kern="1200">
                <a:solidFill>
                  <a:srgbClr val="001B70"/>
                </a:solidFill>
                <a:latin typeface="Helvetica" charset="0"/>
                <a:ea typeface="Helvetica" charset="0"/>
                <a:cs typeface="Helvetica" charset="0"/>
              </a:defRPr>
            </a:lvl1pPr>
            <a:lvl2pPr marL="5572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2pPr>
            <a:lvl3pPr marL="9001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3pPr>
            <a:lvl4pPr marL="12430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4pPr>
            <a:lvl5pPr marL="15859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2158" lvl="2" indent="0" algn="just" defTabSz="829544">
              <a:spcBef>
                <a:spcPts val="454"/>
              </a:spcBef>
              <a:buNone/>
            </a:pPr>
            <a:endParaRPr lang="es-CL" sz="1633" b="0" dirty="0">
              <a:latin typeface="Arial Narrow"/>
              <a:cs typeface="Helvetica"/>
              <a:sym typeface="Wingdings" panose="05000000000000000000" pitchFamily="2" charset="2"/>
            </a:endParaRPr>
          </a:p>
        </p:txBody>
      </p:sp>
      <p:sp>
        <p:nvSpPr>
          <p:cNvPr id="6" name="CuadroTexto 5">
            <a:extLst>
              <a:ext uri="{FF2B5EF4-FFF2-40B4-BE49-F238E27FC236}">
                <a16:creationId xmlns:a16="http://schemas.microsoft.com/office/drawing/2014/main" id="{003EB1F8-3934-8824-B6ED-64D64EB50C38}"/>
              </a:ext>
            </a:extLst>
          </p:cNvPr>
          <p:cNvSpPr txBox="1"/>
          <p:nvPr/>
        </p:nvSpPr>
        <p:spPr>
          <a:xfrm>
            <a:off x="2278226" y="2467508"/>
            <a:ext cx="3299184" cy="371512"/>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001B70"/>
                </a:solidFill>
                <a:latin typeface="Arial Narrow" panose="020B0606020202030204" pitchFamily="34" charset="0"/>
                <a:cs typeface="Helvetica" charset="0"/>
              </a:rPr>
              <a:t>Metodología actual</a:t>
            </a:r>
          </a:p>
        </p:txBody>
      </p:sp>
      <p:sp>
        <p:nvSpPr>
          <p:cNvPr id="22" name="CuadroTexto 21">
            <a:extLst>
              <a:ext uri="{FF2B5EF4-FFF2-40B4-BE49-F238E27FC236}">
                <a16:creationId xmlns:a16="http://schemas.microsoft.com/office/drawing/2014/main" id="{6D4672F2-3899-43D2-2736-1488D42FBEED}"/>
              </a:ext>
            </a:extLst>
          </p:cNvPr>
          <p:cNvSpPr txBox="1"/>
          <p:nvPr/>
        </p:nvSpPr>
        <p:spPr>
          <a:xfrm>
            <a:off x="1266394" y="2983810"/>
            <a:ext cx="4429174" cy="3163302"/>
          </a:xfrm>
          <a:prstGeom prst="rect">
            <a:avLst/>
          </a:prstGeom>
          <a:solidFill>
            <a:schemeClr val="accent6">
              <a:lumMod val="20000"/>
              <a:lumOff val="80000"/>
            </a:schemeClr>
          </a:solidFill>
          <a:ln>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indent="-103693" algn="just" defTabSz="414772"/>
            <a:r>
              <a:rPr lang="es-CL" sz="1814" dirty="0">
                <a:solidFill>
                  <a:srgbClr val="001B70"/>
                </a:solidFill>
                <a:latin typeface="Arial Narrow"/>
                <a:cs typeface="Helvetica"/>
              </a:rPr>
              <a:t>Considera dos cálculos en función de la tensión del tramo de transmisión (prescindencia y </a:t>
            </a:r>
            <a:r>
              <a:rPr lang="es-CL" sz="1814" dirty="0" err="1">
                <a:solidFill>
                  <a:srgbClr val="001B70"/>
                </a:solidFill>
                <a:latin typeface="Arial Narrow"/>
                <a:cs typeface="Helvetica"/>
              </a:rPr>
              <a:t>GLDFs</a:t>
            </a:r>
            <a:r>
              <a:rPr lang="es-CL" sz="1814" dirty="0">
                <a:solidFill>
                  <a:srgbClr val="001B70"/>
                </a:solidFill>
                <a:latin typeface="Arial Narrow"/>
                <a:cs typeface="Helvetica"/>
              </a:rPr>
              <a:t>)</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Ejercicio de prescindencia busca solo flujo máximo por el tramo en análisis, los cuales no ocurren en las condiciones más desfavorables para dicho tramo.</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GLDF de clientes regulados se compara con guarismo que se actualiza en cada proceso de calificación.</a:t>
            </a:r>
          </a:p>
        </p:txBody>
      </p:sp>
      <p:sp>
        <p:nvSpPr>
          <p:cNvPr id="3" name="CuadroTexto 2">
            <a:extLst>
              <a:ext uri="{FF2B5EF4-FFF2-40B4-BE49-F238E27FC236}">
                <a16:creationId xmlns:a16="http://schemas.microsoft.com/office/drawing/2014/main" id="{4C123E9F-40B4-B005-0B2A-A7EDBA3344FB}"/>
              </a:ext>
            </a:extLst>
          </p:cNvPr>
          <p:cNvSpPr txBox="1"/>
          <p:nvPr/>
        </p:nvSpPr>
        <p:spPr>
          <a:xfrm>
            <a:off x="6692431" y="2467508"/>
            <a:ext cx="2736120" cy="371512"/>
          </a:xfrm>
          <a:prstGeom prst="rect">
            <a:avLst/>
          </a:prstGeom>
          <a:solidFill>
            <a:schemeClr val="accent4">
              <a:lumMod val="40000"/>
              <a:lumOff val="60000"/>
            </a:schemeClr>
          </a:solidFill>
          <a:ln>
            <a:solidFill>
              <a:schemeClr val="tx1"/>
            </a:solidFill>
          </a:ln>
        </p:spPr>
        <p:txBody>
          <a:bodyPr wrap="square">
            <a:spAutoFit/>
          </a:bodyPr>
          <a:lstStyle/>
          <a:p>
            <a:pPr algn="ctr" defTabSz="414772"/>
            <a:r>
              <a:rPr lang="es-CL" sz="1814" dirty="0">
                <a:solidFill>
                  <a:srgbClr val="001B70"/>
                </a:solidFill>
                <a:latin typeface="Arial Narrow" panose="020B0606020202030204" pitchFamily="34" charset="0"/>
                <a:cs typeface="Helvetica" charset="0"/>
              </a:rPr>
              <a:t>Propuesta metodológica</a:t>
            </a:r>
          </a:p>
        </p:txBody>
      </p:sp>
      <p:sp>
        <p:nvSpPr>
          <p:cNvPr id="5" name="CuadroTexto 4">
            <a:extLst>
              <a:ext uri="{FF2B5EF4-FFF2-40B4-BE49-F238E27FC236}">
                <a16:creationId xmlns:a16="http://schemas.microsoft.com/office/drawing/2014/main" id="{7CF31DB8-7471-2B06-1C07-0E480862774F}"/>
              </a:ext>
            </a:extLst>
          </p:cNvPr>
          <p:cNvSpPr txBox="1"/>
          <p:nvPr/>
        </p:nvSpPr>
        <p:spPr>
          <a:xfrm>
            <a:off x="6535459" y="3032608"/>
            <a:ext cx="4294894" cy="3163302"/>
          </a:xfrm>
          <a:prstGeom prst="rect">
            <a:avLst/>
          </a:prstGeom>
          <a:solidFill>
            <a:schemeClr val="accent6">
              <a:lumMod val="20000"/>
              <a:lumOff val="80000"/>
            </a:schemeClr>
          </a:solidFill>
        </p:spPr>
        <p:txBody>
          <a:bodyPr wrap="square">
            <a:spAutoFit/>
          </a:bodyPr>
          <a:lstStyle/>
          <a:p>
            <a:pPr indent="-103693" algn="just" defTabSz="414772"/>
            <a:r>
              <a:rPr lang="es-CL" sz="1814" dirty="0">
                <a:solidFill>
                  <a:srgbClr val="001B70"/>
                </a:solidFill>
                <a:latin typeface="Arial Narrow"/>
                <a:cs typeface="Helvetica"/>
              </a:rPr>
              <a:t>Busca un único cálculo independiente del nivel de tensión (primero GLDF y luego prescindencia)</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Para el cálculo de GLDF, se compara con un valor único e invariante.</a:t>
            </a:r>
          </a:p>
          <a:p>
            <a:pPr indent="-103693" algn="just" defTabSz="414772"/>
            <a:endParaRPr lang="es-CL" sz="1814" dirty="0">
              <a:solidFill>
                <a:srgbClr val="001B70"/>
              </a:solidFill>
              <a:latin typeface="Arial Narrow"/>
              <a:cs typeface="Helvetica"/>
            </a:endParaRPr>
          </a:p>
          <a:p>
            <a:pPr indent="-103693" algn="just" defTabSz="414772"/>
            <a:r>
              <a:rPr lang="es-CL" sz="1814" dirty="0">
                <a:solidFill>
                  <a:srgbClr val="001B70"/>
                </a:solidFill>
                <a:latin typeface="Arial Narrow"/>
                <a:cs typeface="Helvetica"/>
              </a:rPr>
              <a:t>Ejercicio de prescindencia busca otros escenarios no solo considerando flujo máximo, de manera tal de generar un real cambio cuando no se encuentra en operación dicho tramo.</a:t>
            </a:r>
          </a:p>
        </p:txBody>
      </p:sp>
    </p:spTree>
    <p:extLst>
      <p:ext uri="{BB962C8B-B14F-4D97-AF65-F5344CB8AC3E}">
        <p14:creationId xmlns:p14="http://schemas.microsoft.com/office/powerpoint/2010/main" val="2330320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59E1E25-1112-2855-0122-46F283174A2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ADDE992F-CACB-FB2B-9083-694B68616202}"/>
              </a:ext>
            </a:extLst>
          </p:cNvPr>
          <p:cNvSpPr txBox="1"/>
          <p:nvPr/>
        </p:nvSpPr>
        <p:spPr>
          <a:xfrm>
            <a:off x="5470429" y="918972"/>
            <a:ext cx="5516613" cy="539058"/>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CONCLUSIONES</a:t>
            </a:r>
          </a:p>
        </p:txBody>
      </p:sp>
      <p:sp>
        <p:nvSpPr>
          <p:cNvPr id="4" name="Marcador de contenido 2">
            <a:extLst>
              <a:ext uri="{FF2B5EF4-FFF2-40B4-BE49-F238E27FC236}">
                <a16:creationId xmlns:a16="http://schemas.microsoft.com/office/drawing/2014/main" id="{3224376B-53D1-C9B3-4AC8-5A00429D3827}"/>
              </a:ext>
            </a:extLst>
          </p:cNvPr>
          <p:cNvSpPr txBox="1">
            <a:spLocks/>
          </p:cNvSpPr>
          <p:nvPr/>
        </p:nvSpPr>
        <p:spPr>
          <a:xfrm>
            <a:off x="4194982" y="2431980"/>
            <a:ext cx="7225258" cy="4038332"/>
          </a:xfrm>
          <a:prstGeom prst="rect">
            <a:avLst/>
          </a:prstGeom>
        </p:spPr>
        <p:txBody>
          <a:bodyPr vert="horz" lIns="82953" tIns="41476" rIns="82953" bIns="41476" rtlCol="0" anchor="t">
            <a:noAutofit/>
          </a:bodyPr>
          <a:lstStyle>
            <a:lvl1pPr marL="214313" indent="-214313" algn="ctr" defTabSz="914400" rtl="0" eaLnBrk="1" fontAlgn="t" latinLnBrk="0" hangingPunct="1">
              <a:lnSpc>
                <a:spcPct val="110000"/>
              </a:lnSpc>
              <a:spcBef>
                <a:spcPts val="1000"/>
              </a:spcBef>
              <a:buFont typeface="Arial" charset="0"/>
              <a:buChar char="•"/>
              <a:defRPr sz="1500" b="1" kern="1200">
                <a:solidFill>
                  <a:srgbClr val="001B70"/>
                </a:solidFill>
                <a:latin typeface="Helvetica" charset="0"/>
                <a:ea typeface="Helvetica" charset="0"/>
                <a:cs typeface="Helvetica" charset="0"/>
              </a:defRPr>
            </a:lvl1pPr>
            <a:lvl2pPr marL="5572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2pPr>
            <a:lvl3pPr marL="9001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3pPr>
            <a:lvl4pPr marL="12430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4pPr>
            <a:lvl5pPr marL="1585913" indent="-214313" algn="ctr" defTabSz="914400" rtl="0" eaLnBrk="1" fontAlgn="t" latinLnBrk="0" hangingPunct="1">
              <a:lnSpc>
                <a:spcPct val="110000"/>
              </a:lnSpc>
              <a:spcBef>
                <a:spcPts val="500"/>
              </a:spcBef>
              <a:buFont typeface="Arial" charset="0"/>
              <a:buChar char="•"/>
              <a:defRPr sz="1500" b="1" kern="1200">
                <a:solidFill>
                  <a:srgbClr val="001B7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2158" lvl="2" indent="0" algn="just" defTabSz="829544">
              <a:spcBef>
                <a:spcPts val="454"/>
              </a:spcBef>
              <a:buNone/>
            </a:pPr>
            <a:endParaRPr lang="es-CL" sz="1633" b="0" dirty="0">
              <a:latin typeface="Arial Narrow"/>
              <a:cs typeface="Helvetica"/>
              <a:sym typeface="Wingdings" panose="05000000000000000000" pitchFamily="2" charset="2"/>
            </a:endParaRPr>
          </a:p>
        </p:txBody>
      </p:sp>
      <p:sp>
        <p:nvSpPr>
          <p:cNvPr id="5" name="CuadroTexto 4">
            <a:extLst>
              <a:ext uri="{FF2B5EF4-FFF2-40B4-BE49-F238E27FC236}">
                <a16:creationId xmlns:a16="http://schemas.microsoft.com/office/drawing/2014/main" id="{9ADA93C6-FE2B-D534-CF2E-0DDE3858465E}"/>
              </a:ext>
            </a:extLst>
          </p:cNvPr>
          <p:cNvSpPr txBox="1"/>
          <p:nvPr/>
        </p:nvSpPr>
        <p:spPr>
          <a:xfrm>
            <a:off x="4664639" y="2823955"/>
            <a:ext cx="6755601" cy="3610347"/>
          </a:xfrm>
          <a:prstGeom prst="rect">
            <a:avLst/>
          </a:prstGeom>
          <a:solidFill>
            <a:schemeClr val="accent6">
              <a:lumMod val="20000"/>
              <a:lumOff val="80000"/>
            </a:schemeClr>
          </a:solidFill>
        </p:spPr>
        <p:txBody>
          <a:bodyPr wrap="square">
            <a:spAutoFit/>
          </a:bodyPr>
          <a:lstStyle/>
          <a:p>
            <a:pPr marL="311079" indent="-311079" algn="just" defTabSz="414772">
              <a:buFontTx/>
              <a:buAutoNum type="arabicParenR"/>
            </a:pPr>
            <a:r>
              <a:rPr lang="es-CL" sz="1633" dirty="0">
                <a:solidFill>
                  <a:srgbClr val="001B70"/>
                </a:solidFill>
                <a:latin typeface="Arial Narrow"/>
                <a:cs typeface="Helvetica"/>
              </a:rPr>
              <a:t>Metodología actual del proceso de calificación genera resultados dispares en los distintos procesos de calificación.</a:t>
            </a:r>
          </a:p>
          <a:p>
            <a:pPr marL="311079" indent="-311079" algn="just" defTabSz="414772">
              <a:buFontTx/>
              <a:buAutoNum type="arabicParenR"/>
            </a:pPr>
            <a:endParaRPr lang="es-CL" sz="1633" dirty="0">
              <a:solidFill>
                <a:srgbClr val="001B70"/>
              </a:solidFill>
              <a:latin typeface="Arial Narrow"/>
              <a:cs typeface="Helvetica"/>
            </a:endParaRPr>
          </a:p>
          <a:p>
            <a:pPr marL="311079" indent="-311079" algn="just" defTabSz="414772">
              <a:buFontTx/>
              <a:buAutoNum type="arabicParenR"/>
            </a:pPr>
            <a:r>
              <a:rPr lang="es-CL" sz="1633" dirty="0">
                <a:solidFill>
                  <a:srgbClr val="001B70"/>
                </a:solidFill>
                <a:latin typeface="Arial Narrow"/>
                <a:cs typeface="Helvetica"/>
              </a:rPr>
              <a:t>Lo anterior genera incertezas en la industria energética, del punto de vista de:</a:t>
            </a:r>
          </a:p>
          <a:p>
            <a:pPr marL="725851" lvl="1" indent="-311079" algn="just" defTabSz="414772">
              <a:buFontTx/>
              <a:buAutoNum type="alphaLcParenR"/>
            </a:pPr>
            <a:r>
              <a:rPr lang="es-CL" sz="1633" dirty="0">
                <a:solidFill>
                  <a:srgbClr val="001B70"/>
                </a:solidFill>
                <a:latin typeface="Arial Narrow"/>
                <a:cs typeface="Helvetica"/>
              </a:rPr>
              <a:t>Costos adicionales que deben incurrir </a:t>
            </a:r>
            <a:r>
              <a:rPr lang="es-CL" sz="1633" dirty="0" err="1">
                <a:solidFill>
                  <a:srgbClr val="001B70"/>
                </a:solidFill>
                <a:latin typeface="Arial Narrow"/>
                <a:cs typeface="Helvetica"/>
              </a:rPr>
              <a:t>Gx</a:t>
            </a:r>
            <a:r>
              <a:rPr lang="es-CL" sz="1633" dirty="0">
                <a:solidFill>
                  <a:srgbClr val="001B70"/>
                </a:solidFill>
                <a:latin typeface="Arial Narrow"/>
                <a:cs typeface="Helvetica"/>
              </a:rPr>
              <a:t> y Clientes Libres</a:t>
            </a:r>
          </a:p>
          <a:p>
            <a:pPr marL="725851" lvl="1" indent="-311079" algn="just" defTabSz="414772">
              <a:buFontTx/>
              <a:buAutoNum type="alphaLcParenR"/>
            </a:pPr>
            <a:r>
              <a:rPr lang="es-CL" sz="1633" dirty="0">
                <a:solidFill>
                  <a:srgbClr val="001B70"/>
                </a:solidFill>
                <a:latin typeface="Arial Narrow"/>
                <a:cs typeface="Helvetica"/>
              </a:rPr>
              <a:t>Alzas en tarifas de clientes regulados.</a:t>
            </a:r>
          </a:p>
          <a:p>
            <a:pPr marL="725851" lvl="1" indent="-311079" algn="just" defTabSz="414772">
              <a:buFontTx/>
              <a:buAutoNum type="alphaLcParenR"/>
            </a:pPr>
            <a:r>
              <a:rPr lang="es-CL" sz="1633" dirty="0">
                <a:solidFill>
                  <a:srgbClr val="001B70"/>
                </a:solidFill>
                <a:latin typeface="Arial Narrow"/>
                <a:cs typeface="Helvetica"/>
              </a:rPr>
              <a:t>Afectación en condiciones de competencia</a:t>
            </a:r>
            <a:r>
              <a:rPr lang="es-CL" sz="1633" dirty="0">
                <a:solidFill>
                  <a:srgbClr val="FF0000"/>
                </a:solidFill>
                <a:latin typeface="Arial Narrow"/>
                <a:cs typeface="Helvetica"/>
              </a:rPr>
              <a:t> </a:t>
            </a:r>
            <a:r>
              <a:rPr lang="es-CL" sz="1633" dirty="0">
                <a:solidFill>
                  <a:srgbClr val="001B70"/>
                </a:solidFill>
                <a:latin typeface="Arial Narrow"/>
                <a:cs typeface="Helvetica"/>
              </a:rPr>
              <a:t>de generación.</a:t>
            </a:r>
          </a:p>
          <a:p>
            <a:pPr marL="725851" lvl="1" indent="-311079" algn="just" defTabSz="414772">
              <a:buFontTx/>
              <a:buAutoNum type="alphaLcParenR"/>
            </a:pPr>
            <a:r>
              <a:rPr lang="es-CL" sz="1633" dirty="0">
                <a:solidFill>
                  <a:srgbClr val="001B70"/>
                </a:solidFill>
                <a:latin typeface="Arial Narrow"/>
                <a:cs typeface="Helvetica"/>
              </a:rPr>
              <a:t>Incoherencia con procesos de planificación de la transmisión.</a:t>
            </a:r>
          </a:p>
          <a:p>
            <a:pPr marL="311079" indent="-311079" algn="just" defTabSz="414772">
              <a:buFontTx/>
              <a:buAutoNum type="arabicParenR"/>
            </a:pPr>
            <a:endParaRPr lang="es-CL" sz="1633" dirty="0">
              <a:solidFill>
                <a:srgbClr val="001B70"/>
              </a:solidFill>
              <a:latin typeface="Arial Narrow"/>
              <a:cs typeface="Helvetica"/>
            </a:endParaRPr>
          </a:p>
          <a:p>
            <a:pPr marL="311079" indent="-311079" algn="just" defTabSz="414772">
              <a:buFontTx/>
              <a:buAutoNum type="arabicParenR"/>
            </a:pPr>
            <a:r>
              <a:rPr lang="es-CL" sz="1633" dirty="0">
                <a:solidFill>
                  <a:srgbClr val="001B70"/>
                </a:solidFill>
                <a:latin typeface="Arial Narrow"/>
                <a:cs typeface="Helvetica"/>
              </a:rPr>
              <a:t>Por lo anterior, resulta necesario realizar modificaciones al reglamento de calificación (DS10) de manera tal de generar las certezas adecuadas al sector energético.</a:t>
            </a:r>
          </a:p>
          <a:p>
            <a:pPr marL="311079" indent="-311079" algn="just" defTabSz="414772">
              <a:buFontTx/>
              <a:buAutoNum type="arabicParenR"/>
            </a:pPr>
            <a:endParaRPr lang="es-CL" sz="1633" dirty="0">
              <a:solidFill>
                <a:srgbClr val="001B70"/>
              </a:solidFill>
              <a:latin typeface="Arial Narrow"/>
              <a:cs typeface="Helvetica"/>
            </a:endParaRPr>
          </a:p>
          <a:p>
            <a:pPr marL="414772" lvl="1" algn="just" defTabSz="414772"/>
            <a:endParaRPr lang="es-CL" sz="1633" dirty="0">
              <a:solidFill>
                <a:srgbClr val="001B70"/>
              </a:solidFill>
              <a:latin typeface="Arial Narrow"/>
              <a:cs typeface="Helvetica"/>
            </a:endParaRPr>
          </a:p>
        </p:txBody>
      </p:sp>
    </p:spTree>
    <p:extLst>
      <p:ext uri="{BB962C8B-B14F-4D97-AF65-F5344CB8AC3E}">
        <p14:creationId xmlns:p14="http://schemas.microsoft.com/office/powerpoint/2010/main" val="142474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30A1-B050-2E33-D2BE-6224B9FA5870}"/>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3F089522-3C28-DA86-BCB2-9B1E22CEB0E4}"/>
              </a:ext>
            </a:extLst>
          </p:cNvPr>
          <p:cNvGrpSpPr/>
          <p:nvPr/>
        </p:nvGrpSpPr>
        <p:grpSpPr>
          <a:xfrm>
            <a:off x="0" y="2519712"/>
            <a:ext cx="12191999" cy="4338290"/>
            <a:chOff x="-1" y="2777515"/>
            <a:chExt cx="12239626" cy="4782161"/>
          </a:xfrm>
        </p:grpSpPr>
        <p:pic>
          <p:nvPicPr>
            <p:cNvPr id="3" name="Imagen 2">
              <a:extLst>
                <a:ext uri="{FF2B5EF4-FFF2-40B4-BE49-F238E27FC236}">
                  <a16:creationId xmlns:a16="http://schemas.microsoft.com/office/drawing/2014/main" id="{FB14C894-C1AE-70BF-C256-43EFBB80BFEE}"/>
                </a:ext>
              </a:extLst>
            </p:cNvPr>
            <p:cNvPicPr>
              <a:picLocks noChangeAspect="1"/>
            </p:cNvPicPr>
            <p:nvPr/>
          </p:nvPicPr>
          <p:blipFill>
            <a:blip r:embed="rId2"/>
            <a:srcRect l="1433" t="1006"/>
            <a:stretch/>
          </p:blipFill>
          <p:spPr>
            <a:xfrm rot="16200000">
              <a:off x="5117491" y="-2339976"/>
              <a:ext cx="2004644" cy="12239625"/>
            </a:xfrm>
            <a:prstGeom prst="rect">
              <a:avLst/>
            </a:prstGeom>
          </p:spPr>
        </p:pic>
        <p:pic>
          <p:nvPicPr>
            <p:cNvPr id="5" name="Imagen 4">
              <a:extLst>
                <a:ext uri="{FF2B5EF4-FFF2-40B4-BE49-F238E27FC236}">
                  <a16:creationId xmlns:a16="http://schemas.microsoft.com/office/drawing/2014/main" id="{28504031-B28C-E311-E1DC-FDAEEFEF3E9E}"/>
                </a:ext>
              </a:extLst>
            </p:cNvPr>
            <p:cNvPicPr>
              <a:picLocks noChangeAspect="1"/>
            </p:cNvPicPr>
            <p:nvPr/>
          </p:nvPicPr>
          <p:blipFill>
            <a:blip r:embed="rId3"/>
            <a:stretch>
              <a:fillRect/>
            </a:stretch>
          </p:blipFill>
          <p:spPr>
            <a:xfrm>
              <a:off x="-1" y="4782160"/>
              <a:ext cx="12239625" cy="2777516"/>
            </a:xfrm>
            <a:prstGeom prst="rect">
              <a:avLst/>
            </a:prstGeom>
          </p:spPr>
        </p:pic>
      </p:grpSp>
      <p:sp>
        <p:nvSpPr>
          <p:cNvPr id="7" name="CuadroTexto 6">
            <a:extLst>
              <a:ext uri="{FF2B5EF4-FFF2-40B4-BE49-F238E27FC236}">
                <a16:creationId xmlns:a16="http://schemas.microsoft.com/office/drawing/2014/main" id="{FA924BB4-9ABF-BFEB-6FE6-6F846A34E8F9}"/>
              </a:ext>
            </a:extLst>
          </p:cNvPr>
          <p:cNvSpPr txBox="1"/>
          <p:nvPr/>
        </p:nvSpPr>
        <p:spPr>
          <a:xfrm>
            <a:off x="3141495" y="2828699"/>
            <a:ext cx="5909009" cy="1209305"/>
          </a:xfrm>
          <a:prstGeom prst="rect">
            <a:avLst/>
          </a:prstGeom>
          <a:noFill/>
        </p:spPr>
        <p:txBody>
          <a:bodyPr wrap="square" rtlCol="0">
            <a:spAutoFit/>
          </a:bodyPr>
          <a:lstStyle/>
          <a:p>
            <a:pPr algn="ctr" defTabSz="414772"/>
            <a:r>
              <a:rPr lang="es-ES" sz="3629" b="1" dirty="0">
                <a:solidFill>
                  <a:prstClr val="black">
                    <a:lumMod val="75000"/>
                    <a:lumOff val="25000"/>
                  </a:prstClr>
                </a:solidFill>
                <a:latin typeface="Karla" pitchFamily="2" charset="0"/>
                <a:ea typeface="Karla" pitchFamily="2" charset="0"/>
              </a:rPr>
              <a:t>PREDICTIBILIDAD DE</a:t>
            </a:r>
            <a:br>
              <a:rPr lang="es-ES" sz="3629" b="1" dirty="0">
                <a:solidFill>
                  <a:prstClr val="black">
                    <a:lumMod val="75000"/>
                    <a:lumOff val="25000"/>
                  </a:prstClr>
                </a:solidFill>
                <a:latin typeface="Karla" pitchFamily="2" charset="0"/>
                <a:ea typeface="Karla" pitchFamily="2" charset="0"/>
              </a:rPr>
            </a:br>
            <a:r>
              <a:rPr lang="es-ES" sz="3629" b="1" dirty="0">
                <a:solidFill>
                  <a:prstClr val="black">
                    <a:lumMod val="75000"/>
                    <a:lumOff val="25000"/>
                  </a:prstClr>
                </a:solidFill>
                <a:latin typeface="Karla" pitchFamily="2" charset="0"/>
                <a:ea typeface="Karla" pitchFamily="2" charset="0"/>
              </a:rPr>
              <a:t>LOS INGRESOS</a:t>
            </a:r>
            <a:endParaRPr lang="es-CL" sz="3629" b="1" dirty="0">
              <a:solidFill>
                <a:prstClr val="black">
                  <a:lumMod val="75000"/>
                  <a:lumOff val="25000"/>
                </a:prstClr>
              </a:solidFill>
              <a:latin typeface="Karla" pitchFamily="2" charset="0"/>
              <a:ea typeface="Karla" pitchFamily="2" charset="0"/>
            </a:endParaRPr>
          </a:p>
        </p:txBody>
      </p:sp>
    </p:spTree>
    <p:extLst>
      <p:ext uri="{BB962C8B-B14F-4D97-AF65-F5344CB8AC3E}">
        <p14:creationId xmlns:p14="http://schemas.microsoft.com/office/powerpoint/2010/main" val="1512637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E84E440-CD60-5626-E8AE-7616AEB158E2}"/>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6D04607-F927-735A-F251-C03C569842FF}"/>
              </a:ext>
            </a:extLst>
          </p:cNvPr>
          <p:cNvSpPr/>
          <p:nvPr/>
        </p:nvSpPr>
        <p:spPr>
          <a:xfrm>
            <a:off x="538754" y="2319111"/>
            <a:ext cx="5426083" cy="4554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9232" indent="-259232" defTabSz="414772">
              <a:lnSpc>
                <a:spcPct val="150000"/>
              </a:lnSpc>
              <a:buFont typeface="Arial" panose="020B0604020202020204" pitchFamily="34" charset="0"/>
              <a:buChar char="•"/>
            </a:pPr>
            <a:endParaRPr lang="en-US" sz="1633" dirty="0">
              <a:solidFill>
                <a:prstClr val="white"/>
              </a:solidFill>
              <a:latin typeface="Outfit" pitchFamily="2" charset="0"/>
            </a:endParaRPr>
          </a:p>
        </p:txBody>
      </p:sp>
      <p:sp>
        <p:nvSpPr>
          <p:cNvPr id="2" name="CuadroTexto 1">
            <a:extLst>
              <a:ext uri="{FF2B5EF4-FFF2-40B4-BE49-F238E27FC236}">
                <a16:creationId xmlns:a16="http://schemas.microsoft.com/office/drawing/2014/main" id="{CF464618-7BB9-DC2C-87E2-E3B557B04645}"/>
              </a:ext>
            </a:extLst>
          </p:cNvPr>
          <p:cNvSpPr txBox="1"/>
          <p:nvPr/>
        </p:nvSpPr>
        <p:spPr>
          <a:xfrm>
            <a:off x="5188037" y="672098"/>
            <a:ext cx="5759426" cy="1209305"/>
          </a:xfrm>
          <a:prstGeom prst="rect">
            <a:avLst/>
          </a:prstGeom>
          <a:noFill/>
        </p:spPr>
        <p:txBody>
          <a:bodyPr wrap="square" rtlCol="0">
            <a:spAutoFit/>
          </a:bodyPr>
          <a:lstStyle/>
          <a:p>
            <a:pPr defTabSz="414772"/>
            <a:r>
              <a:rPr lang="es-CL" sz="3629" b="1" dirty="0">
                <a:solidFill>
                  <a:prstClr val="white"/>
                </a:solidFill>
                <a:latin typeface="Karla" pitchFamily="2" charset="0"/>
                <a:ea typeface="Karla" pitchFamily="2" charset="0"/>
              </a:rPr>
              <a:t>Ingresos regulados por transmisión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A44573-36B1-967F-E7D7-E0D9E7011334}"/>
                  </a:ext>
                </a:extLst>
              </p:cNvPr>
              <p:cNvSpPr txBox="1"/>
              <p:nvPr/>
            </p:nvSpPr>
            <p:spPr>
              <a:xfrm>
                <a:off x="1003217" y="3853892"/>
                <a:ext cx="9348133" cy="427361"/>
              </a:xfrm>
              <a:prstGeom prst="rect">
                <a:avLst/>
              </a:prstGeom>
              <a:noFill/>
            </p:spPr>
            <p:txBody>
              <a:bodyPr wrap="square">
                <a:spAutoFit/>
              </a:bodyPr>
              <a:lstStyle/>
              <a:p>
                <a:pPr defTabSz="414772"/>
                <a14:m>
                  <m:oMathPara xmlns:m="http://schemas.openxmlformats.org/officeDocument/2006/math">
                    <m:oMathParaPr>
                      <m:jc m:val="centerGroup"/>
                    </m:oMathParaPr>
                    <m:oMath xmlns:m="http://schemas.openxmlformats.org/officeDocument/2006/math">
                      <m:sSub>
                        <m:sSubPr>
                          <m:ctrlPr>
                            <a:rPr lang="es-CL" sz="2177" i="1">
                              <a:solidFill>
                                <a:srgbClr val="836967"/>
                              </a:solidFill>
                              <a:latin typeface="Cambria Math" panose="02040503050406030204" pitchFamily="18" charset="0"/>
                            </a:rPr>
                          </m:ctrlPr>
                        </m:sSubPr>
                        <m:e>
                          <m:r>
                            <a:rPr lang="es-CL" sz="2177" i="1">
                              <a:solidFill>
                                <a:prstClr val="black"/>
                              </a:solidFill>
                              <a:latin typeface="Cambria Math" panose="02040503050406030204" pitchFamily="18" charset="0"/>
                            </a:rPr>
                            <m:t>𝑉𝐴𝑇𝑇</m:t>
                          </m:r>
                        </m:e>
                        <m:sub>
                          <m:r>
                            <a:rPr lang="es-CL" sz="2177" i="1">
                              <a:solidFill>
                                <a:prstClr val="black"/>
                              </a:solidFill>
                              <a:latin typeface="Cambria Math" panose="02040503050406030204" pitchFamily="18" charset="0"/>
                            </a:rPr>
                            <m:t>𝑚𝑒𝑠</m:t>
                          </m:r>
                        </m:sub>
                      </m:sSub>
                      <m:r>
                        <a:rPr lang="es-CL" sz="2177">
                          <a:solidFill>
                            <a:prstClr val="black"/>
                          </a:solidFill>
                          <a:latin typeface="Cambria Math" panose="02040503050406030204" pitchFamily="18" charset="0"/>
                        </a:rPr>
                        <m:t>=</m:t>
                      </m:r>
                      <m:sSub>
                        <m:sSubPr>
                          <m:ctrlPr>
                            <a:rPr lang="es-CL" sz="2177" i="1">
                              <a:solidFill>
                                <a:srgbClr val="836967"/>
                              </a:solidFill>
                              <a:latin typeface="Cambria Math" panose="02040503050406030204" pitchFamily="18" charset="0"/>
                            </a:rPr>
                          </m:ctrlPr>
                        </m:sSubPr>
                        <m:e>
                          <m:r>
                            <a:rPr lang="es-CL" sz="2177" i="1">
                              <a:solidFill>
                                <a:prstClr val="black"/>
                              </a:solidFill>
                              <a:latin typeface="Cambria Math" panose="02040503050406030204" pitchFamily="18" charset="0"/>
                            </a:rPr>
                            <m:t>𝐴𝑉𝐼</m:t>
                          </m:r>
                        </m:e>
                        <m:sub>
                          <m:r>
                            <a:rPr lang="es-CL" sz="2177" i="1">
                              <a:solidFill>
                                <a:prstClr val="black"/>
                              </a:solidFill>
                              <a:latin typeface="Cambria Math" panose="02040503050406030204" pitchFamily="18" charset="0"/>
                            </a:rPr>
                            <m:t>𝑖𝑛𝑑𝑒𝑥</m:t>
                          </m:r>
                        </m:sub>
                      </m:sSub>
                      <m:r>
                        <a:rPr lang="es-CL" sz="2177">
                          <a:solidFill>
                            <a:prstClr val="black"/>
                          </a:solidFill>
                          <a:latin typeface="Cambria Math" panose="02040503050406030204" pitchFamily="18" charset="0"/>
                        </a:rPr>
                        <m:t>+</m:t>
                      </m:r>
                      <m:sSub>
                        <m:sSubPr>
                          <m:ctrlPr>
                            <a:rPr lang="es-CL" sz="2177" i="1">
                              <a:solidFill>
                                <a:srgbClr val="836967"/>
                              </a:solidFill>
                              <a:latin typeface="Cambria Math" panose="02040503050406030204" pitchFamily="18" charset="0"/>
                            </a:rPr>
                          </m:ctrlPr>
                        </m:sSubPr>
                        <m:e>
                          <m:r>
                            <a:rPr lang="es-CL" sz="2177" i="1">
                              <a:solidFill>
                                <a:prstClr val="black"/>
                              </a:solidFill>
                              <a:latin typeface="Cambria Math" panose="02040503050406030204" pitchFamily="18" charset="0"/>
                            </a:rPr>
                            <m:t>𝐴𝐸𝐼𝑅</m:t>
                          </m:r>
                        </m:e>
                        <m:sub>
                          <m:r>
                            <a:rPr lang="es-CL" sz="2177" i="1">
                              <a:solidFill>
                                <a:prstClr val="black"/>
                              </a:solidFill>
                              <a:latin typeface="Cambria Math" panose="02040503050406030204" pitchFamily="18" charset="0"/>
                            </a:rPr>
                            <m:t>𝑖𝑛𝑑𝑒𝑥</m:t>
                          </m:r>
                        </m:sub>
                      </m:sSub>
                      <m:r>
                        <a:rPr lang="es-CL" sz="2177">
                          <a:solidFill>
                            <a:prstClr val="black"/>
                          </a:solidFill>
                          <a:latin typeface="Cambria Math" panose="02040503050406030204" pitchFamily="18" charset="0"/>
                        </a:rPr>
                        <m:t>+</m:t>
                      </m:r>
                      <m:sSub>
                        <m:sSubPr>
                          <m:ctrlPr>
                            <a:rPr lang="es-CL" sz="2177" i="1">
                              <a:solidFill>
                                <a:srgbClr val="836967"/>
                              </a:solidFill>
                              <a:latin typeface="Cambria Math" panose="02040503050406030204" pitchFamily="18" charset="0"/>
                            </a:rPr>
                          </m:ctrlPr>
                        </m:sSubPr>
                        <m:e>
                          <m:r>
                            <a:rPr lang="es-CL" sz="2177" i="1">
                              <a:solidFill>
                                <a:prstClr val="black"/>
                              </a:solidFill>
                              <a:latin typeface="Cambria Math" panose="02040503050406030204" pitchFamily="18" charset="0"/>
                            </a:rPr>
                            <m:t>𝐶𝑂𝑀𝐴</m:t>
                          </m:r>
                        </m:e>
                        <m:sub>
                          <m:r>
                            <a:rPr lang="es-CL" sz="2177" i="1">
                              <a:solidFill>
                                <a:prstClr val="black"/>
                              </a:solidFill>
                              <a:latin typeface="Cambria Math" panose="02040503050406030204" pitchFamily="18" charset="0"/>
                            </a:rPr>
                            <m:t>𝑖𝑛𝑑𝑒𝑥</m:t>
                          </m:r>
                        </m:sub>
                      </m:sSub>
                      <m:r>
                        <a:rPr lang="es-CL" sz="2177">
                          <a:solidFill>
                            <a:prstClr val="black"/>
                          </a:solidFill>
                          <a:latin typeface="Cambria Math" panose="02040503050406030204" pitchFamily="18" charset="0"/>
                        </a:rPr>
                        <m:t>=</m:t>
                      </m:r>
                      <m:r>
                        <a:rPr lang="es-CL" sz="2177" i="1">
                          <a:solidFill>
                            <a:prstClr val="black"/>
                          </a:solidFill>
                          <a:latin typeface="Cambria Math" panose="02040503050406030204" pitchFamily="18" charset="0"/>
                        </a:rPr>
                        <m:t>𝐼𝑇</m:t>
                      </m:r>
                      <m:r>
                        <a:rPr lang="es-CL" sz="2177">
                          <a:solidFill>
                            <a:prstClr val="black"/>
                          </a:solidFill>
                          <a:latin typeface="Cambria Math" panose="02040503050406030204" pitchFamily="18" charset="0"/>
                        </a:rPr>
                        <m:t>+</m:t>
                      </m:r>
                      <m:r>
                        <a:rPr lang="es-CL" sz="2177" i="1">
                          <a:solidFill>
                            <a:prstClr val="black"/>
                          </a:solidFill>
                          <a:latin typeface="Cambria Math" panose="02040503050406030204" pitchFamily="18" charset="0"/>
                        </a:rPr>
                        <m:t>𝑃𝑒𝑎𝑗𝑒𝑠</m:t>
                      </m:r>
                      <m:r>
                        <a:rPr lang="es-CL" sz="2177">
                          <a:solidFill>
                            <a:prstClr val="black"/>
                          </a:solidFill>
                          <a:latin typeface="Cambria Math" panose="02040503050406030204" pitchFamily="18" charset="0"/>
                        </a:rPr>
                        <m:t>+</m:t>
                      </m:r>
                      <m:r>
                        <a:rPr lang="es-CL" sz="2177" i="1">
                          <a:solidFill>
                            <a:prstClr val="black"/>
                          </a:solidFill>
                          <a:latin typeface="Cambria Math" panose="02040503050406030204" pitchFamily="18" charset="0"/>
                        </a:rPr>
                        <m:t>𝐶𝑈𝑇</m:t>
                      </m:r>
                    </m:oMath>
                  </m:oMathPara>
                </a14:m>
                <a:endParaRPr lang="es-CL" sz="2177" dirty="0">
                  <a:solidFill>
                    <a:prstClr val="black"/>
                  </a:solidFill>
                  <a:latin typeface="Calibri" panose="020F0502020204030204"/>
                </a:endParaRPr>
              </a:p>
            </p:txBody>
          </p:sp>
        </mc:Choice>
        <mc:Fallback xmlns="">
          <p:sp>
            <p:nvSpPr>
              <p:cNvPr id="14" name="TextBox 13">
                <a:extLst>
                  <a:ext uri="{FF2B5EF4-FFF2-40B4-BE49-F238E27FC236}">
                    <a16:creationId xmlns:a16="http://schemas.microsoft.com/office/drawing/2014/main" id="{62A44573-36B1-967F-E7D7-E0D9E7011334}"/>
                  </a:ext>
                </a:extLst>
              </p:cNvPr>
              <p:cNvSpPr txBox="1">
                <a:spLocks noRot="1" noChangeAspect="1" noMove="1" noResize="1" noEditPoints="1" noAdjustHandles="1" noChangeArrowheads="1" noChangeShapeType="1" noTextEdit="1"/>
              </p:cNvSpPr>
              <p:nvPr/>
            </p:nvSpPr>
            <p:spPr>
              <a:xfrm>
                <a:off x="1003217" y="3853892"/>
                <a:ext cx="9348133" cy="427361"/>
              </a:xfrm>
              <a:prstGeom prst="rect">
                <a:avLst/>
              </a:prstGeom>
              <a:blipFill>
                <a:blip r:embed="rId4"/>
                <a:stretch>
                  <a:fillRect b="-14286"/>
                </a:stretch>
              </a:blipFill>
            </p:spPr>
            <p:txBody>
              <a:bodyPr/>
              <a:lstStyle/>
              <a:p>
                <a:r>
                  <a:rPr lang="es-CL">
                    <a:noFill/>
                  </a:rPr>
                  <a:t> </a:t>
                </a:r>
              </a:p>
            </p:txBody>
          </p:sp>
        </mc:Fallback>
      </mc:AlternateContent>
      <p:sp>
        <p:nvSpPr>
          <p:cNvPr id="15" name="TextBox 7">
            <a:extLst>
              <a:ext uri="{FF2B5EF4-FFF2-40B4-BE49-F238E27FC236}">
                <a16:creationId xmlns:a16="http://schemas.microsoft.com/office/drawing/2014/main" id="{2C86D289-0EE2-71A2-B7A2-BD1ACF25AF2A}"/>
              </a:ext>
            </a:extLst>
          </p:cNvPr>
          <p:cNvSpPr txBox="1"/>
          <p:nvPr/>
        </p:nvSpPr>
        <p:spPr>
          <a:xfrm>
            <a:off x="2841370" y="3023281"/>
            <a:ext cx="4482636" cy="594906"/>
          </a:xfrm>
          <a:prstGeom prst="rect">
            <a:avLst/>
          </a:prstGeom>
          <a:noFill/>
        </p:spPr>
        <p:txBody>
          <a:bodyPr wrap="square">
            <a:spAutoFit/>
          </a:bodyPr>
          <a:lstStyle/>
          <a:p>
            <a:pPr algn="ctr" defTabSz="414772"/>
            <a:r>
              <a:rPr lang="es-CL" sz="1633" b="1" dirty="0">
                <a:solidFill>
                  <a:srgbClr val="02D485"/>
                </a:solidFill>
                <a:latin typeface="Calibri" panose="020F0502020204030204"/>
              </a:rPr>
              <a:t>Ingreso por transmisión</a:t>
            </a:r>
          </a:p>
          <a:p>
            <a:pPr algn="ctr" defTabSz="414772"/>
            <a:r>
              <a:rPr lang="es-CL" sz="1633" b="1" dirty="0">
                <a:solidFill>
                  <a:srgbClr val="02D485"/>
                </a:solidFill>
                <a:latin typeface="Calibri" panose="020F0502020204030204"/>
              </a:rPr>
              <a:t>“devengo”</a:t>
            </a:r>
          </a:p>
        </p:txBody>
      </p:sp>
      <p:sp>
        <p:nvSpPr>
          <p:cNvPr id="16" name="TextBox 7">
            <a:extLst>
              <a:ext uri="{FF2B5EF4-FFF2-40B4-BE49-F238E27FC236}">
                <a16:creationId xmlns:a16="http://schemas.microsoft.com/office/drawing/2014/main" id="{9C827486-5F9B-995E-3BF4-FD1CE553067A}"/>
              </a:ext>
            </a:extLst>
          </p:cNvPr>
          <p:cNvSpPr txBox="1"/>
          <p:nvPr/>
        </p:nvSpPr>
        <p:spPr>
          <a:xfrm>
            <a:off x="7554071" y="3023280"/>
            <a:ext cx="2373658" cy="594906"/>
          </a:xfrm>
          <a:prstGeom prst="rect">
            <a:avLst/>
          </a:prstGeom>
          <a:noFill/>
        </p:spPr>
        <p:txBody>
          <a:bodyPr wrap="square">
            <a:spAutoFit/>
          </a:bodyPr>
          <a:lstStyle/>
          <a:p>
            <a:pPr algn="ctr" defTabSz="414772"/>
            <a:r>
              <a:rPr lang="es-CL" sz="1633" b="1" dirty="0">
                <a:solidFill>
                  <a:srgbClr val="02D485"/>
                </a:solidFill>
                <a:latin typeface="Calibri" panose="020F0502020204030204"/>
              </a:rPr>
              <a:t>Recaudación</a:t>
            </a:r>
          </a:p>
          <a:p>
            <a:pPr algn="ctr" defTabSz="414772"/>
            <a:r>
              <a:rPr lang="es-CL" sz="1633" b="1" dirty="0">
                <a:solidFill>
                  <a:srgbClr val="02D485"/>
                </a:solidFill>
                <a:latin typeface="Calibri" panose="020F0502020204030204"/>
              </a:rPr>
              <a:t>caja</a:t>
            </a:r>
          </a:p>
        </p:txBody>
      </p:sp>
      <p:sp>
        <p:nvSpPr>
          <p:cNvPr id="3" name="Rectangle 2">
            <a:extLst>
              <a:ext uri="{FF2B5EF4-FFF2-40B4-BE49-F238E27FC236}">
                <a16:creationId xmlns:a16="http://schemas.microsoft.com/office/drawing/2014/main" id="{EE7887D9-1758-BF62-32FF-1FD7D43BE2A6}"/>
              </a:ext>
            </a:extLst>
          </p:cNvPr>
          <p:cNvSpPr/>
          <p:nvPr/>
        </p:nvSpPr>
        <p:spPr>
          <a:xfrm>
            <a:off x="2841370" y="3734618"/>
            <a:ext cx="4357485" cy="642938"/>
          </a:xfrm>
          <a:prstGeom prst="rect">
            <a:avLst/>
          </a:prstGeom>
          <a:noFill/>
          <a:ln>
            <a:solidFill>
              <a:srgbClr val="02D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4" name="Rectangle 3">
            <a:extLst>
              <a:ext uri="{FF2B5EF4-FFF2-40B4-BE49-F238E27FC236}">
                <a16:creationId xmlns:a16="http://schemas.microsoft.com/office/drawing/2014/main" id="{6D0BC86D-7B8B-7A4B-9431-DC75127F4A10}"/>
              </a:ext>
            </a:extLst>
          </p:cNvPr>
          <p:cNvSpPr/>
          <p:nvPr/>
        </p:nvSpPr>
        <p:spPr>
          <a:xfrm>
            <a:off x="7449158" y="3734618"/>
            <a:ext cx="2583486" cy="642938"/>
          </a:xfrm>
          <a:prstGeom prst="rect">
            <a:avLst/>
          </a:prstGeom>
          <a:noFill/>
          <a:ln>
            <a:solidFill>
              <a:srgbClr val="02D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7" name="TextBox 7">
            <a:extLst>
              <a:ext uri="{FF2B5EF4-FFF2-40B4-BE49-F238E27FC236}">
                <a16:creationId xmlns:a16="http://schemas.microsoft.com/office/drawing/2014/main" id="{5D3AE179-AE63-94C4-C28F-C6DA9F51598C}"/>
              </a:ext>
            </a:extLst>
          </p:cNvPr>
          <p:cNvSpPr txBox="1"/>
          <p:nvPr/>
        </p:nvSpPr>
        <p:spPr>
          <a:xfrm>
            <a:off x="7437586" y="4458455"/>
            <a:ext cx="606466" cy="343620"/>
          </a:xfrm>
          <a:prstGeom prst="rect">
            <a:avLst/>
          </a:prstGeom>
          <a:noFill/>
        </p:spPr>
        <p:txBody>
          <a:bodyPr wrap="square" anchor="ctr">
            <a:spAutoFit/>
          </a:bodyPr>
          <a:lstStyle/>
          <a:p>
            <a:pPr defTabSz="414772"/>
            <a:r>
              <a:rPr lang="es-CL" sz="1633" b="1" dirty="0">
                <a:solidFill>
                  <a:prstClr val="black"/>
                </a:solidFill>
                <a:latin typeface="Calibri" panose="020F0502020204030204"/>
              </a:rPr>
              <a:t>4.5%</a:t>
            </a:r>
          </a:p>
        </p:txBody>
      </p:sp>
      <p:sp>
        <p:nvSpPr>
          <p:cNvPr id="8" name="TextBox 7">
            <a:extLst>
              <a:ext uri="{FF2B5EF4-FFF2-40B4-BE49-F238E27FC236}">
                <a16:creationId xmlns:a16="http://schemas.microsoft.com/office/drawing/2014/main" id="{51F90493-B6DE-3703-97B9-6CBBAA4ED3A9}"/>
              </a:ext>
            </a:extLst>
          </p:cNvPr>
          <p:cNvSpPr txBox="1"/>
          <p:nvPr/>
        </p:nvSpPr>
        <p:spPr>
          <a:xfrm>
            <a:off x="8303097" y="4461380"/>
            <a:ext cx="606466" cy="343620"/>
          </a:xfrm>
          <a:prstGeom prst="rect">
            <a:avLst/>
          </a:prstGeom>
          <a:noFill/>
        </p:spPr>
        <p:txBody>
          <a:bodyPr wrap="square" anchor="ctr">
            <a:spAutoFit/>
          </a:bodyPr>
          <a:lstStyle/>
          <a:p>
            <a:pPr defTabSz="414772"/>
            <a:r>
              <a:rPr lang="es-CL" sz="1633" b="1" dirty="0">
                <a:solidFill>
                  <a:prstClr val="black"/>
                </a:solidFill>
                <a:latin typeface="Calibri" panose="020F0502020204030204"/>
              </a:rPr>
              <a:t>0.5%</a:t>
            </a:r>
          </a:p>
        </p:txBody>
      </p:sp>
      <p:sp>
        <p:nvSpPr>
          <p:cNvPr id="9" name="TextBox 8">
            <a:extLst>
              <a:ext uri="{FF2B5EF4-FFF2-40B4-BE49-F238E27FC236}">
                <a16:creationId xmlns:a16="http://schemas.microsoft.com/office/drawing/2014/main" id="{1A478BC3-23BB-1BF6-D4F5-6EC5EF9A98EB}"/>
              </a:ext>
            </a:extLst>
          </p:cNvPr>
          <p:cNvSpPr txBox="1"/>
          <p:nvPr/>
        </p:nvSpPr>
        <p:spPr>
          <a:xfrm>
            <a:off x="9325052" y="4461380"/>
            <a:ext cx="606466" cy="343620"/>
          </a:xfrm>
          <a:prstGeom prst="rect">
            <a:avLst/>
          </a:prstGeom>
          <a:noFill/>
        </p:spPr>
        <p:txBody>
          <a:bodyPr wrap="square" anchor="ctr">
            <a:spAutoFit/>
          </a:bodyPr>
          <a:lstStyle/>
          <a:p>
            <a:pPr defTabSz="414772"/>
            <a:r>
              <a:rPr lang="es-CL" sz="1633" b="1" dirty="0">
                <a:solidFill>
                  <a:prstClr val="black"/>
                </a:solidFill>
                <a:latin typeface="Calibri" panose="020F0502020204030204"/>
              </a:rPr>
              <a:t>95%</a:t>
            </a:r>
          </a:p>
        </p:txBody>
      </p:sp>
    </p:spTree>
    <p:extLst>
      <p:ext uri="{BB962C8B-B14F-4D97-AF65-F5344CB8AC3E}">
        <p14:creationId xmlns:p14="http://schemas.microsoft.com/office/powerpoint/2010/main" val="1474676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B8FE145-33DA-8644-5A14-EFC19C8C059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DF9C463-5F97-1CBF-5B10-3E2CE7691FCC}"/>
              </a:ext>
            </a:extLst>
          </p:cNvPr>
          <p:cNvSpPr txBox="1"/>
          <p:nvPr/>
        </p:nvSpPr>
        <p:spPr>
          <a:xfrm>
            <a:off x="5188037" y="672098"/>
            <a:ext cx="5759426" cy="929998"/>
          </a:xfrm>
          <a:prstGeom prst="rect">
            <a:avLst/>
          </a:prstGeom>
          <a:noFill/>
        </p:spPr>
        <p:txBody>
          <a:bodyPr wrap="square" rtlCol="0">
            <a:spAutoFit/>
          </a:bodyPr>
          <a:lstStyle/>
          <a:p>
            <a:pPr defTabSz="414772"/>
            <a:r>
              <a:rPr lang="es-CL" sz="3629" b="1" dirty="0">
                <a:solidFill>
                  <a:prstClr val="white"/>
                </a:solidFill>
                <a:latin typeface="Karla" pitchFamily="2" charset="0"/>
                <a:ea typeface="Karla" pitchFamily="2" charset="0"/>
              </a:rPr>
              <a:t>Alta variabilidad</a:t>
            </a:r>
          </a:p>
          <a:p>
            <a:pPr defTabSz="414772"/>
            <a:r>
              <a:rPr lang="es-CL" sz="1814" dirty="0">
                <a:solidFill>
                  <a:prstClr val="white"/>
                </a:solidFill>
                <a:latin typeface="Karla" pitchFamily="2" charset="0"/>
                <a:ea typeface="Karla" pitchFamily="2" charset="0"/>
              </a:rPr>
              <a:t>Inherente a cálculo de Cargos por Transmisión</a:t>
            </a:r>
          </a:p>
        </p:txBody>
      </p:sp>
      <p:sp>
        <p:nvSpPr>
          <p:cNvPr id="6" name="Rectángulo 5">
            <a:extLst>
              <a:ext uri="{FF2B5EF4-FFF2-40B4-BE49-F238E27FC236}">
                <a16:creationId xmlns:a16="http://schemas.microsoft.com/office/drawing/2014/main" id="{B058D892-E021-0925-AB21-47510DCFD066}"/>
              </a:ext>
            </a:extLst>
          </p:cNvPr>
          <p:cNvSpPr/>
          <p:nvPr/>
        </p:nvSpPr>
        <p:spPr>
          <a:xfrm>
            <a:off x="538754" y="2319111"/>
            <a:ext cx="5426083" cy="4554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14772">
              <a:lnSpc>
                <a:spcPct val="150000"/>
              </a:lnSpc>
            </a:pPr>
            <a:endParaRPr lang="en-US" sz="1633" dirty="0">
              <a:solidFill>
                <a:srgbClr val="FF0000"/>
              </a:solidFill>
              <a:latin typeface="Outfit" pitchFamily="2" charset="0"/>
            </a:endParaRPr>
          </a:p>
        </p:txBody>
      </p:sp>
      <p:sp>
        <p:nvSpPr>
          <p:cNvPr id="3" name="TextBox 7">
            <a:extLst>
              <a:ext uri="{FF2B5EF4-FFF2-40B4-BE49-F238E27FC236}">
                <a16:creationId xmlns:a16="http://schemas.microsoft.com/office/drawing/2014/main" id="{DF862C95-EF47-289F-3345-5C0B4AF85304}"/>
              </a:ext>
            </a:extLst>
          </p:cNvPr>
          <p:cNvSpPr txBox="1"/>
          <p:nvPr/>
        </p:nvSpPr>
        <p:spPr>
          <a:xfrm>
            <a:off x="1271700" y="2668478"/>
            <a:ext cx="9386273" cy="1348767"/>
          </a:xfrm>
          <a:prstGeom prst="rect">
            <a:avLst/>
          </a:prstGeom>
          <a:noFill/>
        </p:spPr>
        <p:txBody>
          <a:bodyPr wrap="square">
            <a:spAutoFit/>
          </a:bodyPr>
          <a:lstStyle/>
          <a:p>
            <a:pPr algn="just" defTabSz="414772"/>
            <a:r>
              <a:rPr lang="es-CL" sz="1633" b="1" dirty="0">
                <a:solidFill>
                  <a:prstClr val="black"/>
                </a:solidFill>
                <a:latin typeface="Calibri" panose="020F0502020204030204"/>
              </a:rPr>
              <a:t>Cargo Base:</a:t>
            </a:r>
            <a:r>
              <a:rPr lang="es-CL" sz="1633" dirty="0">
                <a:solidFill>
                  <a:prstClr val="black"/>
                </a:solidFill>
                <a:latin typeface="Calibri" panose="020F0502020204030204"/>
              </a:rPr>
              <a:t> diseñado para pagar monto de VATT semestral no cubierto por Ingresos Tarifarios esperados durante el semestre.</a:t>
            </a:r>
          </a:p>
          <a:p>
            <a:pPr algn="just" defTabSz="414772"/>
            <a:endParaRPr lang="es-CL" sz="1633" dirty="0">
              <a:solidFill>
                <a:prstClr val="black"/>
              </a:solidFill>
              <a:latin typeface="Calibri" panose="020F0502020204030204"/>
            </a:endParaRPr>
          </a:p>
          <a:p>
            <a:pPr algn="just" defTabSz="414772"/>
            <a:r>
              <a:rPr lang="es-CL" sz="1633" b="1" dirty="0">
                <a:solidFill>
                  <a:prstClr val="black"/>
                </a:solidFill>
                <a:latin typeface="Calibri" panose="020F0502020204030204"/>
              </a:rPr>
              <a:t>Cargo de Ajuste:</a:t>
            </a:r>
            <a:r>
              <a:rPr lang="es-CL" sz="1633" dirty="0">
                <a:solidFill>
                  <a:prstClr val="black"/>
                </a:solidFill>
                <a:latin typeface="Calibri" panose="020F0502020204030204"/>
              </a:rPr>
              <a:t> pretende cubrir saldos mensuales acumulados, causados por desviaciones entre facturación y VATT de semestres anteriores.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F7B52FB-85D8-2AEB-8735-FC4741F1F86C}"/>
                  </a:ext>
                </a:extLst>
              </p:cNvPr>
              <p:cNvSpPr txBox="1"/>
              <p:nvPr/>
            </p:nvSpPr>
            <p:spPr>
              <a:xfrm>
                <a:off x="3177148" y="4278099"/>
                <a:ext cx="5575378" cy="651589"/>
              </a:xfrm>
              <a:prstGeom prst="rect">
                <a:avLst/>
              </a:prstGeom>
              <a:noFill/>
            </p:spPr>
            <p:txBody>
              <a:bodyPr wrap="square">
                <a:spAutoFit/>
              </a:bodyPr>
              <a:lstStyle/>
              <a:p>
                <a:pPr defTabSz="414772"/>
                <a14:m>
                  <m:oMathPara xmlns:m="http://schemas.openxmlformats.org/officeDocument/2006/math">
                    <m:oMathParaPr>
                      <m:jc m:val="centerGroup"/>
                    </m:oMathParaPr>
                    <m:oMath xmlns:m="http://schemas.openxmlformats.org/officeDocument/2006/math">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𝐶𝑈𝑇</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r>
                        <a:rPr lang="es-CL" sz="1633">
                          <a:solidFill>
                            <a:prstClr val="black"/>
                          </a:solidFill>
                          <a:latin typeface="Cambria Math" panose="02040503050406030204" pitchFamily="18" charset="0"/>
                        </a:rPr>
                        <m:t> </m:t>
                      </m:r>
                      <m:d>
                        <m:dPr>
                          <m:begChr m:val="["/>
                          <m:endChr m:val="]"/>
                          <m:ctrlPr>
                            <a:rPr lang="es-CL" sz="1633" i="1">
                              <a:solidFill>
                                <a:srgbClr val="836967"/>
                              </a:solidFill>
                              <a:latin typeface="Cambria Math" panose="02040503050406030204" pitchFamily="18" charset="0"/>
                            </a:rPr>
                          </m:ctrlPr>
                        </m:dPr>
                        <m:e>
                          <m:f>
                            <m:fPr>
                              <m:ctrlPr>
                                <a:rPr lang="es-CL" sz="1633" i="1">
                                  <a:solidFill>
                                    <a:srgbClr val="836967"/>
                                  </a:solidFill>
                                  <a:latin typeface="Cambria Math" panose="02040503050406030204" pitchFamily="18" charset="0"/>
                                </a:rPr>
                              </m:ctrlPr>
                            </m:fPr>
                            <m:num>
                              <m:r>
                                <a:rPr lang="es-CL" sz="1633" i="1">
                                  <a:solidFill>
                                    <a:prstClr val="black"/>
                                  </a:solidFill>
                                  <a:latin typeface="Cambria Math" panose="02040503050406030204" pitchFamily="18" charset="0"/>
                                </a:rPr>
                                <m:t>𝐶𝐿𝑃</m:t>
                              </m:r>
                              <m:r>
                                <a:rPr lang="es-CL" sz="1633">
                                  <a:solidFill>
                                    <a:prstClr val="black"/>
                                  </a:solidFill>
                                  <a:latin typeface="Cambria Math" panose="02040503050406030204" pitchFamily="18" charset="0"/>
                                </a:rPr>
                                <m:t>$</m:t>
                              </m:r>
                            </m:num>
                            <m:den>
                              <m:r>
                                <a:rPr lang="es-CL" sz="1633" i="1">
                                  <a:solidFill>
                                    <a:prstClr val="black"/>
                                  </a:solidFill>
                                  <a:latin typeface="Cambria Math" panose="02040503050406030204" pitchFamily="18" charset="0"/>
                                </a:rPr>
                                <m:t>𝑘𝑊h</m:t>
                              </m:r>
                            </m:den>
                          </m:f>
                        </m:e>
                      </m:d>
                      <m:r>
                        <a:rPr lang="es-CL" sz="1633">
                          <a:solidFill>
                            <a:prstClr val="black"/>
                          </a:solidFill>
                          <a:latin typeface="Cambria Math" panose="02040503050406030204" pitchFamily="18" charset="0"/>
                        </a:rPr>
                        <m:t>=</m:t>
                      </m:r>
                      <m:f>
                        <m:fPr>
                          <m:ctrlPr>
                            <a:rPr lang="es-CL" sz="1633" i="1">
                              <a:solidFill>
                                <a:srgbClr val="836967"/>
                              </a:solidFill>
                              <a:latin typeface="Cambria Math" panose="02040503050406030204" pitchFamily="18" charset="0"/>
                            </a:rPr>
                          </m:ctrlPr>
                        </m:fPr>
                        <m:num>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𝑉𝐴𝑇𝑇</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r>
                            <a:rPr lang="es-CL" sz="1633">
                              <a:solidFill>
                                <a:prstClr val="black"/>
                              </a:solidFill>
                              <a:latin typeface="Cambria Math" panose="02040503050406030204" pitchFamily="18" charset="0"/>
                            </a:rPr>
                            <m:t>−</m:t>
                          </m:r>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𝐼𝑇</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num>
                        <m:den>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𝐷𝑑𝑎</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den>
                      </m:f>
                      <m:r>
                        <a:rPr lang="es-CL" sz="1633">
                          <a:solidFill>
                            <a:prstClr val="black"/>
                          </a:solidFill>
                          <a:latin typeface="Cambria Math" panose="02040503050406030204" pitchFamily="18" charset="0"/>
                        </a:rPr>
                        <m:t> + </m:t>
                      </m:r>
                      <m:f>
                        <m:fPr>
                          <m:ctrlPr>
                            <a:rPr lang="es-CL" sz="1633" i="1">
                              <a:solidFill>
                                <a:srgbClr val="836967"/>
                              </a:solidFill>
                              <a:latin typeface="Cambria Math" panose="02040503050406030204" pitchFamily="18" charset="0"/>
                            </a:rPr>
                          </m:ctrlPr>
                        </m:fPr>
                        <m:num>
                          <m:r>
                            <a:rPr lang="es-CL" sz="1633" i="1">
                              <a:solidFill>
                                <a:prstClr val="black"/>
                              </a:solidFill>
                              <a:latin typeface="Cambria Math" panose="02040503050406030204" pitchFamily="18" charset="0"/>
                            </a:rPr>
                            <m:t>𝑆𝑎𝑙𝑑𝑜</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𝑎𝑐𝑐</m:t>
                          </m:r>
                        </m:num>
                        <m:den>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𝐷𝑑𝑎</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den>
                      </m:f>
                      <m:r>
                        <a:rPr lang="es-CL" sz="1633">
                          <a:solidFill>
                            <a:prstClr val="black"/>
                          </a:solidFill>
                          <a:latin typeface="Cambria Math" panose="02040503050406030204" pitchFamily="18" charset="0"/>
                        </a:rPr>
                        <m:t> </m:t>
                      </m:r>
                    </m:oMath>
                  </m:oMathPara>
                </a14:m>
                <a:endParaRPr lang="es-CL" sz="1633" dirty="0">
                  <a:solidFill>
                    <a:prstClr val="black"/>
                  </a:solidFill>
                  <a:latin typeface="Calibri" panose="020F0502020204030204"/>
                </a:endParaRPr>
              </a:p>
            </p:txBody>
          </p:sp>
        </mc:Choice>
        <mc:Fallback xmlns="">
          <p:sp>
            <p:nvSpPr>
              <p:cNvPr id="4" name="TextBox 3">
                <a:extLst>
                  <a:ext uri="{FF2B5EF4-FFF2-40B4-BE49-F238E27FC236}">
                    <a16:creationId xmlns:a16="http://schemas.microsoft.com/office/drawing/2014/main" id="{6F7B52FB-85D8-2AEB-8735-FC4741F1F86C}"/>
                  </a:ext>
                </a:extLst>
              </p:cNvPr>
              <p:cNvSpPr txBox="1">
                <a:spLocks noRot="1" noChangeAspect="1" noMove="1" noResize="1" noEditPoints="1" noAdjustHandles="1" noChangeArrowheads="1" noChangeShapeType="1" noTextEdit="1"/>
              </p:cNvSpPr>
              <p:nvPr/>
            </p:nvSpPr>
            <p:spPr>
              <a:xfrm>
                <a:off x="3177148" y="4278099"/>
                <a:ext cx="5575378" cy="651589"/>
              </a:xfrm>
              <a:prstGeom prst="rect">
                <a:avLst/>
              </a:prstGeom>
              <a:blipFill>
                <a:blip r:embed="rId4"/>
                <a:stretch>
                  <a:fillRect/>
                </a:stretch>
              </a:blipFill>
            </p:spPr>
            <p:txBody>
              <a:bodyPr/>
              <a:lstStyle/>
              <a:p>
                <a:r>
                  <a:rPr lang="es-CL">
                    <a:noFill/>
                  </a:rPr>
                  <a:t> </a:t>
                </a:r>
              </a:p>
            </p:txBody>
          </p:sp>
        </mc:Fallback>
      </mc:AlternateContent>
      <p:sp>
        <p:nvSpPr>
          <p:cNvPr id="7" name="Rectangle 6">
            <a:extLst>
              <a:ext uri="{FF2B5EF4-FFF2-40B4-BE49-F238E27FC236}">
                <a16:creationId xmlns:a16="http://schemas.microsoft.com/office/drawing/2014/main" id="{A4D17DA6-683B-3102-FD1F-505BB4D0DA68}"/>
              </a:ext>
            </a:extLst>
          </p:cNvPr>
          <p:cNvSpPr/>
          <p:nvPr/>
        </p:nvSpPr>
        <p:spPr>
          <a:xfrm>
            <a:off x="5188037" y="4278099"/>
            <a:ext cx="2008351" cy="642938"/>
          </a:xfrm>
          <a:prstGeom prst="rect">
            <a:avLst/>
          </a:prstGeom>
          <a:noFill/>
          <a:ln>
            <a:solidFill>
              <a:srgbClr val="02D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9" name="Rectangle 8">
            <a:extLst>
              <a:ext uri="{FF2B5EF4-FFF2-40B4-BE49-F238E27FC236}">
                <a16:creationId xmlns:a16="http://schemas.microsoft.com/office/drawing/2014/main" id="{7EDB1C16-0D31-C9EC-D927-1E250F9F590D}"/>
              </a:ext>
            </a:extLst>
          </p:cNvPr>
          <p:cNvSpPr/>
          <p:nvPr/>
        </p:nvSpPr>
        <p:spPr>
          <a:xfrm>
            <a:off x="7369526" y="4281706"/>
            <a:ext cx="1071152" cy="642938"/>
          </a:xfrm>
          <a:prstGeom prst="rect">
            <a:avLst/>
          </a:prstGeom>
          <a:noFill/>
          <a:ln>
            <a:solidFill>
              <a:srgbClr val="02D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10" name="TextBox 7">
            <a:extLst>
              <a:ext uri="{FF2B5EF4-FFF2-40B4-BE49-F238E27FC236}">
                <a16:creationId xmlns:a16="http://schemas.microsoft.com/office/drawing/2014/main" id="{E4C96907-80A4-8DB3-18AA-2068D10159CB}"/>
              </a:ext>
            </a:extLst>
          </p:cNvPr>
          <p:cNvSpPr txBox="1"/>
          <p:nvPr/>
        </p:nvSpPr>
        <p:spPr>
          <a:xfrm>
            <a:off x="5659434" y="4928371"/>
            <a:ext cx="1157879" cy="343620"/>
          </a:xfrm>
          <a:prstGeom prst="rect">
            <a:avLst/>
          </a:prstGeom>
          <a:noFill/>
        </p:spPr>
        <p:txBody>
          <a:bodyPr wrap="square" anchor="ctr">
            <a:spAutoFit/>
          </a:bodyPr>
          <a:lstStyle/>
          <a:p>
            <a:pPr algn="just" defTabSz="414772"/>
            <a:r>
              <a:rPr lang="es-CL" sz="1633" b="1" dirty="0">
                <a:solidFill>
                  <a:srgbClr val="02D485"/>
                </a:solidFill>
                <a:latin typeface="Calibri" panose="020F0502020204030204"/>
              </a:rPr>
              <a:t>Cargo Base</a:t>
            </a:r>
          </a:p>
        </p:txBody>
      </p:sp>
      <p:sp>
        <p:nvSpPr>
          <p:cNvPr id="11" name="TextBox 7">
            <a:extLst>
              <a:ext uri="{FF2B5EF4-FFF2-40B4-BE49-F238E27FC236}">
                <a16:creationId xmlns:a16="http://schemas.microsoft.com/office/drawing/2014/main" id="{AD0C4DF7-E96B-D8B4-BBA7-C5CCCF9C1D39}"/>
              </a:ext>
            </a:extLst>
          </p:cNvPr>
          <p:cNvSpPr txBox="1"/>
          <p:nvPr/>
        </p:nvSpPr>
        <p:spPr>
          <a:xfrm>
            <a:off x="7274063" y="4945050"/>
            <a:ext cx="1398699" cy="343620"/>
          </a:xfrm>
          <a:prstGeom prst="rect">
            <a:avLst/>
          </a:prstGeom>
          <a:noFill/>
        </p:spPr>
        <p:txBody>
          <a:bodyPr wrap="square" anchor="ctr">
            <a:spAutoFit/>
          </a:bodyPr>
          <a:lstStyle/>
          <a:p>
            <a:pPr algn="just" defTabSz="414772"/>
            <a:r>
              <a:rPr lang="es-CL" sz="1633" b="1" dirty="0">
                <a:solidFill>
                  <a:srgbClr val="02D485"/>
                </a:solidFill>
                <a:latin typeface="Calibri" panose="020F0502020204030204"/>
              </a:rPr>
              <a:t>Cargo Ajuste</a:t>
            </a:r>
          </a:p>
        </p:txBody>
      </p:sp>
      <p:graphicFrame>
        <p:nvGraphicFramePr>
          <p:cNvPr id="12" name="Table 11">
            <a:extLst>
              <a:ext uri="{FF2B5EF4-FFF2-40B4-BE49-F238E27FC236}">
                <a16:creationId xmlns:a16="http://schemas.microsoft.com/office/drawing/2014/main" id="{DAEFB4E2-7820-00DF-A836-46E5C76C4C19}"/>
              </a:ext>
            </a:extLst>
          </p:cNvPr>
          <p:cNvGraphicFramePr>
            <a:graphicFrameLocks noGrp="1"/>
          </p:cNvGraphicFramePr>
          <p:nvPr/>
        </p:nvGraphicFramePr>
        <p:xfrm>
          <a:off x="4837676" y="5489286"/>
          <a:ext cx="3320008" cy="846809"/>
        </p:xfrm>
        <a:graphic>
          <a:graphicData uri="http://schemas.openxmlformats.org/drawingml/2006/table">
            <a:tbl>
              <a:tblPr/>
              <a:tblGrid>
                <a:gridCol w="1106669">
                  <a:extLst>
                    <a:ext uri="{9D8B030D-6E8A-4147-A177-3AD203B41FA5}">
                      <a16:colId xmlns:a16="http://schemas.microsoft.com/office/drawing/2014/main" val="1163467322"/>
                    </a:ext>
                  </a:extLst>
                </a:gridCol>
                <a:gridCol w="1106669">
                  <a:extLst>
                    <a:ext uri="{9D8B030D-6E8A-4147-A177-3AD203B41FA5}">
                      <a16:colId xmlns:a16="http://schemas.microsoft.com/office/drawing/2014/main" val="348271167"/>
                    </a:ext>
                  </a:extLst>
                </a:gridCol>
                <a:gridCol w="1106669">
                  <a:extLst>
                    <a:ext uri="{9D8B030D-6E8A-4147-A177-3AD203B41FA5}">
                      <a16:colId xmlns:a16="http://schemas.microsoft.com/office/drawing/2014/main" val="3250358872"/>
                    </a:ext>
                  </a:extLst>
                </a:gridCol>
              </a:tblGrid>
              <a:tr h="282270">
                <a:tc>
                  <a:txBody>
                    <a:bodyPr/>
                    <a:lstStyle/>
                    <a:p>
                      <a:pPr algn="l" fontAlgn="b"/>
                      <a:r>
                        <a:rPr lang="es-CL" sz="1800" b="0" i="0" u="none" strike="noStrike" dirty="0">
                          <a:solidFill>
                            <a:srgbClr val="000000"/>
                          </a:solidFill>
                          <a:effectLst/>
                          <a:latin typeface="Aptos Narrow" panose="020B0004020202020204" pitchFamily="34" charset="0"/>
                        </a:rPr>
                        <a:t>2023-1</a:t>
                      </a:r>
                    </a:p>
                  </a:txBody>
                  <a:tcPr marL="5761" marR="5761" marT="5761" marB="0" anchor="b">
                    <a:lnL>
                      <a:noFill/>
                    </a:lnL>
                    <a:lnR>
                      <a:noFill/>
                    </a:lnR>
                    <a:lnT>
                      <a:noFill/>
                    </a:lnT>
                    <a:lnB>
                      <a:noFill/>
                    </a:lnB>
                    <a:noFill/>
                  </a:tcPr>
                </a:tc>
                <a:tc>
                  <a:txBody>
                    <a:bodyPr/>
                    <a:lstStyle/>
                    <a:p>
                      <a:pPr algn="ctr" fontAlgn="b"/>
                      <a:r>
                        <a:rPr lang="es-CL" sz="1800" b="0" i="0" u="none" strike="noStrike" dirty="0">
                          <a:solidFill>
                            <a:srgbClr val="000000"/>
                          </a:solidFill>
                          <a:effectLst/>
                          <a:latin typeface="Aptos Narrow" panose="020B0004020202020204" pitchFamily="34" charset="0"/>
                        </a:rPr>
                        <a:t>-</a:t>
                      </a:r>
                    </a:p>
                  </a:txBody>
                  <a:tcPr marL="5761" marR="5761" marT="5761" marB="0" anchor="b">
                    <a:lnL>
                      <a:noFill/>
                    </a:lnL>
                    <a:lnR>
                      <a:noFill/>
                    </a:lnR>
                    <a:lnT>
                      <a:noFill/>
                    </a:lnT>
                    <a:lnB>
                      <a:noFill/>
                    </a:lnB>
                    <a:noFill/>
                  </a:tcPr>
                </a:tc>
                <a:tc>
                  <a:txBody>
                    <a:bodyPr/>
                    <a:lstStyle/>
                    <a:p>
                      <a:pPr algn="ctr" fontAlgn="b"/>
                      <a:r>
                        <a:rPr lang="es-CL" sz="1800" b="0" i="0" u="none" strike="noStrike" dirty="0">
                          <a:solidFill>
                            <a:srgbClr val="000000"/>
                          </a:solidFill>
                          <a:effectLst/>
                          <a:latin typeface="Aptos Narrow" panose="020B0004020202020204" pitchFamily="34" charset="0"/>
                        </a:rPr>
                        <a:t>-</a:t>
                      </a:r>
                    </a:p>
                  </a:txBody>
                  <a:tcPr marL="5761" marR="5761" marT="5761" marB="0" anchor="b">
                    <a:lnL>
                      <a:noFill/>
                    </a:lnL>
                    <a:lnR>
                      <a:noFill/>
                    </a:lnR>
                    <a:lnT>
                      <a:noFill/>
                    </a:lnT>
                    <a:lnB>
                      <a:noFill/>
                    </a:lnB>
                    <a:noFill/>
                  </a:tcPr>
                </a:tc>
                <a:extLst>
                  <a:ext uri="{0D108BD9-81ED-4DB2-BD59-A6C34878D82A}">
                    <a16:rowId xmlns:a16="http://schemas.microsoft.com/office/drawing/2014/main" val="4229022769"/>
                  </a:ext>
                </a:extLst>
              </a:tr>
              <a:tr h="282270">
                <a:tc>
                  <a:txBody>
                    <a:bodyPr/>
                    <a:lstStyle/>
                    <a:p>
                      <a:pPr algn="l" fontAlgn="b"/>
                      <a:endParaRPr lang="es-CL" sz="1800" b="0" i="0" u="none" strike="noStrike" dirty="0">
                        <a:solidFill>
                          <a:schemeClr val="tx1"/>
                        </a:solidFill>
                        <a:effectLst/>
                        <a:latin typeface="Aptos Narrow" panose="020B0004020202020204" pitchFamily="34" charset="0"/>
                      </a:endParaRPr>
                    </a:p>
                  </a:txBody>
                  <a:tcPr marL="5761" marR="5761" marT="5761" marB="0" anchor="b">
                    <a:lnL>
                      <a:noFill/>
                    </a:lnL>
                    <a:lnR>
                      <a:noFill/>
                    </a:lnR>
                    <a:lnT>
                      <a:noFill/>
                    </a:lnT>
                    <a:lnB>
                      <a:noFill/>
                    </a:lnB>
                    <a:noFill/>
                  </a:tcPr>
                </a:tc>
                <a:tc>
                  <a:txBody>
                    <a:bodyPr/>
                    <a:lstStyle/>
                    <a:p>
                      <a:pPr algn="ctr" fontAlgn="b"/>
                      <a:r>
                        <a:rPr lang="es-CL" sz="1800" b="0" i="0" u="none" strike="noStrike" dirty="0">
                          <a:solidFill>
                            <a:schemeClr val="tx1"/>
                          </a:solidFill>
                          <a:effectLst/>
                          <a:latin typeface="Aptos Narrow" panose="020B0004020202020204" pitchFamily="34" charset="0"/>
                        </a:rPr>
                        <a:t>46%</a:t>
                      </a:r>
                    </a:p>
                  </a:txBody>
                  <a:tcPr marL="5761" marR="5761" marT="5761" marB="0" anchor="b">
                    <a:lnL>
                      <a:noFill/>
                    </a:lnL>
                    <a:lnR>
                      <a:noFill/>
                    </a:lnR>
                    <a:lnT>
                      <a:noFill/>
                    </a:lnT>
                    <a:lnB>
                      <a:noFill/>
                    </a:lnB>
                    <a:noFill/>
                  </a:tcPr>
                </a:tc>
                <a:tc>
                  <a:txBody>
                    <a:bodyPr/>
                    <a:lstStyle/>
                    <a:p>
                      <a:pPr algn="ctr" fontAlgn="b"/>
                      <a:r>
                        <a:rPr lang="es-CL" sz="1800" b="0" i="0" u="none" strike="noStrike" dirty="0">
                          <a:solidFill>
                            <a:schemeClr val="tx1"/>
                          </a:solidFill>
                          <a:effectLst/>
                          <a:latin typeface="Aptos Narrow" panose="020B0004020202020204" pitchFamily="34" charset="0"/>
                        </a:rPr>
                        <a:t>54%</a:t>
                      </a:r>
                    </a:p>
                  </a:txBody>
                  <a:tcPr marL="5761" marR="5761" marT="5761" marB="0" anchor="b">
                    <a:lnL>
                      <a:noFill/>
                    </a:lnL>
                    <a:lnR>
                      <a:noFill/>
                    </a:lnR>
                    <a:lnT>
                      <a:noFill/>
                    </a:lnT>
                    <a:lnB>
                      <a:noFill/>
                    </a:lnB>
                    <a:noFill/>
                  </a:tcPr>
                </a:tc>
                <a:extLst>
                  <a:ext uri="{0D108BD9-81ED-4DB2-BD59-A6C34878D82A}">
                    <a16:rowId xmlns:a16="http://schemas.microsoft.com/office/drawing/2014/main" val="1947129098"/>
                  </a:ext>
                </a:extLst>
              </a:tr>
              <a:tr h="282270">
                <a:tc>
                  <a:txBody>
                    <a:bodyPr/>
                    <a:lstStyle/>
                    <a:p>
                      <a:pPr algn="l" fontAlgn="b"/>
                      <a:endParaRPr lang="es-CL" sz="1800" b="0" i="0" u="none" strike="noStrike" dirty="0">
                        <a:solidFill>
                          <a:srgbClr val="000000"/>
                        </a:solidFill>
                        <a:effectLst/>
                        <a:latin typeface="Aptos Narrow" panose="020B0004020202020204" pitchFamily="34" charset="0"/>
                      </a:endParaRPr>
                    </a:p>
                  </a:txBody>
                  <a:tcPr marL="5761" marR="5761" marT="5761" marB="0" anchor="b">
                    <a:lnL>
                      <a:noFill/>
                    </a:lnL>
                    <a:lnR>
                      <a:noFill/>
                    </a:lnR>
                    <a:lnT>
                      <a:noFill/>
                    </a:lnT>
                    <a:lnB>
                      <a:noFill/>
                    </a:lnB>
                    <a:noFill/>
                  </a:tcPr>
                </a:tc>
                <a:tc>
                  <a:txBody>
                    <a:bodyPr/>
                    <a:lstStyle/>
                    <a:p>
                      <a:pPr algn="ctr" fontAlgn="b"/>
                      <a:endParaRPr lang="es-CL" sz="1800" b="0" i="0" u="none" strike="noStrike" dirty="0">
                        <a:solidFill>
                          <a:srgbClr val="FF0000"/>
                        </a:solidFill>
                        <a:effectLst/>
                        <a:latin typeface="Aptos Narrow" panose="020B0004020202020204" pitchFamily="34" charset="0"/>
                      </a:endParaRPr>
                    </a:p>
                  </a:txBody>
                  <a:tcPr marL="5761" marR="5761" marT="5761" marB="0" anchor="b">
                    <a:lnL>
                      <a:noFill/>
                    </a:lnL>
                    <a:lnR>
                      <a:noFill/>
                    </a:lnR>
                    <a:lnT>
                      <a:noFill/>
                    </a:lnT>
                    <a:lnB>
                      <a:noFill/>
                    </a:lnB>
                    <a:noFill/>
                  </a:tcPr>
                </a:tc>
                <a:tc>
                  <a:txBody>
                    <a:bodyPr/>
                    <a:lstStyle/>
                    <a:p>
                      <a:pPr algn="ctr" fontAlgn="b"/>
                      <a:endParaRPr lang="es-CL" sz="1800" b="0" i="0" u="none" strike="noStrike" dirty="0">
                        <a:solidFill>
                          <a:srgbClr val="FF0000"/>
                        </a:solidFill>
                        <a:effectLst/>
                        <a:latin typeface="Aptos Narrow" panose="020B0004020202020204" pitchFamily="34" charset="0"/>
                      </a:endParaRPr>
                    </a:p>
                  </a:txBody>
                  <a:tcPr marL="5761" marR="5761" marT="5761" marB="0" anchor="b">
                    <a:lnL>
                      <a:noFill/>
                    </a:lnL>
                    <a:lnR>
                      <a:noFill/>
                    </a:lnR>
                    <a:lnT>
                      <a:noFill/>
                    </a:lnT>
                    <a:lnB>
                      <a:noFill/>
                    </a:lnB>
                    <a:noFill/>
                  </a:tcPr>
                </a:tc>
                <a:extLst>
                  <a:ext uri="{0D108BD9-81ED-4DB2-BD59-A6C34878D82A}">
                    <a16:rowId xmlns:a16="http://schemas.microsoft.com/office/drawing/2014/main" val="4121827028"/>
                  </a:ext>
                </a:extLst>
              </a:tr>
            </a:tbl>
          </a:graphicData>
        </a:graphic>
      </p:graphicFrame>
    </p:spTree>
    <p:extLst>
      <p:ext uri="{BB962C8B-B14F-4D97-AF65-F5344CB8AC3E}">
        <p14:creationId xmlns:p14="http://schemas.microsoft.com/office/powerpoint/2010/main" val="397108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B732CDB-6FED-A84A-7674-02F4449F3B5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F5E2894-599F-7CD2-9896-1EF3A22ED432}"/>
              </a:ext>
            </a:extLst>
          </p:cNvPr>
          <p:cNvSpPr txBox="1"/>
          <p:nvPr/>
        </p:nvSpPr>
        <p:spPr>
          <a:xfrm>
            <a:off x="5188037" y="672098"/>
            <a:ext cx="5759426" cy="929998"/>
          </a:xfrm>
          <a:prstGeom prst="rect">
            <a:avLst/>
          </a:prstGeom>
          <a:noFill/>
        </p:spPr>
        <p:txBody>
          <a:bodyPr wrap="square" rtlCol="0">
            <a:spAutoFit/>
          </a:bodyPr>
          <a:lstStyle/>
          <a:p>
            <a:pPr defTabSz="414772"/>
            <a:r>
              <a:rPr lang="es-CL" sz="3629" b="1" dirty="0">
                <a:solidFill>
                  <a:prstClr val="white"/>
                </a:solidFill>
                <a:latin typeface="Karla" pitchFamily="2" charset="0"/>
                <a:ea typeface="Karla" pitchFamily="2" charset="0"/>
              </a:rPr>
              <a:t>Alta variabilidad</a:t>
            </a:r>
          </a:p>
          <a:p>
            <a:pPr defTabSz="414772"/>
            <a:r>
              <a:rPr lang="es-CL" sz="1814" dirty="0">
                <a:solidFill>
                  <a:prstClr val="white"/>
                </a:solidFill>
                <a:latin typeface="Karla" pitchFamily="2" charset="0"/>
                <a:ea typeface="Karla" pitchFamily="2" charset="0"/>
              </a:rPr>
              <a:t>Inherente a cálculo de Cargos por Transmisión</a:t>
            </a:r>
          </a:p>
        </p:txBody>
      </p:sp>
      <p:sp>
        <p:nvSpPr>
          <p:cNvPr id="6" name="Rectángulo 5">
            <a:extLst>
              <a:ext uri="{FF2B5EF4-FFF2-40B4-BE49-F238E27FC236}">
                <a16:creationId xmlns:a16="http://schemas.microsoft.com/office/drawing/2014/main" id="{9B5A6C11-4409-BBD1-5109-95E37F7336CC}"/>
              </a:ext>
            </a:extLst>
          </p:cNvPr>
          <p:cNvSpPr/>
          <p:nvPr/>
        </p:nvSpPr>
        <p:spPr>
          <a:xfrm>
            <a:off x="538754" y="2319111"/>
            <a:ext cx="5426083" cy="4554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9232" indent="-259232" defTabSz="414772">
              <a:lnSpc>
                <a:spcPct val="150000"/>
              </a:lnSpc>
              <a:buFont typeface="Arial" panose="020B0604020202020204" pitchFamily="34" charset="0"/>
              <a:buChar char="•"/>
            </a:pPr>
            <a:endParaRPr lang="en-US" sz="1633" dirty="0">
              <a:solidFill>
                <a:prstClr val="white"/>
              </a:solidFill>
              <a:latin typeface="Outfit" pitchFamily="2" charset="0"/>
            </a:endParaRPr>
          </a:p>
        </p:txBody>
      </p:sp>
      <p:sp>
        <p:nvSpPr>
          <p:cNvPr id="3" name="TextBox 7">
            <a:extLst>
              <a:ext uri="{FF2B5EF4-FFF2-40B4-BE49-F238E27FC236}">
                <a16:creationId xmlns:a16="http://schemas.microsoft.com/office/drawing/2014/main" id="{89565039-01D9-849B-95A5-D7D1785E7800}"/>
              </a:ext>
            </a:extLst>
          </p:cNvPr>
          <p:cNvSpPr txBox="1"/>
          <p:nvPr/>
        </p:nvSpPr>
        <p:spPr>
          <a:xfrm>
            <a:off x="1545236" y="3503909"/>
            <a:ext cx="3642800" cy="2353914"/>
          </a:xfrm>
          <a:prstGeom prst="rect">
            <a:avLst/>
          </a:prstGeom>
          <a:noFill/>
        </p:spPr>
        <p:txBody>
          <a:bodyPr wrap="square">
            <a:spAutoFit/>
          </a:bodyPr>
          <a:lstStyle/>
          <a:p>
            <a:pPr algn="just" defTabSz="414772"/>
            <a:r>
              <a:rPr lang="es-CL" sz="1633" b="1" dirty="0">
                <a:solidFill>
                  <a:srgbClr val="02D485"/>
                </a:solidFill>
                <a:latin typeface="Calibri" panose="020F0502020204030204"/>
              </a:rPr>
              <a:t>CU</a:t>
            </a:r>
          </a:p>
          <a:p>
            <a:pPr marL="259232" indent="-259232" defTabSz="414772">
              <a:buFontTx/>
              <a:buChar char="-"/>
            </a:pPr>
            <a:r>
              <a:rPr lang="es-CL" sz="1633" dirty="0">
                <a:solidFill>
                  <a:prstClr val="black"/>
                </a:solidFill>
                <a:latin typeface="Calibri" panose="020F0502020204030204"/>
              </a:rPr>
              <a:t>Retraso inicio uso CU (2018-2020)</a:t>
            </a:r>
          </a:p>
          <a:p>
            <a:pPr marL="259232" indent="-259232" defTabSz="414772">
              <a:buFontTx/>
              <a:buChar char="-"/>
            </a:pPr>
            <a:r>
              <a:rPr lang="es-CL" sz="1633" dirty="0">
                <a:solidFill>
                  <a:prstClr val="black"/>
                </a:solidFill>
                <a:latin typeface="Calibri" panose="020F0502020204030204"/>
              </a:rPr>
              <a:t>Estabilización Cargos (2019-2022)</a:t>
            </a:r>
          </a:p>
          <a:p>
            <a:pPr defTabSz="414772"/>
            <a:endParaRPr lang="es-CL" sz="1633" b="1" dirty="0">
              <a:solidFill>
                <a:srgbClr val="02D485"/>
              </a:solidFill>
              <a:latin typeface="Calibri" panose="020F0502020204030204"/>
            </a:endParaRPr>
          </a:p>
          <a:p>
            <a:pPr defTabSz="414772"/>
            <a:r>
              <a:rPr lang="es-CL" sz="1633" b="1" dirty="0">
                <a:solidFill>
                  <a:srgbClr val="02D485"/>
                </a:solidFill>
                <a:latin typeface="Calibri" panose="020F0502020204030204"/>
              </a:rPr>
              <a:t>VATT</a:t>
            </a:r>
          </a:p>
          <a:p>
            <a:pPr marL="259232" indent="-259232" defTabSz="414772">
              <a:buFontTx/>
              <a:buChar char="-"/>
            </a:pPr>
            <a:r>
              <a:rPr lang="es-CL" sz="1633" dirty="0">
                <a:solidFill>
                  <a:prstClr val="black"/>
                </a:solidFill>
                <a:latin typeface="Calibri" panose="020F0502020204030204"/>
              </a:rPr>
              <a:t>Retraso Estudios Tarifarios</a:t>
            </a:r>
          </a:p>
          <a:p>
            <a:pPr marL="259232" indent="-259232" defTabSz="414772">
              <a:buFontTx/>
              <a:buChar char="-"/>
            </a:pPr>
            <a:r>
              <a:rPr lang="es-CL" sz="1633" dirty="0">
                <a:solidFill>
                  <a:prstClr val="black"/>
                </a:solidFill>
                <a:latin typeface="Calibri" panose="020F0502020204030204"/>
              </a:rPr>
              <a:t>Diferencias indexación, EeO, valorizaciones preliminares</a:t>
            </a:r>
          </a:p>
          <a:p>
            <a:pPr defTabSz="414772"/>
            <a:endParaRPr lang="es-CL" sz="1633"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3C1422-C8FF-C983-01B6-493938B4AB08}"/>
                  </a:ext>
                </a:extLst>
              </p:cNvPr>
              <p:cNvSpPr txBox="1"/>
              <p:nvPr/>
            </p:nvSpPr>
            <p:spPr>
              <a:xfrm>
                <a:off x="3177148" y="2630412"/>
                <a:ext cx="5575378" cy="651589"/>
              </a:xfrm>
              <a:prstGeom prst="rect">
                <a:avLst/>
              </a:prstGeom>
              <a:noFill/>
            </p:spPr>
            <p:txBody>
              <a:bodyPr wrap="square">
                <a:spAutoFit/>
              </a:bodyPr>
              <a:lstStyle/>
              <a:p>
                <a:pPr defTabSz="414772"/>
                <a14:m>
                  <m:oMathPara xmlns:m="http://schemas.openxmlformats.org/officeDocument/2006/math">
                    <m:oMathParaPr>
                      <m:jc m:val="centerGroup"/>
                    </m:oMathParaPr>
                    <m:oMath xmlns:m="http://schemas.openxmlformats.org/officeDocument/2006/math">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𝐶𝑈𝑇</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r>
                        <a:rPr lang="es-CL" sz="1633">
                          <a:solidFill>
                            <a:prstClr val="black"/>
                          </a:solidFill>
                          <a:latin typeface="Cambria Math" panose="02040503050406030204" pitchFamily="18" charset="0"/>
                        </a:rPr>
                        <m:t> </m:t>
                      </m:r>
                      <m:d>
                        <m:dPr>
                          <m:begChr m:val="["/>
                          <m:endChr m:val="]"/>
                          <m:ctrlPr>
                            <a:rPr lang="es-CL" sz="1633" i="1">
                              <a:solidFill>
                                <a:srgbClr val="836967"/>
                              </a:solidFill>
                              <a:latin typeface="Cambria Math" panose="02040503050406030204" pitchFamily="18" charset="0"/>
                            </a:rPr>
                          </m:ctrlPr>
                        </m:dPr>
                        <m:e>
                          <m:f>
                            <m:fPr>
                              <m:ctrlPr>
                                <a:rPr lang="es-CL" sz="1633" i="1">
                                  <a:solidFill>
                                    <a:srgbClr val="836967"/>
                                  </a:solidFill>
                                  <a:latin typeface="Cambria Math" panose="02040503050406030204" pitchFamily="18" charset="0"/>
                                </a:rPr>
                              </m:ctrlPr>
                            </m:fPr>
                            <m:num>
                              <m:r>
                                <a:rPr lang="es-CL" sz="1633" i="1">
                                  <a:solidFill>
                                    <a:prstClr val="black"/>
                                  </a:solidFill>
                                  <a:latin typeface="Cambria Math" panose="02040503050406030204" pitchFamily="18" charset="0"/>
                                </a:rPr>
                                <m:t>𝐶𝐿𝑃</m:t>
                              </m:r>
                              <m:r>
                                <a:rPr lang="es-CL" sz="1633">
                                  <a:solidFill>
                                    <a:prstClr val="black"/>
                                  </a:solidFill>
                                  <a:latin typeface="Cambria Math" panose="02040503050406030204" pitchFamily="18" charset="0"/>
                                </a:rPr>
                                <m:t>$</m:t>
                              </m:r>
                            </m:num>
                            <m:den>
                              <m:r>
                                <a:rPr lang="es-CL" sz="1633" i="1">
                                  <a:solidFill>
                                    <a:prstClr val="black"/>
                                  </a:solidFill>
                                  <a:latin typeface="Cambria Math" panose="02040503050406030204" pitchFamily="18" charset="0"/>
                                </a:rPr>
                                <m:t>𝑘𝑊h</m:t>
                              </m:r>
                            </m:den>
                          </m:f>
                        </m:e>
                      </m:d>
                      <m:r>
                        <a:rPr lang="es-CL" sz="1633">
                          <a:solidFill>
                            <a:prstClr val="black"/>
                          </a:solidFill>
                          <a:latin typeface="Cambria Math" panose="02040503050406030204" pitchFamily="18" charset="0"/>
                        </a:rPr>
                        <m:t>=</m:t>
                      </m:r>
                      <m:f>
                        <m:fPr>
                          <m:ctrlPr>
                            <a:rPr lang="es-CL" sz="1633" i="1">
                              <a:solidFill>
                                <a:srgbClr val="836967"/>
                              </a:solidFill>
                              <a:latin typeface="Cambria Math" panose="02040503050406030204" pitchFamily="18" charset="0"/>
                            </a:rPr>
                          </m:ctrlPr>
                        </m:fPr>
                        <m:num>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𝑉𝐴𝑇𝑇</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r>
                            <a:rPr lang="es-CL" sz="1633">
                              <a:solidFill>
                                <a:prstClr val="black"/>
                              </a:solidFill>
                              <a:latin typeface="Cambria Math" panose="02040503050406030204" pitchFamily="18" charset="0"/>
                            </a:rPr>
                            <m:t>−</m:t>
                          </m:r>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𝐼𝑇</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num>
                        <m:den>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𝐷𝑑𝑎</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den>
                      </m:f>
                      <m:r>
                        <a:rPr lang="es-CL" sz="1633">
                          <a:solidFill>
                            <a:prstClr val="black"/>
                          </a:solidFill>
                          <a:latin typeface="Cambria Math" panose="02040503050406030204" pitchFamily="18" charset="0"/>
                        </a:rPr>
                        <m:t> + </m:t>
                      </m:r>
                      <m:f>
                        <m:fPr>
                          <m:ctrlPr>
                            <a:rPr lang="es-CL" sz="1633" i="1">
                              <a:solidFill>
                                <a:srgbClr val="836967"/>
                              </a:solidFill>
                              <a:latin typeface="Cambria Math" panose="02040503050406030204" pitchFamily="18" charset="0"/>
                            </a:rPr>
                          </m:ctrlPr>
                        </m:fPr>
                        <m:num>
                          <m:r>
                            <a:rPr lang="es-CL" sz="1633" i="1">
                              <a:solidFill>
                                <a:prstClr val="black"/>
                              </a:solidFill>
                              <a:latin typeface="Cambria Math" panose="02040503050406030204" pitchFamily="18" charset="0"/>
                            </a:rPr>
                            <m:t>𝑆𝑎𝑙𝑑𝑜</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𝑎𝑐𝑐</m:t>
                          </m:r>
                        </m:num>
                        <m:den>
                          <m:sSub>
                            <m:sSubPr>
                              <m:ctrlPr>
                                <a:rPr lang="es-CL" sz="1633" i="1">
                                  <a:solidFill>
                                    <a:srgbClr val="836967"/>
                                  </a:solidFill>
                                  <a:latin typeface="Cambria Math" panose="02040503050406030204" pitchFamily="18" charset="0"/>
                                </a:rPr>
                              </m:ctrlPr>
                            </m:sSubPr>
                            <m:e>
                              <m:r>
                                <a:rPr lang="es-CL" sz="1633" i="1">
                                  <a:solidFill>
                                    <a:prstClr val="black"/>
                                  </a:solidFill>
                                  <a:latin typeface="Cambria Math" panose="02040503050406030204" pitchFamily="18" charset="0"/>
                                </a:rPr>
                                <m:t>𝐷𝑑𝑎</m:t>
                              </m:r>
                            </m:e>
                            <m:sub>
                              <m:r>
                                <a:rPr lang="es-CL" sz="1633" i="1">
                                  <a:solidFill>
                                    <a:prstClr val="black"/>
                                  </a:solidFill>
                                  <a:latin typeface="Cambria Math" panose="02040503050406030204" pitchFamily="18" charset="0"/>
                                </a:rPr>
                                <m:t>𝑠𝑒𝑚</m:t>
                              </m:r>
                              <m:r>
                                <a:rPr lang="es-CL" sz="1633">
                                  <a:solidFill>
                                    <a:prstClr val="black"/>
                                  </a:solidFill>
                                  <a:latin typeface="Cambria Math" panose="02040503050406030204" pitchFamily="18" charset="0"/>
                                </a:rPr>
                                <m:t> </m:t>
                              </m:r>
                              <m:r>
                                <a:rPr lang="es-CL" sz="1633" i="1">
                                  <a:solidFill>
                                    <a:prstClr val="black"/>
                                  </a:solidFill>
                                  <a:latin typeface="Cambria Math" panose="02040503050406030204" pitchFamily="18" charset="0"/>
                                </a:rPr>
                                <m:t>𝑘</m:t>
                              </m:r>
                            </m:sub>
                          </m:sSub>
                        </m:den>
                      </m:f>
                      <m:r>
                        <a:rPr lang="es-CL" sz="1633">
                          <a:solidFill>
                            <a:prstClr val="black"/>
                          </a:solidFill>
                          <a:latin typeface="Cambria Math" panose="02040503050406030204" pitchFamily="18" charset="0"/>
                        </a:rPr>
                        <m:t> </m:t>
                      </m:r>
                    </m:oMath>
                  </m:oMathPara>
                </a14:m>
                <a:endParaRPr lang="es-CL" sz="1633" dirty="0">
                  <a:solidFill>
                    <a:prstClr val="black"/>
                  </a:solidFill>
                  <a:latin typeface="Calibri" panose="020F0502020204030204"/>
                </a:endParaRPr>
              </a:p>
            </p:txBody>
          </p:sp>
        </mc:Choice>
        <mc:Fallback xmlns="">
          <p:sp>
            <p:nvSpPr>
              <p:cNvPr id="4" name="TextBox 3">
                <a:extLst>
                  <a:ext uri="{FF2B5EF4-FFF2-40B4-BE49-F238E27FC236}">
                    <a16:creationId xmlns:a16="http://schemas.microsoft.com/office/drawing/2014/main" id="{D63C1422-C8FF-C983-01B6-493938B4AB08}"/>
                  </a:ext>
                </a:extLst>
              </p:cNvPr>
              <p:cNvSpPr txBox="1">
                <a:spLocks noRot="1" noChangeAspect="1" noMove="1" noResize="1" noEditPoints="1" noAdjustHandles="1" noChangeArrowheads="1" noChangeShapeType="1" noTextEdit="1"/>
              </p:cNvSpPr>
              <p:nvPr/>
            </p:nvSpPr>
            <p:spPr>
              <a:xfrm>
                <a:off x="3177148" y="2630412"/>
                <a:ext cx="5575378" cy="651589"/>
              </a:xfrm>
              <a:prstGeom prst="rect">
                <a:avLst/>
              </a:prstGeom>
              <a:blipFill>
                <a:blip r:embed="rId4"/>
                <a:stretch>
                  <a:fillRect/>
                </a:stretch>
              </a:blipFill>
            </p:spPr>
            <p:txBody>
              <a:bodyPr/>
              <a:lstStyle/>
              <a:p>
                <a:r>
                  <a:rPr lang="es-CL">
                    <a:noFill/>
                  </a:rPr>
                  <a:t> </a:t>
                </a:r>
              </a:p>
            </p:txBody>
          </p:sp>
        </mc:Fallback>
      </mc:AlternateContent>
      <p:sp>
        <p:nvSpPr>
          <p:cNvPr id="5" name="TextBox 7">
            <a:extLst>
              <a:ext uri="{FF2B5EF4-FFF2-40B4-BE49-F238E27FC236}">
                <a16:creationId xmlns:a16="http://schemas.microsoft.com/office/drawing/2014/main" id="{37E70893-C198-CBBF-D72E-FC47041022AF}"/>
              </a:ext>
            </a:extLst>
          </p:cNvPr>
          <p:cNvSpPr txBox="1"/>
          <p:nvPr/>
        </p:nvSpPr>
        <p:spPr>
          <a:xfrm>
            <a:off x="6096000" y="3503909"/>
            <a:ext cx="3642800" cy="1600053"/>
          </a:xfrm>
          <a:prstGeom prst="rect">
            <a:avLst/>
          </a:prstGeom>
          <a:noFill/>
        </p:spPr>
        <p:txBody>
          <a:bodyPr wrap="square">
            <a:spAutoFit/>
          </a:bodyPr>
          <a:lstStyle/>
          <a:p>
            <a:pPr algn="just" defTabSz="414772"/>
            <a:r>
              <a:rPr lang="es-CL" sz="1633" b="1" dirty="0">
                <a:solidFill>
                  <a:srgbClr val="02D485"/>
                </a:solidFill>
                <a:latin typeface="Calibri" panose="020F0502020204030204"/>
              </a:rPr>
              <a:t>IT</a:t>
            </a:r>
          </a:p>
          <a:p>
            <a:pPr marL="259232" indent="-259232" defTabSz="414772">
              <a:buFontTx/>
              <a:buChar char="-"/>
            </a:pPr>
            <a:r>
              <a:rPr lang="es-CL" sz="1633" dirty="0">
                <a:solidFill>
                  <a:prstClr val="black"/>
                </a:solidFill>
                <a:latin typeface="Calibri" panose="020F0502020204030204"/>
              </a:rPr>
              <a:t>Aplicación Art 114bis</a:t>
            </a:r>
          </a:p>
          <a:p>
            <a:pPr defTabSz="414772"/>
            <a:endParaRPr lang="es-CL" sz="1633" b="1" dirty="0">
              <a:solidFill>
                <a:srgbClr val="02D485"/>
              </a:solidFill>
              <a:latin typeface="Calibri" panose="020F0502020204030204"/>
            </a:endParaRPr>
          </a:p>
          <a:p>
            <a:pPr defTabSz="414772"/>
            <a:endParaRPr lang="es-CL" sz="1633" b="1" dirty="0">
              <a:solidFill>
                <a:srgbClr val="02D485"/>
              </a:solidFill>
              <a:latin typeface="Calibri" panose="020F0502020204030204"/>
            </a:endParaRPr>
          </a:p>
          <a:p>
            <a:pPr defTabSz="414772"/>
            <a:r>
              <a:rPr lang="es-CL" sz="1633" b="1" dirty="0">
                <a:solidFill>
                  <a:srgbClr val="02D485"/>
                </a:solidFill>
                <a:latin typeface="Calibri" panose="020F0502020204030204"/>
              </a:rPr>
              <a:t>Demanda</a:t>
            </a:r>
          </a:p>
          <a:p>
            <a:pPr marL="259232" indent="-259232" defTabSz="414772">
              <a:buFontTx/>
              <a:buChar char="-"/>
            </a:pPr>
            <a:r>
              <a:rPr lang="es-CL" sz="1633" dirty="0">
                <a:solidFill>
                  <a:prstClr val="black"/>
                </a:solidFill>
                <a:latin typeface="Calibri" panose="020F0502020204030204"/>
              </a:rPr>
              <a:t>Diferencias real/estimado</a:t>
            </a:r>
          </a:p>
        </p:txBody>
      </p:sp>
      <p:sp>
        <p:nvSpPr>
          <p:cNvPr id="7" name="TextBox 7">
            <a:extLst>
              <a:ext uri="{FF2B5EF4-FFF2-40B4-BE49-F238E27FC236}">
                <a16:creationId xmlns:a16="http://schemas.microsoft.com/office/drawing/2014/main" id="{5E77E188-BE63-90A9-023F-4042F7E24749}"/>
              </a:ext>
            </a:extLst>
          </p:cNvPr>
          <p:cNvSpPr txBox="1"/>
          <p:nvPr/>
        </p:nvSpPr>
        <p:spPr>
          <a:xfrm>
            <a:off x="1271700" y="5912725"/>
            <a:ext cx="9386273" cy="594906"/>
          </a:xfrm>
          <a:prstGeom prst="rect">
            <a:avLst/>
          </a:prstGeom>
          <a:noFill/>
        </p:spPr>
        <p:txBody>
          <a:bodyPr wrap="square">
            <a:spAutoFit/>
          </a:bodyPr>
          <a:lstStyle/>
          <a:p>
            <a:pPr algn="just" defTabSz="414772"/>
            <a:r>
              <a:rPr lang="es-CL" sz="1633" dirty="0">
                <a:solidFill>
                  <a:prstClr val="black"/>
                </a:solidFill>
                <a:latin typeface="Calibri" panose="020F0502020204030204"/>
              </a:rPr>
              <a:t>La utilización del CUT como mecanismo de pago de la transmisión</a:t>
            </a:r>
            <a:r>
              <a:rPr lang="es-CL" sz="1633" b="1" dirty="0">
                <a:solidFill>
                  <a:prstClr val="black"/>
                </a:solidFill>
                <a:latin typeface="Calibri" panose="020F0502020204030204"/>
              </a:rPr>
              <a:t> incorpora variabilidad e incertidumbre a los flujos de caja de los propietarios</a:t>
            </a:r>
            <a:r>
              <a:rPr lang="es-CL" sz="1633" dirty="0">
                <a:solidFill>
                  <a:prstClr val="black"/>
                </a:solidFill>
                <a:latin typeface="Calibri" panose="020F0502020204030204"/>
              </a:rPr>
              <a:t>, a los que antes no se veían enfrentados.</a:t>
            </a:r>
          </a:p>
        </p:txBody>
      </p:sp>
    </p:spTree>
    <p:extLst>
      <p:ext uri="{BB962C8B-B14F-4D97-AF65-F5344CB8AC3E}">
        <p14:creationId xmlns:p14="http://schemas.microsoft.com/office/powerpoint/2010/main" val="261733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523"/>
            <a:ext cx="12192000" cy="67414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object 3"/>
          <p:cNvSpPr>
            <a:spLocks noGrp="1" noRot="1" noMove="1" noResize="1" noEditPoints="1" noAdjustHandles="1" noChangeArrowheads="1" noChangeShapeType="1"/>
          </p:cNvSpPr>
          <p:nvPr/>
        </p:nvSpPr>
        <p:spPr>
          <a:xfrm>
            <a:off x="0" y="31691"/>
            <a:ext cx="12192000" cy="6741799"/>
          </a:xfrm>
          <a:custGeom>
            <a:avLst/>
            <a:gdLst/>
            <a:ahLst/>
            <a:cxnLst/>
            <a:rect l="l" t="t" r="r" b="b"/>
            <a:pathLst>
              <a:path w="20104100" h="11116945">
                <a:moveTo>
                  <a:pt x="20104100" y="0"/>
                </a:moveTo>
                <a:lnTo>
                  <a:pt x="0" y="0"/>
                </a:lnTo>
                <a:lnTo>
                  <a:pt x="0" y="11116355"/>
                </a:lnTo>
                <a:lnTo>
                  <a:pt x="20104100" y="11116355"/>
                </a:lnTo>
                <a:lnTo>
                  <a:pt x="20104100" y="0"/>
                </a:lnTo>
                <a:close/>
              </a:path>
            </a:pathLst>
          </a:custGeom>
          <a:solidFill>
            <a:srgbClr val="144971">
              <a:alpha val="86997"/>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4"/>
          <p:cNvSpPr txBox="1"/>
          <p:nvPr/>
        </p:nvSpPr>
        <p:spPr>
          <a:xfrm>
            <a:off x="325243" y="2264879"/>
            <a:ext cx="11541513" cy="5198468"/>
          </a:xfrm>
          <a:prstGeom prst="rect">
            <a:avLst/>
          </a:prstGeom>
        </p:spPr>
        <p:txBody>
          <a:bodyPr vert="horz" wrap="square" lIns="0" tIns="118993" rIns="0" bIns="0" rtlCol="0">
            <a:spAutoFit/>
          </a:bodyPr>
          <a:lstStyle/>
          <a:p>
            <a:pPr marL="7701" marR="3081" lvl="0" indent="0" algn="ctr" defTabSz="914400" rtl="0" eaLnBrk="1" fontAlgn="auto" latinLnBrk="0" hangingPunct="1">
              <a:lnSpc>
                <a:spcPct val="100000"/>
              </a:lnSpc>
              <a:spcAft>
                <a:spcPts val="0"/>
              </a:spcAft>
              <a:buClrTx/>
              <a:buSzTx/>
              <a:buFontTx/>
              <a:buNone/>
              <a:tabLst/>
              <a:defRPr/>
            </a:pPr>
            <a:endParaRPr kumimoji="0" lang="es-MX" sz="3200" b="1" i="0" u="none" strike="noStrike" kern="1200" cap="none" normalizeH="0" baseline="0" noProof="0" dirty="0">
              <a:ln>
                <a:noFill/>
              </a:ln>
              <a:solidFill>
                <a:schemeClr val="bg1"/>
              </a:solidFill>
              <a:effectLst/>
              <a:uLnTx/>
              <a:uFillTx/>
              <a:ea typeface="+mn-ea"/>
              <a:cs typeface="Poppins" panose="00000500000000000000" pitchFamily="2" charset="0"/>
            </a:endParaRPr>
          </a:p>
          <a:p>
            <a:pPr marL="7701" marR="3081" lvl="0" indent="0" algn="ctr" defTabSz="914400" rtl="0" eaLnBrk="1" fontAlgn="auto" latinLnBrk="0" hangingPunct="1">
              <a:lnSpc>
                <a:spcPct val="100000"/>
              </a:lnSpc>
              <a:spcAft>
                <a:spcPts val="0"/>
              </a:spcAft>
              <a:buClrTx/>
              <a:buSzTx/>
              <a:buFontTx/>
              <a:buNone/>
              <a:tabLst/>
              <a:defRPr/>
            </a:pPr>
            <a:r>
              <a:rPr lang="es-MX" sz="3200" b="1" dirty="0">
                <a:solidFill>
                  <a:schemeClr val="bg1"/>
                </a:solidFill>
                <a:cs typeface="Poppins" panose="00000500000000000000" pitchFamily="2" charset="0"/>
              </a:rPr>
              <a:t>Sesión </a:t>
            </a:r>
            <a:r>
              <a:rPr lang="es-MX" sz="3200" b="1" dirty="0" err="1">
                <a:solidFill>
                  <a:schemeClr val="bg1"/>
                </a:solidFill>
                <a:cs typeface="Poppins" panose="00000500000000000000" pitchFamily="2" charset="0"/>
              </a:rPr>
              <a:t>N°</a:t>
            </a:r>
            <a:r>
              <a:rPr lang="es-MX" sz="3200" b="1" dirty="0">
                <a:solidFill>
                  <a:schemeClr val="bg1"/>
                </a:solidFill>
                <a:cs typeface="Poppins" panose="00000500000000000000" pitchFamily="2" charset="0"/>
              </a:rPr>
              <a:t> 4</a:t>
            </a:r>
          </a:p>
          <a:p>
            <a:pPr marL="7701" marR="3081" lvl="0" indent="0" algn="ctr" defTabSz="914400" rtl="0" eaLnBrk="1" fontAlgn="auto" latinLnBrk="0" hangingPunct="1">
              <a:lnSpc>
                <a:spcPct val="100000"/>
              </a:lnSpc>
              <a:spcAft>
                <a:spcPts val="0"/>
              </a:spcAft>
              <a:buClrTx/>
              <a:buSzTx/>
              <a:buFontTx/>
              <a:buNone/>
              <a:tabLst/>
              <a:defRPr/>
            </a:pPr>
            <a:endParaRPr lang="es-MX" sz="3200" b="1" dirty="0">
              <a:solidFill>
                <a:schemeClr val="bg1"/>
              </a:solidFill>
              <a:cs typeface="Poppins" panose="00000500000000000000" pitchFamily="2" charset="0"/>
            </a:endParaRPr>
          </a:p>
          <a:p>
            <a:pPr marL="7701" marR="3081" lvl="0" indent="0" algn="ctr" defTabSz="914400" rtl="0" eaLnBrk="1" fontAlgn="auto" latinLnBrk="0" hangingPunct="1">
              <a:lnSpc>
                <a:spcPct val="100000"/>
              </a:lnSpc>
              <a:spcAft>
                <a:spcPts val="0"/>
              </a:spcAft>
              <a:buClrTx/>
              <a:buSzTx/>
              <a:buFontTx/>
              <a:buNone/>
              <a:tabLst/>
              <a:defRPr/>
            </a:pPr>
            <a:r>
              <a:rPr lang="es-MX" sz="3200" b="1" dirty="0">
                <a:solidFill>
                  <a:schemeClr val="bg1"/>
                </a:solidFill>
                <a:cs typeface="Poppins" panose="00000500000000000000" pitchFamily="2" charset="0"/>
              </a:rPr>
              <a:t>Mesa público - privada M</a:t>
            </a:r>
            <a:r>
              <a:rPr lang="es-MX" sz="3200" b="1" dirty="0">
                <a:solidFill>
                  <a:schemeClr val="bg1"/>
                </a:solidFill>
              </a:rPr>
              <a:t>odificaciones reglamentarias para la implementación de la Ley </a:t>
            </a:r>
            <a:r>
              <a:rPr lang="es-MX" sz="3200" b="1" dirty="0" err="1">
                <a:solidFill>
                  <a:schemeClr val="bg1"/>
                </a:solidFill>
              </a:rPr>
              <a:t>N°</a:t>
            </a:r>
            <a:r>
              <a:rPr lang="es-MX" sz="3200" b="1" dirty="0">
                <a:solidFill>
                  <a:schemeClr val="bg1"/>
                </a:solidFill>
              </a:rPr>
              <a:t> 21.721 de Transición Energética</a:t>
            </a:r>
            <a:r>
              <a:rPr lang="es-MX" sz="3200" b="1" dirty="0">
                <a:solidFill>
                  <a:schemeClr val="bg1"/>
                </a:solidFill>
                <a:cs typeface="Poppins" panose="00000500000000000000" pitchFamily="2" charset="0"/>
              </a:rPr>
              <a:t> </a:t>
            </a:r>
          </a:p>
          <a:p>
            <a:pPr marL="7701" marR="3081" lvl="0" indent="0" algn="ctr" defTabSz="914400" rtl="0" eaLnBrk="1" fontAlgn="auto" latinLnBrk="0" hangingPunct="1">
              <a:lnSpc>
                <a:spcPct val="100000"/>
              </a:lnSpc>
              <a:spcAft>
                <a:spcPts val="0"/>
              </a:spcAft>
              <a:buClrTx/>
              <a:buSzTx/>
              <a:buFontTx/>
              <a:buNone/>
              <a:tabLst/>
              <a:defRPr/>
            </a:pPr>
            <a:endParaRPr kumimoji="0" lang="es-MX" sz="3200" b="1" i="0" u="none" strike="noStrike" kern="1200" cap="none" normalizeH="0" baseline="0" noProof="0" dirty="0">
              <a:ln>
                <a:noFill/>
              </a:ln>
              <a:solidFill>
                <a:schemeClr val="bg1"/>
              </a:solidFill>
              <a:effectLst/>
              <a:uLnTx/>
              <a:uFillTx/>
              <a:ea typeface="+mn-ea"/>
              <a:cs typeface="Poppins" panose="00000500000000000000" pitchFamily="2" charset="0"/>
            </a:endParaRPr>
          </a:p>
          <a:p>
            <a:pPr marL="7701" marR="3081" lvl="0" indent="0" algn="ctr" defTabSz="914400" rtl="0" eaLnBrk="1" fontAlgn="auto" latinLnBrk="0" hangingPunct="1">
              <a:lnSpc>
                <a:spcPct val="100000"/>
              </a:lnSpc>
              <a:spcAft>
                <a:spcPts val="0"/>
              </a:spcAft>
              <a:buClrTx/>
              <a:buSzTx/>
              <a:buFontTx/>
              <a:buNone/>
              <a:tabLst/>
              <a:defRPr/>
            </a:pPr>
            <a:endParaRPr kumimoji="0" lang="es-CL" sz="3000" b="1" i="0" u="none" strike="noStrike" kern="1200" cap="none" normalizeH="0" baseline="0" noProof="0" dirty="0">
              <a:ln>
                <a:noFill/>
              </a:ln>
              <a:solidFill>
                <a:srgbClr val="FFFFFF"/>
              </a:solidFill>
              <a:effectLst/>
              <a:uLnTx/>
              <a:uFillTx/>
              <a:ea typeface="+mn-ea"/>
              <a:cs typeface="Poppins" panose="00000500000000000000" pitchFamily="2" charset="0"/>
            </a:endParaRPr>
          </a:p>
          <a:p>
            <a:pPr marL="7701" marR="3081" lvl="0" indent="0" algn="ctr" defTabSz="914400" rtl="0" eaLnBrk="1" fontAlgn="auto" latinLnBrk="0" hangingPunct="1">
              <a:lnSpc>
                <a:spcPct val="100000"/>
              </a:lnSpc>
              <a:spcAft>
                <a:spcPts val="0"/>
              </a:spcAft>
              <a:buClrTx/>
              <a:buSzTx/>
              <a:buFontTx/>
              <a:buNone/>
              <a:tabLst/>
              <a:defRPr/>
            </a:pPr>
            <a:endParaRPr lang="es-CL" sz="3600" dirty="0">
              <a:solidFill>
                <a:srgbClr val="FFFFFF"/>
              </a:solidFill>
              <a:cs typeface="Poppins" panose="00000500000000000000" pitchFamily="2" charset="0"/>
            </a:endParaRPr>
          </a:p>
          <a:p>
            <a:pPr marL="7701" marR="3081" lvl="0" indent="0" algn="ctr" defTabSz="914400" rtl="0" eaLnBrk="1" fontAlgn="auto" latinLnBrk="0" hangingPunct="1">
              <a:lnSpc>
                <a:spcPct val="100000"/>
              </a:lnSpc>
              <a:spcAft>
                <a:spcPts val="0"/>
              </a:spcAft>
              <a:buClrTx/>
              <a:buSzTx/>
              <a:buFontTx/>
              <a:buNone/>
              <a:tabLst/>
              <a:defRPr/>
            </a:pPr>
            <a:endParaRPr lang="es-CL" sz="3600" dirty="0">
              <a:solidFill>
                <a:srgbClr val="FFFFFF"/>
              </a:solidFill>
              <a:cs typeface="Poppins" panose="00000500000000000000" pitchFamily="2" charset="0"/>
            </a:endParaRPr>
          </a:p>
          <a:p>
            <a:pPr marL="7701" marR="3081" lvl="0" indent="0" algn="ctr" defTabSz="914400" rtl="0" eaLnBrk="1" fontAlgn="auto" latinLnBrk="0" hangingPunct="1">
              <a:lnSpc>
                <a:spcPct val="100000"/>
              </a:lnSpc>
              <a:spcAft>
                <a:spcPts val="0"/>
              </a:spcAft>
              <a:buClrTx/>
              <a:buSzTx/>
              <a:buFontTx/>
              <a:buNone/>
              <a:tabLst/>
              <a:defRPr/>
            </a:pPr>
            <a:endParaRPr lang="es-CL" sz="3600" dirty="0">
              <a:solidFill>
                <a:srgbClr val="FFFFFF"/>
              </a:solidFill>
              <a:cs typeface="Poppins" panose="00000500000000000000" pitchFamily="2" charset="0"/>
            </a:endParaRPr>
          </a:p>
        </p:txBody>
      </p:sp>
      <p:grpSp>
        <p:nvGrpSpPr>
          <p:cNvPr id="5" name="object 5"/>
          <p:cNvGrpSpPr/>
          <p:nvPr/>
        </p:nvGrpSpPr>
        <p:grpSpPr>
          <a:xfrm>
            <a:off x="4494395" y="57524"/>
            <a:ext cx="3203577" cy="195241"/>
            <a:chOff x="7411070" y="0"/>
            <a:chExt cx="5282565" cy="321945"/>
          </a:xfrm>
        </p:grpSpPr>
        <p:sp>
          <p:nvSpPr>
            <p:cNvPr id="6" name="object 6"/>
            <p:cNvSpPr/>
            <p:nvPr/>
          </p:nvSpPr>
          <p:spPr>
            <a:xfrm>
              <a:off x="7411070" y="0"/>
              <a:ext cx="2377440" cy="321945"/>
            </a:xfrm>
            <a:custGeom>
              <a:avLst/>
              <a:gdLst/>
              <a:ahLst/>
              <a:cxnLst/>
              <a:rect l="l" t="t" r="r" b="b"/>
              <a:pathLst>
                <a:path w="2377440" h="321945">
                  <a:moveTo>
                    <a:pt x="2376904" y="0"/>
                  </a:moveTo>
                  <a:lnTo>
                    <a:pt x="0" y="0"/>
                  </a:lnTo>
                  <a:lnTo>
                    <a:pt x="0" y="321772"/>
                  </a:lnTo>
                  <a:lnTo>
                    <a:pt x="2376904" y="321772"/>
                  </a:lnTo>
                  <a:lnTo>
                    <a:pt x="2376904" y="0"/>
                  </a:lnTo>
                  <a:close/>
                </a:path>
              </a:pathLst>
            </a:custGeom>
            <a:solidFill>
              <a:srgbClr val="2360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object 7"/>
            <p:cNvSpPr/>
            <p:nvPr/>
          </p:nvSpPr>
          <p:spPr>
            <a:xfrm>
              <a:off x="9787974" y="0"/>
              <a:ext cx="2905125" cy="321945"/>
            </a:xfrm>
            <a:custGeom>
              <a:avLst/>
              <a:gdLst/>
              <a:ahLst/>
              <a:cxnLst/>
              <a:rect l="l" t="t" r="r" b="b"/>
              <a:pathLst>
                <a:path w="2905125" h="321945">
                  <a:moveTo>
                    <a:pt x="2905085" y="0"/>
                  </a:moveTo>
                  <a:lnTo>
                    <a:pt x="0" y="0"/>
                  </a:lnTo>
                  <a:lnTo>
                    <a:pt x="0" y="321772"/>
                  </a:lnTo>
                  <a:lnTo>
                    <a:pt x="2905085" y="321772"/>
                  </a:lnTo>
                  <a:lnTo>
                    <a:pt x="2905085" y="0"/>
                  </a:lnTo>
                  <a:close/>
                </a:path>
              </a:pathLst>
            </a:custGeom>
            <a:solidFill>
              <a:srgbClr val="D933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object 8"/>
          <p:cNvSpPr/>
          <p:nvPr/>
        </p:nvSpPr>
        <p:spPr>
          <a:xfrm>
            <a:off x="5435453" y="795628"/>
            <a:ext cx="1321107" cy="120516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object 9"/>
          <p:cNvSpPr/>
          <p:nvPr/>
        </p:nvSpPr>
        <p:spPr>
          <a:xfrm>
            <a:off x="10872933" y="850846"/>
            <a:ext cx="571745" cy="53152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10"/>
          <p:cNvSpPr/>
          <p:nvPr/>
        </p:nvSpPr>
        <p:spPr>
          <a:xfrm>
            <a:off x="10138206" y="851070"/>
            <a:ext cx="139675" cy="53142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1"/>
          <p:cNvSpPr/>
          <p:nvPr/>
        </p:nvSpPr>
        <p:spPr>
          <a:xfrm>
            <a:off x="10311878" y="851070"/>
            <a:ext cx="139675" cy="53142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2"/>
          <p:cNvSpPr/>
          <p:nvPr/>
        </p:nvSpPr>
        <p:spPr>
          <a:xfrm>
            <a:off x="10485549" y="851070"/>
            <a:ext cx="139675" cy="53142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object 13"/>
          <p:cNvGrpSpPr/>
          <p:nvPr/>
        </p:nvGrpSpPr>
        <p:grpSpPr>
          <a:xfrm>
            <a:off x="10684945" y="851136"/>
            <a:ext cx="127850" cy="530656"/>
            <a:chOff x="17619029" y="1308634"/>
            <a:chExt cx="210820" cy="875030"/>
          </a:xfrm>
        </p:grpSpPr>
        <p:sp>
          <p:nvSpPr>
            <p:cNvPr id="14" name="object 14"/>
            <p:cNvSpPr/>
            <p:nvPr/>
          </p:nvSpPr>
          <p:spPr>
            <a:xfrm>
              <a:off x="17619029" y="1308634"/>
              <a:ext cx="210311" cy="42037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object 15"/>
            <p:cNvSpPr/>
            <p:nvPr/>
          </p:nvSpPr>
          <p:spPr>
            <a:xfrm>
              <a:off x="17619029" y="1763209"/>
              <a:ext cx="210311" cy="42037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 name="object 4">
            <a:extLst>
              <a:ext uri="{FF2B5EF4-FFF2-40B4-BE49-F238E27FC236}">
                <a16:creationId xmlns:a16="http://schemas.microsoft.com/office/drawing/2014/main" id="{C060926F-609B-B02E-2904-54DB1CC42B21}"/>
              </a:ext>
            </a:extLst>
          </p:cNvPr>
          <p:cNvSpPr txBox="1"/>
          <p:nvPr/>
        </p:nvSpPr>
        <p:spPr>
          <a:xfrm>
            <a:off x="2010036" y="5559010"/>
            <a:ext cx="7851633" cy="427932"/>
          </a:xfrm>
          <a:prstGeom prst="rect">
            <a:avLst/>
          </a:prstGeom>
        </p:spPr>
        <p:txBody>
          <a:bodyPr vert="horz" wrap="square" lIns="0" tIns="118993" rIns="0" bIns="0" rtlCol="0">
            <a:spAutoFit/>
          </a:bodyPr>
          <a:lstStyle/>
          <a:p>
            <a:pPr marL="7701" marR="3081" lvl="0" indent="0" algn="ctr" defTabSz="914400" rtl="0" eaLnBrk="1" fontAlgn="auto" latinLnBrk="0" hangingPunct="1">
              <a:spcBef>
                <a:spcPts val="937"/>
              </a:spcBef>
              <a:spcAft>
                <a:spcPts val="0"/>
              </a:spcAft>
              <a:buClrTx/>
              <a:buSzTx/>
              <a:buFontTx/>
              <a:buNone/>
              <a:tabLst/>
              <a:defRPr/>
            </a:pPr>
            <a:r>
              <a:rPr lang="es-MX" sz="2000" spc="-24" dirty="0">
                <a:solidFill>
                  <a:srgbClr val="FFFFFF"/>
                </a:solidFill>
                <a:cs typeface="Poppins" panose="00000500000000000000" pitchFamily="2" charset="0"/>
              </a:rPr>
              <a:t>24 de abril de 2025</a:t>
            </a:r>
            <a:endParaRPr kumimoji="0" lang="es-CL" sz="2000" b="0" i="0" u="none" strike="noStrike" kern="1200" cap="none" spc="0" normalizeH="0" baseline="0" noProof="0" dirty="0">
              <a:ln>
                <a:noFill/>
              </a:ln>
              <a:solidFill>
                <a:prstClr val="black"/>
              </a:solidFill>
              <a:effectLst/>
              <a:uLnTx/>
              <a:uFillTx/>
              <a:ea typeface="+mn-ea"/>
              <a:cs typeface="Poppins" panose="000005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325999-0C69-419C-DB5D-35AE1A4EBF2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F1D3DBB-28E6-6B5E-0AAE-754644A9209C}"/>
              </a:ext>
            </a:extLst>
          </p:cNvPr>
          <p:cNvSpPr txBox="1"/>
          <p:nvPr/>
        </p:nvSpPr>
        <p:spPr>
          <a:xfrm>
            <a:off x="5188037" y="672099"/>
            <a:ext cx="5759426" cy="1209177"/>
          </a:xfrm>
          <a:prstGeom prst="rect">
            <a:avLst/>
          </a:prstGeom>
          <a:noFill/>
        </p:spPr>
        <p:txBody>
          <a:bodyPr wrap="square" rtlCol="0">
            <a:spAutoFit/>
          </a:bodyPr>
          <a:lstStyle/>
          <a:p>
            <a:pPr defTabSz="414772"/>
            <a:r>
              <a:rPr lang="es-CL" sz="3629" b="1" dirty="0">
                <a:solidFill>
                  <a:prstClr val="white"/>
                </a:solidFill>
                <a:latin typeface="Karla" pitchFamily="2" charset="0"/>
                <a:ea typeface="Karla" pitchFamily="2" charset="0"/>
              </a:rPr>
              <a:t>Incertidumbre</a:t>
            </a:r>
          </a:p>
          <a:p>
            <a:pPr defTabSz="414772"/>
            <a:r>
              <a:rPr lang="es-CL" sz="1814" dirty="0">
                <a:solidFill>
                  <a:prstClr val="white"/>
                </a:solidFill>
                <a:latin typeface="Karla" pitchFamily="2" charset="0"/>
                <a:ea typeface="Karla" pitchFamily="2" charset="0"/>
              </a:rPr>
              <a:t>Falta de procedimientos claros y sistemáticos para repartición del CUT</a:t>
            </a:r>
          </a:p>
        </p:txBody>
      </p:sp>
      <p:sp>
        <p:nvSpPr>
          <p:cNvPr id="6" name="Rectángulo 5">
            <a:extLst>
              <a:ext uri="{FF2B5EF4-FFF2-40B4-BE49-F238E27FC236}">
                <a16:creationId xmlns:a16="http://schemas.microsoft.com/office/drawing/2014/main" id="{D031DCB7-1D38-A9D2-FC7C-98CE0ABEF46F}"/>
              </a:ext>
            </a:extLst>
          </p:cNvPr>
          <p:cNvSpPr/>
          <p:nvPr/>
        </p:nvSpPr>
        <p:spPr>
          <a:xfrm>
            <a:off x="538754" y="2319111"/>
            <a:ext cx="5426083" cy="4554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9232" indent="-259232" defTabSz="414772">
              <a:lnSpc>
                <a:spcPct val="150000"/>
              </a:lnSpc>
              <a:buFont typeface="Arial" panose="020B0604020202020204" pitchFamily="34" charset="0"/>
              <a:buChar char="•"/>
            </a:pPr>
            <a:endParaRPr lang="en-US" sz="1633" dirty="0">
              <a:solidFill>
                <a:prstClr val="white"/>
              </a:solidFill>
              <a:latin typeface="Outfit" pitchFamily="2" charset="0"/>
            </a:endParaRPr>
          </a:p>
        </p:txBody>
      </p:sp>
      <p:sp>
        <p:nvSpPr>
          <p:cNvPr id="9" name="Rectangle 8">
            <a:extLst>
              <a:ext uri="{FF2B5EF4-FFF2-40B4-BE49-F238E27FC236}">
                <a16:creationId xmlns:a16="http://schemas.microsoft.com/office/drawing/2014/main" id="{47605213-1675-5BE8-7C0F-32197FF0F5B9}"/>
              </a:ext>
            </a:extLst>
          </p:cNvPr>
          <p:cNvSpPr/>
          <p:nvPr/>
        </p:nvSpPr>
        <p:spPr>
          <a:xfrm>
            <a:off x="4140828" y="2733905"/>
            <a:ext cx="3231036" cy="695095"/>
          </a:xfrm>
          <a:prstGeom prst="rect">
            <a:avLst/>
          </a:prstGeom>
          <a:solidFill>
            <a:schemeClr val="accent5">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414772"/>
            <a:r>
              <a:rPr lang="en-US" sz="1633" b="1" dirty="0">
                <a:solidFill>
                  <a:srgbClr val="00B0F0"/>
                </a:solidFill>
                <a:latin typeface="Outfit" pitchFamily="2" charset="0"/>
              </a:rPr>
              <a:t>2020-1</a:t>
            </a:r>
          </a:p>
          <a:p>
            <a:pPr defTabSz="414772"/>
            <a:r>
              <a:rPr lang="en-US" sz="1633" dirty="0">
                <a:solidFill>
                  <a:prstClr val="black"/>
                </a:solidFill>
                <a:latin typeface="Outfit" pitchFamily="2" charset="0"/>
              </a:rPr>
              <a:t>Estabilización de cargos</a:t>
            </a:r>
            <a:endParaRPr lang="es-CL" sz="1633" dirty="0">
              <a:solidFill>
                <a:prstClr val="black"/>
              </a:solidFill>
              <a:latin typeface="Calibri" panose="020F0502020204030204"/>
            </a:endParaRPr>
          </a:p>
        </p:txBody>
      </p:sp>
      <p:sp>
        <p:nvSpPr>
          <p:cNvPr id="10" name="Rectangle 9">
            <a:extLst>
              <a:ext uri="{FF2B5EF4-FFF2-40B4-BE49-F238E27FC236}">
                <a16:creationId xmlns:a16="http://schemas.microsoft.com/office/drawing/2014/main" id="{3E85F00F-B259-B53C-38C0-3F0101614A2A}"/>
              </a:ext>
            </a:extLst>
          </p:cNvPr>
          <p:cNvSpPr/>
          <p:nvPr/>
        </p:nvSpPr>
        <p:spPr>
          <a:xfrm>
            <a:off x="4140828" y="3580464"/>
            <a:ext cx="3231036" cy="2371263"/>
          </a:xfrm>
          <a:prstGeom prst="rect">
            <a:avLst/>
          </a:prstGeom>
          <a:solidFill>
            <a:srgbClr val="F2EAF1"/>
          </a:solidFill>
          <a:ln>
            <a:solidFill>
              <a:srgbClr val="BB97B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414772"/>
            <a:r>
              <a:rPr lang="en-US" sz="1633" b="1" dirty="0">
                <a:solidFill>
                  <a:srgbClr val="BB97B8"/>
                </a:solidFill>
                <a:latin typeface="Outfit" pitchFamily="2" charset="0"/>
              </a:rPr>
              <a:t>2023-1</a:t>
            </a:r>
          </a:p>
          <a:p>
            <a:pPr defTabSz="414772"/>
            <a:r>
              <a:rPr lang="en-US" sz="1633" dirty="0">
                <a:solidFill>
                  <a:prstClr val="black"/>
                </a:solidFill>
                <a:latin typeface="Outfit" pitchFamily="2" charset="0"/>
              </a:rPr>
              <a:t>Desestabilización de cargos</a:t>
            </a:r>
          </a:p>
          <a:p>
            <a:pPr defTabSz="414772"/>
            <a:r>
              <a:rPr lang="en-US" sz="1633" b="1" dirty="0">
                <a:solidFill>
                  <a:prstClr val="black"/>
                </a:solidFill>
                <a:latin typeface="Outfit" pitchFamily="2" charset="0"/>
              </a:rPr>
              <a:t>Criterios sobre saldos:</a:t>
            </a:r>
          </a:p>
          <a:p>
            <a:pPr defTabSz="414772"/>
            <a:r>
              <a:rPr lang="en-US" sz="1633" dirty="0">
                <a:solidFill>
                  <a:prstClr val="black"/>
                </a:solidFill>
                <a:latin typeface="Outfit" pitchFamily="2" charset="0"/>
              </a:rPr>
              <a:t>   - Cargo = 0 para segmentos con</a:t>
            </a:r>
          </a:p>
          <a:p>
            <a:pPr defTabSz="414772"/>
            <a:r>
              <a:rPr lang="en-US" sz="1633" dirty="0">
                <a:solidFill>
                  <a:prstClr val="black"/>
                </a:solidFill>
                <a:latin typeface="Outfit" pitchFamily="2" charset="0"/>
              </a:rPr>
              <a:t>      altos excedentes</a:t>
            </a:r>
          </a:p>
          <a:p>
            <a:pPr defTabSz="414772"/>
            <a:r>
              <a:rPr lang="en-US" sz="1633" dirty="0">
                <a:solidFill>
                  <a:prstClr val="black"/>
                </a:solidFill>
                <a:latin typeface="Outfit" pitchFamily="2" charset="0"/>
              </a:rPr>
              <a:t>   - Cargo Ajuste &gt; Cargo Base en</a:t>
            </a:r>
          </a:p>
          <a:p>
            <a:pPr defTabSz="414772"/>
            <a:r>
              <a:rPr lang="en-US" sz="1633" dirty="0">
                <a:solidFill>
                  <a:prstClr val="black"/>
                </a:solidFill>
                <a:latin typeface="Outfit" pitchFamily="2" charset="0"/>
              </a:rPr>
              <a:t>      segmento Nacional Permanente</a:t>
            </a:r>
          </a:p>
          <a:p>
            <a:pPr defTabSz="414772"/>
            <a:r>
              <a:rPr lang="en-US" sz="1633" dirty="0">
                <a:solidFill>
                  <a:prstClr val="black"/>
                </a:solidFill>
                <a:latin typeface="Outfit" pitchFamily="2" charset="0"/>
              </a:rPr>
              <a:t>   - Deuda por cobrar por DS7T en</a:t>
            </a:r>
          </a:p>
          <a:p>
            <a:pPr defTabSz="414772"/>
            <a:r>
              <a:rPr lang="en-US" sz="1633" dirty="0">
                <a:solidFill>
                  <a:prstClr val="black"/>
                </a:solidFill>
                <a:latin typeface="Outfit" pitchFamily="2" charset="0"/>
              </a:rPr>
              <a:t>      </a:t>
            </a:r>
            <a:r>
              <a:rPr lang="en-US" sz="1633" b="1" dirty="0">
                <a:solidFill>
                  <a:prstClr val="black"/>
                </a:solidFill>
                <a:latin typeface="Outfit" pitchFamily="2" charset="0"/>
              </a:rPr>
              <a:t>4 </a:t>
            </a:r>
            <a:r>
              <a:rPr lang="en-US" sz="1633" b="1" dirty="0" err="1">
                <a:solidFill>
                  <a:prstClr val="black"/>
                </a:solidFill>
                <a:latin typeface="Outfit" pitchFamily="2" charset="0"/>
              </a:rPr>
              <a:t>semestres</a:t>
            </a:r>
            <a:endParaRPr lang="es-CL" sz="1633" b="1" dirty="0">
              <a:solidFill>
                <a:prstClr val="black"/>
              </a:solidFill>
              <a:latin typeface="Calibri" panose="020F0502020204030204"/>
            </a:endParaRPr>
          </a:p>
        </p:txBody>
      </p:sp>
      <p:sp>
        <p:nvSpPr>
          <p:cNvPr id="11" name="Rectangle 10">
            <a:extLst>
              <a:ext uri="{FF2B5EF4-FFF2-40B4-BE49-F238E27FC236}">
                <a16:creationId xmlns:a16="http://schemas.microsoft.com/office/drawing/2014/main" id="{E20814D1-7501-7FA2-60A3-A63193E7AFDE}"/>
              </a:ext>
            </a:extLst>
          </p:cNvPr>
          <p:cNvSpPr/>
          <p:nvPr/>
        </p:nvSpPr>
        <p:spPr>
          <a:xfrm>
            <a:off x="7716427" y="3580464"/>
            <a:ext cx="3231036" cy="2371263"/>
          </a:xfrm>
          <a:prstGeom prst="rect">
            <a:avLst/>
          </a:prstGeom>
          <a:solidFill>
            <a:schemeClr val="accent6">
              <a:lumMod val="20000"/>
              <a:lumOff val="80000"/>
            </a:schemeClr>
          </a:solidFill>
          <a:ln>
            <a:solidFill>
              <a:srgbClr val="02D48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414772"/>
            <a:r>
              <a:rPr lang="en-US" sz="1633" b="1" dirty="0">
                <a:solidFill>
                  <a:srgbClr val="00B050"/>
                </a:solidFill>
                <a:latin typeface="Outfit" pitchFamily="2" charset="0"/>
              </a:rPr>
              <a:t>2024-2</a:t>
            </a:r>
          </a:p>
          <a:p>
            <a:pPr defTabSz="414772"/>
            <a:r>
              <a:rPr lang="en-US" sz="1633" dirty="0">
                <a:solidFill>
                  <a:prstClr val="black"/>
                </a:solidFill>
                <a:latin typeface="Outfit" pitchFamily="2" charset="0"/>
              </a:rPr>
              <a:t>Se modifica metodología cargo base</a:t>
            </a:r>
          </a:p>
          <a:p>
            <a:pPr defTabSz="414772"/>
            <a:r>
              <a:rPr lang="en-US" sz="1633" b="1" dirty="0">
                <a:solidFill>
                  <a:prstClr val="black"/>
                </a:solidFill>
                <a:latin typeface="Outfit" pitchFamily="2" charset="0"/>
              </a:rPr>
              <a:t>Criterios sobre saldos:</a:t>
            </a:r>
            <a:endParaRPr lang="en-US" sz="1633" dirty="0">
              <a:solidFill>
                <a:prstClr val="black"/>
              </a:solidFill>
              <a:latin typeface="Outfit" pitchFamily="2" charset="0"/>
            </a:endParaRPr>
          </a:p>
          <a:p>
            <a:pPr defTabSz="414772"/>
            <a:r>
              <a:rPr lang="en-US" sz="1633" b="1" dirty="0">
                <a:solidFill>
                  <a:prstClr val="black"/>
                </a:solidFill>
                <a:latin typeface="Outfit" pitchFamily="2" charset="0"/>
              </a:rPr>
              <a:t>   - </a:t>
            </a:r>
            <a:r>
              <a:rPr lang="en-US" sz="1633" dirty="0">
                <a:solidFill>
                  <a:prstClr val="black"/>
                </a:solidFill>
                <a:latin typeface="Outfit" pitchFamily="2" charset="0"/>
              </a:rPr>
              <a:t>Deuda pendiente por DS7T se</a:t>
            </a:r>
          </a:p>
          <a:p>
            <a:pPr defTabSz="414772"/>
            <a:r>
              <a:rPr lang="en-US" sz="1633" dirty="0">
                <a:solidFill>
                  <a:prstClr val="black"/>
                </a:solidFill>
                <a:latin typeface="Outfit" pitchFamily="2" charset="0"/>
              </a:rPr>
              <a:t>      divide en </a:t>
            </a:r>
            <a:r>
              <a:rPr lang="en-US" sz="1633" b="1" dirty="0">
                <a:solidFill>
                  <a:prstClr val="black"/>
                </a:solidFill>
                <a:latin typeface="Outfit" pitchFamily="2" charset="0"/>
              </a:rPr>
              <a:t>4 semestres más</a:t>
            </a:r>
          </a:p>
          <a:p>
            <a:pPr defTabSz="414772"/>
            <a:r>
              <a:rPr lang="en-US" sz="1633" dirty="0">
                <a:solidFill>
                  <a:prstClr val="black"/>
                </a:solidFill>
                <a:latin typeface="Outfit" pitchFamily="2" charset="0"/>
              </a:rPr>
              <a:t>Considera solo en algunos segmentos la devolución de IT por aplicación de Art. 114bs</a:t>
            </a:r>
          </a:p>
          <a:p>
            <a:pPr defTabSz="414772"/>
            <a:endParaRPr lang="en-US" sz="1633" dirty="0">
              <a:solidFill>
                <a:prstClr val="black"/>
              </a:solidFill>
              <a:latin typeface="Outfit" pitchFamily="2" charset="0"/>
            </a:endParaRPr>
          </a:p>
        </p:txBody>
      </p:sp>
      <p:cxnSp>
        <p:nvCxnSpPr>
          <p:cNvPr id="13" name="Straight Connector 12">
            <a:extLst>
              <a:ext uri="{FF2B5EF4-FFF2-40B4-BE49-F238E27FC236}">
                <a16:creationId xmlns:a16="http://schemas.microsoft.com/office/drawing/2014/main" id="{C7837906-503C-53A2-5F5C-02B530E0B0A5}"/>
              </a:ext>
            </a:extLst>
          </p:cNvPr>
          <p:cNvCxnSpPr/>
          <p:nvPr/>
        </p:nvCxnSpPr>
        <p:spPr>
          <a:xfrm>
            <a:off x="4140828" y="4115731"/>
            <a:ext cx="3231036" cy="0"/>
          </a:xfrm>
          <a:prstGeom prst="line">
            <a:avLst/>
          </a:prstGeom>
          <a:ln>
            <a:solidFill>
              <a:srgbClr val="BB97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6F429B-5486-6B1E-F28D-E95E624964AD}"/>
              </a:ext>
            </a:extLst>
          </p:cNvPr>
          <p:cNvCxnSpPr/>
          <p:nvPr/>
        </p:nvCxnSpPr>
        <p:spPr>
          <a:xfrm>
            <a:off x="7716427" y="4115731"/>
            <a:ext cx="3231036" cy="0"/>
          </a:xfrm>
          <a:prstGeom prst="line">
            <a:avLst/>
          </a:prstGeom>
          <a:ln>
            <a:solidFill>
              <a:srgbClr val="02D4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497BAD-CA1E-3984-7E51-9EC7B3844979}"/>
              </a:ext>
            </a:extLst>
          </p:cNvPr>
          <p:cNvCxnSpPr/>
          <p:nvPr/>
        </p:nvCxnSpPr>
        <p:spPr>
          <a:xfrm>
            <a:off x="7716427" y="4876129"/>
            <a:ext cx="3231036" cy="0"/>
          </a:xfrm>
          <a:prstGeom prst="line">
            <a:avLst/>
          </a:prstGeom>
          <a:ln>
            <a:solidFill>
              <a:srgbClr val="02D485"/>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4952423-B860-23C1-AB40-E93260FDE5B1}"/>
              </a:ext>
            </a:extLst>
          </p:cNvPr>
          <p:cNvPicPr>
            <a:picLocks noChangeAspect="1"/>
          </p:cNvPicPr>
          <p:nvPr/>
        </p:nvPicPr>
        <p:blipFill>
          <a:blip r:embed="rId4"/>
          <a:stretch>
            <a:fillRect/>
          </a:stretch>
        </p:blipFill>
        <p:spPr>
          <a:xfrm>
            <a:off x="1373745" y="2984275"/>
            <a:ext cx="2422519" cy="3735281"/>
          </a:xfrm>
          <a:prstGeom prst="rect">
            <a:avLst/>
          </a:prstGeom>
        </p:spPr>
      </p:pic>
      <p:sp>
        <p:nvSpPr>
          <p:cNvPr id="21" name="TextBox 7">
            <a:extLst>
              <a:ext uri="{FF2B5EF4-FFF2-40B4-BE49-F238E27FC236}">
                <a16:creationId xmlns:a16="http://schemas.microsoft.com/office/drawing/2014/main" id="{96DDFD15-3E98-8DB3-70C7-D75426FAE8AE}"/>
              </a:ext>
            </a:extLst>
          </p:cNvPr>
          <p:cNvSpPr txBox="1"/>
          <p:nvPr/>
        </p:nvSpPr>
        <p:spPr>
          <a:xfrm>
            <a:off x="1459868" y="2724520"/>
            <a:ext cx="2326280" cy="238976"/>
          </a:xfrm>
          <a:prstGeom prst="rect">
            <a:avLst/>
          </a:prstGeom>
          <a:noFill/>
        </p:spPr>
        <p:txBody>
          <a:bodyPr wrap="square">
            <a:spAutoFit/>
          </a:bodyPr>
          <a:lstStyle/>
          <a:p>
            <a:pPr algn="just" defTabSz="414772"/>
            <a:r>
              <a:rPr lang="es-CL" sz="953" dirty="0">
                <a:solidFill>
                  <a:prstClr val="black"/>
                </a:solidFill>
                <a:latin typeface="Calibri" panose="020F0502020204030204"/>
              </a:rPr>
              <a:t>Fijaciones de Cargos Únicos de Transmisión</a:t>
            </a:r>
          </a:p>
        </p:txBody>
      </p:sp>
    </p:spTree>
    <p:extLst>
      <p:ext uri="{BB962C8B-B14F-4D97-AF65-F5344CB8AC3E}">
        <p14:creationId xmlns:p14="http://schemas.microsoft.com/office/powerpoint/2010/main" val="175404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175128B-030C-27FD-981F-5F2C59BE10F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B7E9DBA2-E4D6-9400-30C4-922C3FC3147E}"/>
              </a:ext>
            </a:extLst>
          </p:cNvPr>
          <p:cNvSpPr txBox="1"/>
          <p:nvPr/>
        </p:nvSpPr>
        <p:spPr>
          <a:xfrm>
            <a:off x="5188037" y="672099"/>
            <a:ext cx="5759426" cy="1209177"/>
          </a:xfrm>
          <a:prstGeom prst="rect">
            <a:avLst/>
          </a:prstGeom>
          <a:noFill/>
        </p:spPr>
        <p:txBody>
          <a:bodyPr wrap="square" rtlCol="0">
            <a:spAutoFit/>
          </a:bodyPr>
          <a:lstStyle/>
          <a:p>
            <a:pPr defTabSz="414772"/>
            <a:r>
              <a:rPr lang="es-CL" sz="3629" b="1" dirty="0">
                <a:solidFill>
                  <a:prstClr val="white"/>
                </a:solidFill>
                <a:latin typeface="Karla" pitchFamily="2" charset="0"/>
                <a:ea typeface="Karla" pitchFamily="2" charset="0"/>
              </a:rPr>
              <a:t>Incertidumbre</a:t>
            </a:r>
          </a:p>
          <a:p>
            <a:pPr defTabSz="414772"/>
            <a:r>
              <a:rPr lang="es-CL" sz="1814" dirty="0">
                <a:solidFill>
                  <a:prstClr val="white"/>
                </a:solidFill>
                <a:latin typeface="Karla" pitchFamily="2" charset="0"/>
                <a:ea typeface="Karla" pitchFamily="2" charset="0"/>
              </a:rPr>
              <a:t>Falta de procedimientos claros y sistemáticos para repartición del CUT</a:t>
            </a:r>
          </a:p>
        </p:txBody>
      </p:sp>
      <p:sp>
        <p:nvSpPr>
          <p:cNvPr id="6" name="Rectángulo 5">
            <a:extLst>
              <a:ext uri="{FF2B5EF4-FFF2-40B4-BE49-F238E27FC236}">
                <a16:creationId xmlns:a16="http://schemas.microsoft.com/office/drawing/2014/main" id="{813E865C-3116-6CFE-7365-FA6EECBE2D88}"/>
              </a:ext>
            </a:extLst>
          </p:cNvPr>
          <p:cNvSpPr/>
          <p:nvPr/>
        </p:nvSpPr>
        <p:spPr>
          <a:xfrm>
            <a:off x="538754" y="2319111"/>
            <a:ext cx="5426083" cy="4554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9232" indent="-259232" defTabSz="414772">
              <a:lnSpc>
                <a:spcPct val="150000"/>
              </a:lnSpc>
              <a:buFont typeface="Arial" panose="020B0604020202020204" pitchFamily="34" charset="0"/>
              <a:buChar char="•"/>
            </a:pPr>
            <a:endParaRPr lang="en-US" sz="1633" dirty="0">
              <a:solidFill>
                <a:prstClr val="white"/>
              </a:solidFill>
              <a:latin typeface="Outfit" pitchFamily="2" charset="0"/>
            </a:endParaRPr>
          </a:p>
        </p:txBody>
      </p:sp>
      <p:sp>
        <p:nvSpPr>
          <p:cNvPr id="3" name="TextBox 7">
            <a:extLst>
              <a:ext uri="{FF2B5EF4-FFF2-40B4-BE49-F238E27FC236}">
                <a16:creationId xmlns:a16="http://schemas.microsoft.com/office/drawing/2014/main" id="{EF1E7DD4-0A40-97FD-763A-62846D3F0C3B}"/>
              </a:ext>
            </a:extLst>
          </p:cNvPr>
          <p:cNvSpPr txBox="1"/>
          <p:nvPr/>
        </p:nvSpPr>
        <p:spPr>
          <a:xfrm>
            <a:off x="1271700" y="2754136"/>
            <a:ext cx="9386273" cy="3861635"/>
          </a:xfrm>
          <a:prstGeom prst="rect">
            <a:avLst/>
          </a:prstGeom>
          <a:noFill/>
        </p:spPr>
        <p:txBody>
          <a:bodyPr wrap="square">
            <a:spAutoFit/>
          </a:bodyPr>
          <a:lstStyle/>
          <a:p>
            <a:pPr algn="just" defTabSz="414772"/>
            <a:r>
              <a:rPr lang="es-CL" sz="1633" dirty="0">
                <a:solidFill>
                  <a:prstClr val="black"/>
                </a:solidFill>
                <a:latin typeface="Calibri" panose="020F0502020204030204"/>
              </a:rPr>
              <a:t>Si bien las </a:t>
            </a:r>
            <a:r>
              <a:rPr lang="es-CL" sz="1633" b="1" dirty="0">
                <a:solidFill>
                  <a:prstClr val="black"/>
                </a:solidFill>
                <a:latin typeface="Calibri" panose="020F0502020204030204"/>
              </a:rPr>
              <a:t>empresas transmisoras tienen garantizado su ingreso (VATT) por ley, no tienen certeza ni forma de predecir el momento en que podrán recaudar sus ingresos. </a:t>
            </a:r>
          </a:p>
          <a:p>
            <a:pPr algn="just" defTabSz="414772"/>
            <a:endParaRPr lang="es-CL" sz="1633" b="1" dirty="0">
              <a:solidFill>
                <a:prstClr val="black"/>
              </a:solidFill>
              <a:latin typeface="Calibri" panose="020F0502020204030204"/>
            </a:endParaRPr>
          </a:p>
          <a:p>
            <a:pPr algn="just" defTabSz="414772"/>
            <a:r>
              <a:rPr lang="es-CL" sz="1633" dirty="0">
                <a:solidFill>
                  <a:prstClr val="black"/>
                </a:solidFill>
                <a:latin typeface="Calibri" panose="020F0502020204030204"/>
              </a:rPr>
              <a:t>A dic-24, algunos segmentos tienen hasta </a:t>
            </a:r>
            <a:r>
              <a:rPr lang="es-CL" sz="1633" b="1" dirty="0">
                <a:solidFill>
                  <a:srgbClr val="02D485"/>
                </a:solidFill>
                <a:latin typeface="Calibri" panose="020F0502020204030204"/>
              </a:rPr>
              <a:t>CLP$95,405m de déficit</a:t>
            </a:r>
            <a:r>
              <a:rPr lang="es-CL" sz="1633" dirty="0">
                <a:solidFill>
                  <a:prstClr val="black"/>
                </a:solidFill>
                <a:latin typeface="Calibri" panose="020F0502020204030204"/>
              </a:rPr>
              <a:t>. Falta de procedimientos claros y sistemáticos implica que no haya garantía que la cantidad de cuotas para el pago de deudas existentes con los propietarios no aumente nuevamente, y la incertidumbre aumenta al considerar que hay un nuevo proceso tarifario que cuenta con un retraso de años.</a:t>
            </a:r>
          </a:p>
          <a:p>
            <a:pPr algn="just" defTabSz="414772"/>
            <a:endParaRPr lang="es-CL" sz="1633" dirty="0">
              <a:solidFill>
                <a:prstClr val="black"/>
              </a:solidFill>
              <a:latin typeface="Calibri" panose="020F0502020204030204"/>
            </a:endParaRPr>
          </a:p>
          <a:p>
            <a:pPr algn="just" defTabSz="414772"/>
            <a:r>
              <a:rPr lang="es-CL" sz="1633" dirty="0">
                <a:solidFill>
                  <a:prstClr val="black"/>
                </a:solidFill>
                <a:latin typeface="Calibri" panose="020F0502020204030204"/>
              </a:rPr>
              <a:t>Afectaciones por variabilidad:</a:t>
            </a:r>
          </a:p>
          <a:p>
            <a:pPr marL="259232" indent="-259232" algn="just" defTabSz="414772">
              <a:buFontTx/>
              <a:buChar char="-"/>
            </a:pPr>
            <a:r>
              <a:rPr lang="es-CL" sz="1633" dirty="0">
                <a:solidFill>
                  <a:prstClr val="black"/>
                </a:solidFill>
                <a:latin typeface="Calibri" panose="020F0502020204030204"/>
              </a:rPr>
              <a:t>Financiamiento más costoso</a:t>
            </a:r>
          </a:p>
          <a:p>
            <a:pPr marL="259232" indent="-259232" algn="just" defTabSz="414772">
              <a:buFontTx/>
              <a:buChar char="-"/>
            </a:pPr>
            <a:r>
              <a:rPr lang="es-CL" sz="1633" dirty="0">
                <a:solidFill>
                  <a:prstClr val="black"/>
                </a:solidFill>
                <a:latin typeface="Calibri" panose="020F0502020204030204"/>
              </a:rPr>
              <a:t>Aumenta costo de proyectos y licitaciones</a:t>
            </a:r>
          </a:p>
          <a:p>
            <a:pPr marL="259232" indent="-259232" algn="just" defTabSz="414772">
              <a:buFontTx/>
              <a:buChar char="-"/>
            </a:pPr>
            <a:r>
              <a:rPr lang="es-CL" sz="1633" dirty="0">
                <a:solidFill>
                  <a:prstClr val="black"/>
                </a:solidFill>
                <a:latin typeface="Calibri" panose="020F0502020204030204"/>
              </a:rPr>
              <a:t>Afecta credibilidad</a:t>
            </a:r>
          </a:p>
          <a:p>
            <a:pPr marL="259232" indent="-259232" algn="just" defTabSz="414772">
              <a:buFontTx/>
              <a:buChar char="-"/>
            </a:pPr>
            <a:r>
              <a:rPr lang="es-CL" sz="1633" dirty="0">
                <a:solidFill>
                  <a:prstClr val="black"/>
                </a:solidFill>
                <a:latin typeface="Calibri" panose="020F0502020204030204"/>
              </a:rPr>
              <a:t>Se podría perder propiedad de proyectos (bajo esquema de financiamiento Project </a:t>
            </a:r>
            <a:r>
              <a:rPr lang="es-CL" sz="1633" dirty="0" err="1">
                <a:solidFill>
                  <a:prstClr val="black"/>
                </a:solidFill>
                <a:latin typeface="Calibri" panose="020F0502020204030204"/>
              </a:rPr>
              <a:t>Finance</a:t>
            </a:r>
            <a:r>
              <a:rPr lang="es-CL" sz="1633" dirty="0">
                <a:solidFill>
                  <a:prstClr val="black"/>
                </a:solidFill>
                <a:latin typeface="Calibri" panose="020F0502020204030204"/>
              </a:rPr>
              <a:t>)</a:t>
            </a:r>
          </a:p>
          <a:p>
            <a:pPr marL="259232" indent="-259232" algn="just" defTabSz="414772">
              <a:buFontTx/>
              <a:buChar char="-"/>
            </a:pPr>
            <a:endParaRPr lang="es-CL" sz="1633" dirty="0">
              <a:solidFill>
                <a:prstClr val="black"/>
              </a:solidFill>
              <a:latin typeface="Calibri" panose="020F0502020204030204"/>
            </a:endParaRPr>
          </a:p>
          <a:p>
            <a:pPr algn="just" defTabSz="414772"/>
            <a:r>
              <a:rPr lang="es-CL" sz="1633" dirty="0">
                <a:solidFill>
                  <a:prstClr val="black"/>
                </a:solidFill>
                <a:latin typeface="Calibri" panose="020F0502020204030204"/>
              </a:rPr>
              <a:t>Todo ello se traduce en un </a:t>
            </a:r>
            <a:r>
              <a:rPr lang="es-CL" sz="1633" b="1" dirty="0">
                <a:solidFill>
                  <a:prstClr val="black"/>
                </a:solidFill>
                <a:latin typeface="Calibri" panose="020F0502020204030204"/>
              </a:rPr>
              <a:t>mayor costo para el cliente final</a:t>
            </a:r>
            <a:r>
              <a:rPr lang="es-CL" sz="1633" dirty="0">
                <a:solidFill>
                  <a:prstClr val="black"/>
                </a:solidFill>
                <a:latin typeface="Calibri" panose="020F0502020204030204"/>
              </a:rPr>
              <a:t>, asociado al sistema de transmisión.</a:t>
            </a:r>
          </a:p>
        </p:txBody>
      </p:sp>
    </p:spTree>
    <p:extLst>
      <p:ext uri="{BB962C8B-B14F-4D97-AF65-F5344CB8AC3E}">
        <p14:creationId xmlns:p14="http://schemas.microsoft.com/office/powerpoint/2010/main" val="1983830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9AD34A0-7498-049B-B55E-71344E8B34C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6581040-37A6-F277-5FF2-1C5F927D9246}"/>
              </a:ext>
            </a:extLst>
          </p:cNvPr>
          <p:cNvSpPr txBox="1"/>
          <p:nvPr/>
        </p:nvSpPr>
        <p:spPr>
          <a:xfrm>
            <a:off x="5188037" y="672098"/>
            <a:ext cx="5759426" cy="929998"/>
          </a:xfrm>
          <a:prstGeom prst="rect">
            <a:avLst/>
          </a:prstGeom>
          <a:noFill/>
        </p:spPr>
        <p:txBody>
          <a:bodyPr wrap="square" rtlCol="0">
            <a:spAutoFit/>
          </a:bodyPr>
          <a:lstStyle/>
          <a:p>
            <a:pPr defTabSz="414772"/>
            <a:r>
              <a:rPr lang="es-CL" sz="3629" b="1" dirty="0">
                <a:solidFill>
                  <a:prstClr val="white"/>
                </a:solidFill>
                <a:latin typeface="Karla" pitchFamily="2" charset="0"/>
                <a:ea typeface="Karla" pitchFamily="2" charset="0"/>
              </a:rPr>
              <a:t>Pérdidas invisibles</a:t>
            </a:r>
          </a:p>
          <a:p>
            <a:pPr defTabSz="414772"/>
            <a:r>
              <a:rPr lang="es-CL" sz="1814" dirty="0">
                <a:solidFill>
                  <a:prstClr val="white"/>
                </a:solidFill>
                <a:latin typeface="Karla" pitchFamily="2" charset="0"/>
                <a:ea typeface="Karla" pitchFamily="2" charset="0"/>
              </a:rPr>
              <a:t>Reajustes a deudas</a:t>
            </a:r>
          </a:p>
        </p:txBody>
      </p:sp>
      <p:sp>
        <p:nvSpPr>
          <p:cNvPr id="6" name="Rectángulo 5">
            <a:extLst>
              <a:ext uri="{FF2B5EF4-FFF2-40B4-BE49-F238E27FC236}">
                <a16:creationId xmlns:a16="http://schemas.microsoft.com/office/drawing/2014/main" id="{04F521E9-4CC5-8B6C-B084-2EDD46948336}"/>
              </a:ext>
            </a:extLst>
          </p:cNvPr>
          <p:cNvSpPr/>
          <p:nvPr/>
        </p:nvSpPr>
        <p:spPr>
          <a:xfrm>
            <a:off x="538754" y="2319111"/>
            <a:ext cx="5426083" cy="4554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9232" indent="-259232" defTabSz="414772">
              <a:lnSpc>
                <a:spcPct val="150000"/>
              </a:lnSpc>
              <a:buFont typeface="Arial" panose="020B0604020202020204" pitchFamily="34" charset="0"/>
              <a:buChar char="•"/>
            </a:pPr>
            <a:endParaRPr lang="en-US" sz="1633" dirty="0">
              <a:solidFill>
                <a:prstClr val="white"/>
              </a:solidFill>
              <a:latin typeface="Outfit" pitchFamily="2" charset="0"/>
            </a:endParaRPr>
          </a:p>
        </p:txBody>
      </p:sp>
      <p:sp>
        <p:nvSpPr>
          <p:cNvPr id="4" name="TextBox 7">
            <a:extLst>
              <a:ext uri="{FF2B5EF4-FFF2-40B4-BE49-F238E27FC236}">
                <a16:creationId xmlns:a16="http://schemas.microsoft.com/office/drawing/2014/main" id="{CFE683FB-E5FA-A24D-42FD-A097B3616243}"/>
              </a:ext>
            </a:extLst>
          </p:cNvPr>
          <p:cNvSpPr txBox="1"/>
          <p:nvPr/>
        </p:nvSpPr>
        <p:spPr>
          <a:xfrm>
            <a:off x="1271700" y="2754136"/>
            <a:ext cx="9386273" cy="3359061"/>
          </a:xfrm>
          <a:prstGeom prst="rect">
            <a:avLst/>
          </a:prstGeom>
          <a:noFill/>
        </p:spPr>
        <p:txBody>
          <a:bodyPr wrap="square">
            <a:spAutoFit/>
          </a:bodyPr>
          <a:lstStyle/>
          <a:p>
            <a:pPr algn="just" defTabSz="414772"/>
            <a:r>
              <a:rPr lang="es-CL" sz="1633" dirty="0">
                <a:solidFill>
                  <a:prstClr val="black"/>
                </a:solidFill>
                <a:latin typeface="Calibri" panose="020F0502020204030204"/>
              </a:rPr>
              <a:t>Ejercicio muy simplificado:</a:t>
            </a:r>
          </a:p>
          <a:p>
            <a:pPr algn="just" defTabSz="414772"/>
            <a:endParaRPr lang="es-CL" sz="1633" dirty="0">
              <a:solidFill>
                <a:prstClr val="black"/>
              </a:solidFill>
              <a:latin typeface="Calibri" panose="020F0502020204030204"/>
            </a:endParaRPr>
          </a:p>
          <a:p>
            <a:pPr algn="just" defTabSz="414772"/>
            <a:endParaRPr lang="es-CL" sz="1633" dirty="0">
              <a:solidFill>
                <a:srgbClr val="FF0000"/>
              </a:solidFill>
              <a:latin typeface="Calibri" panose="020F0502020204030204"/>
            </a:endParaRPr>
          </a:p>
          <a:p>
            <a:pPr algn="just" defTabSz="414772"/>
            <a:endParaRPr lang="es-CL" sz="1633" dirty="0">
              <a:solidFill>
                <a:srgbClr val="FF0000"/>
              </a:solidFill>
              <a:latin typeface="Calibri" panose="020F0502020204030204"/>
            </a:endParaRPr>
          </a:p>
          <a:p>
            <a:pPr algn="just" defTabSz="414772"/>
            <a:endParaRPr lang="es-CL" sz="1633" dirty="0">
              <a:solidFill>
                <a:prstClr val="black"/>
              </a:solidFill>
              <a:latin typeface="Calibri" panose="020F0502020204030204"/>
            </a:endParaRPr>
          </a:p>
          <a:p>
            <a:pPr algn="just" defTabSz="414772"/>
            <a:endParaRPr lang="es-CL" sz="1633" dirty="0">
              <a:solidFill>
                <a:prstClr val="black"/>
              </a:solidFill>
              <a:latin typeface="Calibri" panose="020F0502020204030204"/>
            </a:endParaRPr>
          </a:p>
          <a:p>
            <a:pPr algn="just" defTabSz="414772"/>
            <a:endParaRPr lang="es-CL" sz="1633" dirty="0">
              <a:solidFill>
                <a:prstClr val="black"/>
              </a:solidFill>
              <a:latin typeface="Calibri" panose="020F0502020204030204"/>
            </a:endParaRPr>
          </a:p>
          <a:p>
            <a:pPr algn="just" defTabSz="414772"/>
            <a:endParaRPr lang="es-CL" sz="1633" dirty="0">
              <a:solidFill>
                <a:prstClr val="black"/>
              </a:solidFill>
              <a:latin typeface="Calibri" panose="020F0502020204030204"/>
            </a:endParaRPr>
          </a:p>
          <a:p>
            <a:pPr algn="just" defTabSz="414772"/>
            <a:r>
              <a:rPr lang="es-CL" sz="1633" dirty="0">
                <a:solidFill>
                  <a:prstClr val="black"/>
                </a:solidFill>
                <a:latin typeface="Calibri" panose="020F0502020204030204"/>
              </a:rPr>
              <a:t>Normativa vigente no incorpora el cálculo de intereses que permitan la mantención del valor del dinero en el tiempo. Este sólo se considera en atrasos en publicación de decretos tarifarios (reajuste por IPC).</a:t>
            </a:r>
          </a:p>
          <a:p>
            <a:pPr algn="just" defTabSz="414772"/>
            <a:endParaRPr lang="es-CL" sz="1633" dirty="0">
              <a:solidFill>
                <a:prstClr val="black"/>
              </a:solidFill>
              <a:latin typeface="Calibri" panose="020F0502020204030204"/>
            </a:endParaRPr>
          </a:p>
          <a:p>
            <a:pPr algn="just" defTabSz="414772"/>
            <a:r>
              <a:rPr lang="es-CL" sz="1633" b="1" dirty="0">
                <a:solidFill>
                  <a:prstClr val="black"/>
                </a:solidFill>
                <a:latin typeface="Calibri" panose="020F0502020204030204"/>
              </a:rPr>
              <a:t>El perjuicio para las transmisoras a diciembre 2024 alcanza los CLP$4,000m a nivel sistema.</a:t>
            </a:r>
          </a:p>
          <a:p>
            <a:pPr algn="just" defTabSz="414772"/>
            <a:endParaRPr lang="es-CL" sz="1633" dirty="0">
              <a:solidFill>
                <a:prstClr val="black"/>
              </a:solidFill>
              <a:latin typeface="Calibri" panose="020F0502020204030204"/>
            </a:endParaRPr>
          </a:p>
        </p:txBody>
      </p:sp>
      <p:cxnSp>
        <p:nvCxnSpPr>
          <p:cNvPr id="9" name="Straight Arrow Connector 8">
            <a:extLst>
              <a:ext uri="{FF2B5EF4-FFF2-40B4-BE49-F238E27FC236}">
                <a16:creationId xmlns:a16="http://schemas.microsoft.com/office/drawing/2014/main" id="{0A7B8C73-F8B4-5DC1-4728-5D11839D8EB4}"/>
              </a:ext>
            </a:extLst>
          </p:cNvPr>
          <p:cNvCxnSpPr/>
          <p:nvPr/>
        </p:nvCxnSpPr>
        <p:spPr>
          <a:xfrm>
            <a:off x="2044184" y="4011275"/>
            <a:ext cx="71930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7">
            <a:extLst>
              <a:ext uri="{FF2B5EF4-FFF2-40B4-BE49-F238E27FC236}">
                <a16:creationId xmlns:a16="http://schemas.microsoft.com/office/drawing/2014/main" id="{FCA11C53-C26C-07FB-6ADD-5C930F2C8234}"/>
              </a:ext>
            </a:extLst>
          </p:cNvPr>
          <p:cNvSpPr txBox="1"/>
          <p:nvPr/>
        </p:nvSpPr>
        <p:spPr>
          <a:xfrm>
            <a:off x="2261510" y="4111249"/>
            <a:ext cx="1032647" cy="343620"/>
          </a:xfrm>
          <a:prstGeom prst="rect">
            <a:avLst/>
          </a:prstGeom>
          <a:noFill/>
        </p:spPr>
        <p:txBody>
          <a:bodyPr wrap="square">
            <a:spAutoFit/>
          </a:bodyPr>
          <a:lstStyle/>
          <a:p>
            <a:pPr algn="just" defTabSz="414772"/>
            <a:r>
              <a:rPr lang="es-CL" sz="1633" dirty="0">
                <a:solidFill>
                  <a:prstClr val="black"/>
                </a:solidFill>
                <a:latin typeface="Calibri" panose="020F0502020204030204"/>
              </a:rPr>
              <a:t>Ene-2024</a:t>
            </a:r>
          </a:p>
        </p:txBody>
      </p:sp>
      <p:sp>
        <p:nvSpPr>
          <p:cNvPr id="11" name="TextBox 7">
            <a:extLst>
              <a:ext uri="{FF2B5EF4-FFF2-40B4-BE49-F238E27FC236}">
                <a16:creationId xmlns:a16="http://schemas.microsoft.com/office/drawing/2014/main" id="{407825A1-B98D-7C51-FFF3-045CDBF6B4FC}"/>
              </a:ext>
            </a:extLst>
          </p:cNvPr>
          <p:cNvSpPr txBox="1"/>
          <p:nvPr/>
        </p:nvSpPr>
        <p:spPr>
          <a:xfrm>
            <a:off x="7795082" y="4111249"/>
            <a:ext cx="1032647" cy="343620"/>
          </a:xfrm>
          <a:prstGeom prst="rect">
            <a:avLst/>
          </a:prstGeom>
          <a:noFill/>
        </p:spPr>
        <p:txBody>
          <a:bodyPr wrap="square">
            <a:spAutoFit/>
          </a:bodyPr>
          <a:lstStyle/>
          <a:p>
            <a:pPr algn="just" defTabSz="414772"/>
            <a:r>
              <a:rPr lang="es-CL" sz="1633" dirty="0">
                <a:solidFill>
                  <a:prstClr val="black"/>
                </a:solidFill>
                <a:latin typeface="Calibri" panose="020F0502020204030204"/>
              </a:rPr>
              <a:t>Jul-2024</a:t>
            </a:r>
          </a:p>
        </p:txBody>
      </p:sp>
      <p:sp>
        <p:nvSpPr>
          <p:cNvPr id="12" name="TextBox 7">
            <a:extLst>
              <a:ext uri="{FF2B5EF4-FFF2-40B4-BE49-F238E27FC236}">
                <a16:creationId xmlns:a16="http://schemas.microsoft.com/office/drawing/2014/main" id="{5D694379-C3B1-94FA-CF1A-4B959AE1EAC7}"/>
              </a:ext>
            </a:extLst>
          </p:cNvPr>
          <p:cNvSpPr txBox="1"/>
          <p:nvPr/>
        </p:nvSpPr>
        <p:spPr>
          <a:xfrm>
            <a:off x="2261510" y="3361640"/>
            <a:ext cx="1146281" cy="343620"/>
          </a:xfrm>
          <a:prstGeom prst="rect">
            <a:avLst/>
          </a:prstGeom>
          <a:noFill/>
        </p:spPr>
        <p:txBody>
          <a:bodyPr wrap="square">
            <a:spAutoFit/>
          </a:bodyPr>
          <a:lstStyle/>
          <a:p>
            <a:pPr algn="ctr" defTabSz="414772"/>
            <a:r>
              <a:rPr lang="es-CL" sz="1633" dirty="0">
                <a:solidFill>
                  <a:prstClr val="black"/>
                </a:solidFill>
                <a:latin typeface="Calibri" panose="020F0502020204030204"/>
              </a:rPr>
              <a:t>CLP$1,000</a:t>
            </a:r>
          </a:p>
        </p:txBody>
      </p:sp>
      <p:cxnSp>
        <p:nvCxnSpPr>
          <p:cNvPr id="15" name="Straight Arrow Connector 14">
            <a:extLst>
              <a:ext uri="{FF2B5EF4-FFF2-40B4-BE49-F238E27FC236}">
                <a16:creationId xmlns:a16="http://schemas.microsoft.com/office/drawing/2014/main" id="{71F4CF0D-B17F-CC9D-8BA2-107FD1E5518F}"/>
              </a:ext>
            </a:extLst>
          </p:cNvPr>
          <p:cNvCxnSpPr/>
          <p:nvPr/>
        </p:nvCxnSpPr>
        <p:spPr>
          <a:xfrm>
            <a:off x="2862348" y="3726211"/>
            <a:ext cx="0" cy="285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7">
            <a:extLst>
              <a:ext uri="{FF2B5EF4-FFF2-40B4-BE49-F238E27FC236}">
                <a16:creationId xmlns:a16="http://schemas.microsoft.com/office/drawing/2014/main" id="{98A82744-788E-01E3-197F-6D52252651F4}"/>
              </a:ext>
            </a:extLst>
          </p:cNvPr>
          <p:cNvSpPr txBox="1"/>
          <p:nvPr/>
        </p:nvSpPr>
        <p:spPr>
          <a:xfrm>
            <a:off x="7670085" y="3361640"/>
            <a:ext cx="1146281" cy="343620"/>
          </a:xfrm>
          <a:prstGeom prst="rect">
            <a:avLst/>
          </a:prstGeom>
          <a:noFill/>
        </p:spPr>
        <p:txBody>
          <a:bodyPr wrap="square">
            <a:spAutoFit/>
          </a:bodyPr>
          <a:lstStyle/>
          <a:p>
            <a:pPr algn="ctr" defTabSz="414772"/>
            <a:r>
              <a:rPr lang="es-CL" sz="1633" dirty="0">
                <a:solidFill>
                  <a:prstClr val="black"/>
                </a:solidFill>
                <a:latin typeface="Calibri" panose="020F0502020204030204"/>
              </a:rPr>
              <a:t>CLP$977</a:t>
            </a:r>
          </a:p>
        </p:txBody>
      </p:sp>
      <p:cxnSp>
        <p:nvCxnSpPr>
          <p:cNvPr id="17" name="Straight Arrow Connector 16">
            <a:extLst>
              <a:ext uri="{FF2B5EF4-FFF2-40B4-BE49-F238E27FC236}">
                <a16:creationId xmlns:a16="http://schemas.microsoft.com/office/drawing/2014/main" id="{FA4F4745-68A4-2927-0BC8-888992421802}"/>
              </a:ext>
            </a:extLst>
          </p:cNvPr>
          <p:cNvCxnSpPr/>
          <p:nvPr/>
        </p:nvCxnSpPr>
        <p:spPr>
          <a:xfrm>
            <a:off x="8270923" y="3726211"/>
            <a:ext cx="0" cy="285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7">
            <a:extLst>
              <a:ext uri="{FF2B5EF4-FFF2-40B4-BE49-F238E27FC236}">
                <a16:creationId xmlns:a16="http://schemas.microsoft.com/office/drawing/2014/main" id="{89423FFA-8367-09AD-974B-22411E2239C7}"/>
              </a:ext>
            </a:extLst>
          </p:cNvPr>
          <p:cNvSpPr txBox="1"/>
          <p:nvPr/>
        </p:nvSpPr>
        <p:spPr>
          <a:xfrm>
            <a:off x="5067554" y="3391160"/>
            <a:ext cx="1146281" cy="343620"/>
          </a:xfrm>
          <a:prstGeom prst="rect">
            <a:avLst/>
          </a:prstGeom>
          <a:noFill/>
        </p:spPr>
        <p:txBody>
          <a:bodyPr wrap="square">
            <a:spAutoFit/>
          </a:bodyPr>
          <a:lstStyle/>
          <a:p>
            <a:pPr algn="ctr" defTabSz="414772"/>
            <a:r>
              <a:rPr lang="es-CL" sz="1633" b="1" dirty="0">
                <a:solidFill>
                  <a:srgbClr val="02D485"/>
                </a:solidFill>
                <a:latin typeface="Calibri" panose="020F0502020204030204"/>
              </a:rPr>
              <a:t>IPC ∆2.4%</a:t>
            </a:r>
          </a:p>
        </p:txBody>
      </p:sp>
    </p:spTree>
    <p:extLst>
      <p:ext uri="{BB962C8B-B14F-4D97-AF65-F5344CB8AC3E}">
        <p14:creationId xmlns:p14="http://schemas.microsoft.com/office/powerpoint/2010/main" val="154172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ABDE72-DF72-77E5-DE7E-1DB3ACC56FF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7AABAB9-9C3E-B701-19B6-0F045DAF9675}"/>
              </a:ext>
            </a:extLst>
          </p:cNvPr>
          <p:cNvSpPr txBox="1"/>
          <p:nvPr/>
        </p:nvSpPr>
        <p:spPr>
          <a:xfrm>
            <a:off x="5083941" y="876639"/>
            <a:ext cx="5679700" cy="650819"/>
          </a:xfrm>
          <a:prstGeom prst="rect">
            <a:avLst/>
          </a:prstGeom>
          <a:noFill/>
        </p:spPr>
        <p:txBody>
          <a:bodyPr wrap="square" rtlCol="0">
            <a:spAutoFit/>
          </a:bodyPr>
          <a:lstStyle/>
          <a:p>
            <a:pPr defTabSz="414772"/>
            <a:r>
              <a:rPr lang="en-ID" sz="3629" b="1" dirty="0">
                <a:solidFill>
                  <a:prstClr val="white"/>
                </a:solidFill>
                <a:latin typeface="Outfit" pitchFamily="2" charset="0"/>
                <a:cs typeface="Times New Roman" panose="02020603050405020304" pitchFamily="18" charset="0"/>
              </a:rPr>
              <a:t>Propuesta</a:t>
            </a:r>
            <a:endParaRPr lang="en-US" sz="3629" b="1" dirty="0">
              <a:solidFill>
                <a:prstClr val="white"/>
              </a:solidFill>
              <a:latin typeface="Outfit" pitchFamily="2" charset="0"/>
            </a:endParaRPr>
          </a:p>
        </p:txBody>
      </p:sp>
      <p:sp>
        <p:nvSpPr>
          <p:cNvPr id="3" name="TextBox 7">
            <a:extLst>
              <a:ext uri="{FF2B5EF4-FFF2-40B4-BE49-F238E27FC236}">
                <a16:creationId xmlns:a16="http://schemas.microsoft.com/office/drawing/2014/main" id="{A270AA00-863C-97C3-7194-9CAB3706F510}"/>
              </a:ext>
            </a:extLst>
          </p:cNvPr>
          <p:cNvSpPr txBox="1"/>
          <p:nvPr/>
        </p:nvSpPr>
        <p:spPr>
          <a:xfrm>
            <a:off x="5020274" y="2526868"/>
            <a:ext cx="5807033" cy="1348767"/>
          </a:xfrm>
          <a:prstGeom prst="rect">
            <a:avLst/>
          </a:prstGeom>
          <a:noFill/>
        </p:spPr>
        <p:txBody>
          <a:bodyPr wrap="square">
            <a:spAutoFit/>
          </a:bodyPr>
          <a:lstStyle/>
          <a:p>
            <a:pPr algn="just" defTabSz="414772"/>
            <a:r>
              <a:rPr lang="es-CL" sz="1633" dirty="0">
                <a:solidFill>
                  <a:prstClr val="black"/>
                </a:solidFill>
                <a:latin typeface="Calibri" panose="020F0502020204030204"/>
              </a:rPr>
              <a:t>Redacción de un Procedimiento que establezca:</a:t>
            </a:r>
          </a:p>
          <a:p>
            <a:pPr marL="259232" indent="-259232" algn="just" defTabSz="414772">
              <a:buFontTx/>
              <a:buChar char="-"/>
            </a:pPr>
            <a:r>
              <a:rPr lang="es-CL" sz="1633" dirty="0">
                <a:solidFill>
                  <a:prstClr val="black"/>
                </a:solidFill>
                <a:latin typeface="Calibri" panose="020F0502020204030204"/>
              </a:rPr>
              <a:t>Lineamientos y condiciones clave para tratamiento de Saldos y Cargos de Ajuste.</a:t>
            </a:r>
          </a:p>
          <a:p>
            <a:pPr marL="259232" indent="-259232" algn="just" defTabSz="414772">
              <a:buFontTx/>
              <a:buChar char="-"/>
            </a:pPr>
            <a:r>
              <a:rPr lang="es-CL" sz="1633" dirty="0">
                <a:solidFill>
                  <a:prstClr val="black"/>
                </a:solidFill>
                <a:latin typeface="Calibri" panose="020F0502020204030204"/>
              </a:rPr>
              <a:t>Incorpore reajustes a Saldos, bajo criterios y condiciones claramente definidos.</a:t>
            </a:r>
          </a:p>
        </p:txBody>
      </p:sp>
    </p:spTree>
    <p:extLst>
      <p:ext uri="{BB962C8B-B14F-4D97-AF65-F5344CB8AC3E}">
        <p14:creationId xmlns:p14="http://schemas.microsoft.com/office/powerpoint/2010/main" val="445739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45605" y="1"/>
            <a:ext cx="11100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29544"/>
            <a:endParaRPr lang="en-US" sz="1633">
              <a:solidFill>
                <a:prstClr val="white"/>
              </a:solidFill>
              <a:latin typeface="Calibri" panose="020F0502020204030204"/>
            </a:endParaRPr>
          </a:p>
        </p:txBody>
      </p:sp>
      <p:pic>
        <p:nvPicPr>
          <p:cNvPr id="3" name="Imagen 2" descr="Diagrama&#10;&#10;El contenido generado por IA puede ser incorrecto.">
            <a:extLst>
              <a:ext uri="{FF2B5EF4-FFF2-40B4-BE49-F238E27FC236}">
                <a16:creationId xmlns:a16="http://schemas.microsoft.com/office/drawing/2014/main" id="{3D1B555C-6FD0-711F-7A15-AB1EE5008CBE}"/>
              </a:ext>
            </a:extLst>
          </p:cNvPr>
          <p:cNvPicPr>
            <a:picLocks noChangeAspect="1"/>
          </p:cNvPicPr>
          <p:nvPr/>
        </p:nvPicPr>
        <p:blipFill>
          <a:blip r:embed="rId2"/>
          <a:srcRect r="3" b="-1"/>
          <a:stretch/>
        </p:blipFill>
        <p:spPr>
          <a:xfrm>
            <a:off x="-1" y="1282"/>
            <a:ext cx="12192001" cy="6856718"/>
          </a:xfrm>
          <a:prstGeom prst="rect">
            <a:avLst/>
          </a:prstGeom>
        </p:spPr>
      </p:pic>
    </p:spTree>
    <p:extLst>
      <p:ext uri="{BB962C8B-B14F-4D97-AF65-F5344CB8AC3E}">
        <p14:creationId xmlns:p14="http://schemas.microsoft.com/office/powerpoint/2010/main" val="251090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0BE4067-7327-DC42-8B41-043F3A9AB0BA}"/>
              </a:ext>
            </a:extLst>
          </p:cNvPr>
          <p:cNvPicPr>
            <a:picLocks noChangeAspect="1"/>
          </p:cNvPicPr>
          <p:nvPr/>
        </p:nvPicPr>
        <p:blipFill>
          <a:blip r:embed="rId2"/>
          <a:stretch>
            <a:fillRect/>
          </a:stretch>
        </p:blipFill>
        <p:spPr>
          <a:xfrm>
            <a:off x="1" y="-4321"/>
            <a:ext cx="12192000" cy="6862321"/>
          </a:xfrm>
          <a:prstGeom prst="rect">
            <a:avLst/>
          </a:prstGeom>
        </p:spPr>
      </p:pic>
      <p:pic>
        <p:nvPicPr>
          <p:cNvPr id="2" name="Imagen 1">
            <a:extLst>
              <a:ext uri="{FF2B5EF4-FFF2-40B4-BE49-F238E27FC236}">
                <a16:creationId xmlns:a16="http://schemas.microsoft.com/office/drawing/2014/main" id="{2C5F9043-313F-144D-9A9A-82AC0AB76765}"/>
              </a:ext>
            </a:extLst>
          </p:cNvPr>
          <p:cNvPicPr>
            <a:picLocks noChangeAspect="1"/>
          </p:cNvPicPr>
          <p:nvPr/>
        </p:nvPicPr>
        <p:blipFill>
          <a:blip r:embed="rId3"/>
          <a:stretch>
            <a:fillRect/>
          </a:stretch>
        </p:blipFill>
        <p:spPr>
          <a:xfrm>
            <a:off x="4568721" y="5294944"/>
            <a:ext cx="2982688" cy="1210920"/>
          </a:xfrm>
          <a:prstGeom prst="rect">
            <a:avLst/>
          </a:prstGeom>
        </p:spPr>
      </p:pic>
    </p:spTree>
    <p:extLst>
      <p:ext uri="{BB962C8B-B14F-4D97-AF65-F5344CB8AC3E}">
        <p14:creationId xmlns:p14="http://schemas.microsoft.com/office/powerpoint/2010/main" val="3681306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C43FD4-07FF-6B1F-AA3B-90EE9DF32A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3" name="Rectángulo 12">
            <a:extLst>
              <a:ext uri="{FF2B5EF4-FFF2-40B4-BE49-F238E27FC236}">
                <a16:creationId xmlns:a16="http://schemas.microsoft.com/office/drawing/2014/main" id="{84BBF2C1-EB27-8F48-9C05-3370B163D686}"/>
              </a:ext>
            </a:extLst>
          </p:cNvPr>
          <p:cNvSpPr/>
          <p:nvPr/>
        </p:nvSpPr>
        <p:spPr>
          <a:xfrm>
            <a:off x="0" y="0"/>
            <a:ext cx="12192000" cy="6858000"/>
          </a:xfrm>
          <a:prstGeom prst="rect">
            <a:avLst/>
          </a:prstGeom>
          <a:solidFill>
            <a:srgbClr val="4F1EFF">
              <a:alpha val="633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859A94F2-293A-C686-1325-9B0E9D1E9CB9}"/>
              </a:ext>
            </a:extLst>
          </p:cNvPr>
          <p:cNvPicPr>
            <a:picLocks noChangeAspect="1"/>
          </p:cNvPicPr>
          <p:nvPr/>
        </p:nvPicPr>
        <p:blipFill>
          <a:blip r:embed="rId3"/>
          <a:stretch>
            <a:fillRect/>
          </a:stretch>
        </p:blipFill>
        <p:spPr>
          <a:xfrm>
            <a:off x="850227" y="700625"/>
            <a:ext cx="2147828" cy="626450"/>
          </a:xfrm>
          <a:prstGeom prst="rect">
            <a:avLst/>
          </a:prstGeom>
        </p:spPr>
      </p:pic>
      <p:sp>
        <p:nvSpPr>
          <p:cNvPr id="7" name="Subtítulo 2">
            <a:extLst>
              <a:ext uri="{FF2B5EF4-FFF2-40B4-BE49-F238E27FC236}">
                <a16:creationId xmlns:a16="http://schemas.microsoft.com/office/drawing/2014/main" id="{09403A94-71C3-8BA9-B0F9-5726D89DDD6A}"/>
              </a:ext>
            </a:extLst>
          </p:cNvPr>
          <p:cNvSpPr txBox="1">
            <a:spLocks/>
          </p:cNvSpPr>
          <p:nvPr/>
        </p:nvSpPr>
        <p:spPr>
          <a:xfrm>
            <a:off x="638625" y="3103226"/>
            <a:ext cx="11209664" cy="179052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L" sz="4000" b="1" i="0" u="none" strike="noStrike" kern="1200" cap="none" spc="0" normalizeH="0" baseline="0" noProof="0">
                <a:ln>
                  <a:noFill/>
                </a:ln>
                <a:solidFill>
                  <a:prstClr val="white"/>
                </a:solidFill>
                <a:effectLst/>
                <a:uLnTx/>
                <a:uFillTx/>
                <a:latin typeface="Calibri" panose="020F0502020204030204"/>
                <a:ea typeface="+mn-ea"/>
                <a:cs typeface="+mn-cs"/>
              </a:rPr>
              <a:t>Modificación al Reglamento MEN Nº10/2019</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4000" b="1" i="0" u="none" strike="noStrike" kern="1200" cap="none" spc="0" normalizeH="0" baseline="0" noProof="0" dirty="0">
                <a:ln>
                  <a:noFill/>
                </a:ln>
                <a:solidFill>
                  <a:srgbClr val="FFFF39"/>
                </a:solidFill>
                <a:effectLst/>
                <a:uLnTx/>
                <a:uFillTx/>
                <a:latin typeface="Calibri" panose="020F0502020204030204"/>
                <a:ea typeface="+mn-ea"/>
                <a:cs typeface="+mn-cs"/>
              </a:rPr>
              <a:t>Transmisión</a:t>
            </a:r>
            <a:endParaRPr kumimoji="0" lang="es-CL" sz="4000" b="1" i="0" u="none" strike="noStrike" kern="1200" cap="none" spc="0" normalizeH="0" baseline="0" noProof="0" dirty="0">
              <a:ln>
                <a:noFill/>
              </a:ln>
              <a:solidFill>
                <a:srgbClr val="FFFF39"/>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56DB0BF0-4BE1-2A05-191C-4BBB2DFA49C6}"/>
              </a:ext>
            </a:extLst>
          </p:cNvPr>
          <p:cNvSpPr txBox="1"/>
          <p:nvPr/>
        </p:nvSpPr>
        <p:spPr>
          <a:xfrm>
            <a:off x="635750" y="5361859"/>
            <a:ext cx="65069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a:ln>
                  <a:noFill/>
                </a:ln>
                <a:solidFill>
                  <a:prstClr val="white"/>
                </a:solidFill>
                <a:effectLst/>
                <a:uLnTx/>
                <a:uFillTx/>
                <a:latin typeface="Calibri Light" panose="020F0302020204030204"/>
                <a:ea typeface="+mn-ea"/>
                <a:cs typeface="+mn-cs"/>
              </a:rPr>
              <a:t>Abril 2025</a:t>
            </a:r>
            <a:endParaRPr kumimoji="0" lang="es-CL"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56291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28D7A-31BA-BBF9-A45C-4DBBEFAB2BA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CAC11E9-DF27-3B51-8AA3-ECDE944B4C9B}"/>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3" name="Marcador de número de diapositiva 3">
            <a:extLst>
              <a:ext uri="{FF2B5EF4-FFF2-40B4-BE49-F238E27FC236}">
                <a16:creationId xmlns:a16="http://schemas.microsoft.com/office/drawing/2014/main" id="{9638019D-5D24-E71F-1DE2-49BCFE39D1E1}"/>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200" b="1" i="0" u="none" strike="noStrike" kern="1200" cap="none" spc="0" normalizeH="0" baseline="0" noProof="0">
                <a:ln>
                  <a:noFill/>
                </a:ln>
                <a:solidFill>
                  <a:srgbClr val="4F1E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1" i="0" u="none" strike="noStrike" kern="1200" cap="none" spc="0" normalizeH="0" baseline="0" noProof="0">
              <a:ln>
                <a:noFill/>
              </a:ln>
              <a:solidFill>
                <a:srgbClr val="4F1EFF"/>
              </a:solidFill>
              <a:effectLst/>
              <a:uLnTx/>
              <a:uFillTx/>
              <a:latin typeface="Calibri" panose="020F0502020204030204"/>
              <a:ea typeface="+mn-ea"/>
              <a:cs typeface="+mn-cs"/>
            </a:endParaRPr>
          </a:p>
        </p:txBody>
      </p:sp>
      <p:sp>
        <p:nvSpPr>
          <p:cNvPr id="30" name="CuadroTexto 29">
            <a:extLst>
              <a:ext uri="{FF2B5EF4-FFF2-40B4-BE49-F238E27FC236}">
                <a16:creationId xmlns:a16="http://schemas.microsoft.com/office/drawing/2014/main" id="{0E356588-C968-20A2-14DC-0CBDE04FC26D}"/>
              </a:ext>
            </a:extLst>
          </p:cNvPr>
          <p:cNvSpPr txBox="1"/>
          <p:nvPr/>
        </p:nvSpPr>
        <p:spPr>
          <a:xfrm>
            <a:off x="395113" y="1328401"/>
            <a:ext cx="10842730" cy="255454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1. Calificación.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 Instalaciones concebidas para el abastecimiento de clientes regulados.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b.) Tratamiento de clientes de suministro libre en redes de distribución (Letra d Art. 147 LGSE) con potencia conectada menor a 5.000 kW.</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2.) Base de activos.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3.) Tratamiento de las adiciones, retiros y rezagos de las instalaciones de transmisión.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4.) Criterios para el cobro de instalaciones dedicadas a clientes libres y generadoras.</a:t>
            </a:r>
            <a:endPar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2" name="Subtítulo 2">
            <a:extLst>
              <a:ext uri="{FF2B5EF4-FFF2-40B4-BE49-F238E27FC236}">
                <a16:creationId xmlns:a16="http://schemas.microsoft.com/office/drawing/2014/main" id="{C92FD13B-C971-3AFB-DF3B-E76D59C4C9C9}"/>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a:ln>
                  <a:noFill/>
                </a:ln>
                <a:solidFill>
                  <a:prstClr val="white"/>
                </a:solidFill>
                <a:effectLst/>
                <a:uLnTx/>
                <a:uFillTx/>
                <a:latin typeface="Aptos" panose="020B0004020202020204" pitchFamily="34" charset="0"/>
                <a:ea typeface="+mn-ea"/>
                <a:cs typeface="Calibri"/>
              </a:rPr>
              <a:t>Agenda</a:t>
            </a:r>
          </a:p>
        </p:txBody>
      </p:sp>
    </p:spTree>
    <p:extLst>
      <p:ext uri="{BB962C8B-B14F-4D97-AF65-F5344CB8AC3E}">
        <p14:creationId xmlns:p14="http://schemas.microsoft.com/office/powerpoint/2010/main" val="219844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ítulo 2">
            <a:extLst>
              <a:ext uri="{FF2B5EF4-FFF2-40B4-BE49-F238E27FC236}">
                <a16:creationId xmlns:a16="http://schemas.microsoft.com/office/drawing/2014/main" id="{8E164F74-8875-D243-9F45-FEDAA4215CB4}"/>
              </a:ext>
            </a:extLst>
          </p:cNvPr>
          <p:cNvSpPr txBox="1">
            <a:spLocks/>
          </p:cNvSpPr>
          <p:nvPr/>
        </p:nvSpPr>
        <p:spPr>
          <a:xfrm>
            <a:off x="475121" y="748313"/>
            <a:ext cx="11241759" cy="61012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1" marR="0" lvl="0" indent="-342891" algn="just" defTabSz="914400" rtl="0" eaLnBrk="1" fontAlgn="auto" latinLnBrk="0" hangingPunct="1">
              <a:lnSpc>
                <a:spcPct val="100000"/>
              </a:lnSpc>
              <a:spcBef>
                <a:spcPts val="600"/>
              </a:spcBef>
              <a:spcAft>
                <a:spcPts val="0"/>
              </a:spcAft>
              <a:buClrTx/>
              <a:buSzTx/>
              <a:buFont typeface="Arial" panose="020B0604020202020204" pitchFamily="34" charset="0"/>
              <a:buAutoNum type="arabicPeriod"/>
              <a:tabLst/>
              <a:defRPr/>
            </a:pPr>
            <a:endParaRPr kumimoji="0" lang="es-ES" sz="1600" b="0" i="0" u="none" strike="noStrike" kern="1200" cap="none" spc="0" normalizeH="0" baseline="0" noProof="0">
              <a:ln>
                <a:noFill/>
              </a:ln>
              <a:solidFill>
                <a:srgbClr val="082754"/>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32D2EF9D-77DB-424E-A4C4-7443371DFD74}"/>
              </a:ext>
            </a:extLst>
          </p:cNvPr>
          <p:cNvSpPr/>
          <p:nvPr/>
        </p:nvSpPr>
        <p:spPr>
          <a:xfrm>
            <a:off x="854581" y="695273"/>
            <a:ext cx="1070472" cy="122875"/>
          </a:xfrm>
          <a:prstGeom prst="rect">
            <a:avLst/>
          </a:prstGeom>
          <a:solidFill>
            <a:srgbClr val="4F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EAF84C1A-2E3D-4548-AF68-626068779B0D}"/>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8" name="Título 1">
            <a:extLst>
              <a:ext uri="{FF2B5EF4-FFF2-40B4-BE49-F238E27FC236}">
                <a16:creationId xmlns:a16="http://schemas.microsoft.com/office/drawing/2014/main" id="{2F227928-E001-3820-E229-283235ECC923}"/>
              </a:ext>
            </a:extLst>
          </p:cNvPr>
          <p:cNvSpPr txBox="1">
            <a:spLocks/>
          </p:cNvSpPr>
          <p:nvPr/>
        </p:nvSpPr>
        <p:spPr>
          <a:xfrm>
            <a:off x="769620" y="109190"/>
            <a:ext cx="9144000" cy="687983"/>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0" i="0" u="none" strike="noStrike" kern="1200" cap="none" spc="0" normalizeH="0" baseline="0" noProof="0">
                <a:ln>
                  <a:noFill/>
                </a:ln>
                <a:solidFill>
                  <a:srgbClr val="082754"/>
                </a:solidFill>
                <a:effectLst/>
                <a:uLnTx/>
                <a:uFillTx/>
                <a:latin typeface="Calibri"/>
                <a:ea typeface="+mj-ea"/>
                <a:cs typeface="+mj-cs"/>
              </a:rPr>
              <a:t>Discrepancia 1. Obras del decreto MEN N°418/2017 con el objetivo de abastecer clientes regulados: Cunco, Chirre y Deuco</a:t>
            </a:r>
            <a:endParaRPr kumimoji="0" lang="es-CL" sz="2400" b="0" i="0" u="none" strike="noStrike" kern="1200" cap="none" spc="0" normalizeH="0" baseline="0" noProof="0">
              <a:ln>
                <a:noFill/>
              </a:ln>
              <a:solidFill>
                <a:srgbClr val="082754"/>
              </a:solidFill>
              <a:effectLst/>
              <a:uLnTx/>
              <a:uFillTx/>
              <a:latin typeface="Calibri"/>
              <a:ea typeface="+mj-ea"/>
              <a:cs typeface="+mj-cs"/>
            </a:endParaRPr>
          </a:p>
        </p:txBody>
      </p:sp>
      <p:sp>
        <p:nvSpPr>
          <p:cNvPr id="3" name="Marcador de número de diapositiva 3">
            <a:extLst>
              <a:ext uri="{FF2B5EF4-FFF2-40B4-BE49-F238E27FC236}">
                <a16:creationId xmlns:a16="http://schemas.microsoft.com/office/drawing/2014/main" id="{7924F054-DC92-C00C-1304-CBDF39837341}"/>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33" name="CuadroTexto 32">
            <a:extLst>
              <a:ext uri="{FF2B5EF4-FFF2-40B4-BE49-F238E27FC236}">
                <a16:creationId xmlns:a16="http://schemas.microsoft.com/office/drawing/2014/main" id="{79481F8A-9CE4-1F9C-FFF9-FA4AF06089BB}"/>
              </a:ext>
            </a:extLst>
          </p:cNvPr>
          <p:cNvSpPr txBox="1"/>
          <p:nvPr/>
        </p:nvSpPr>
        <p:spPr>
          <a:xfrm>
            <a:off x="834277" y="1128455"/>
            <a:ext cx="5553480" cy="4770537"/>
          </a:xfrm>
          <a:prstGeom prst="rect">
            <a:avLst/>
          </a:prstGeom>
          <a:noFill/>
        </p:spPr>
        <p:txBody>
          <a:bodyPr wrap="square">
            <a:spAutoFit/>
          </a:bodyPr>
          <a:lstStyle/>
          <a:p>
            <a:pPr marL="0" marR="0" lvl="0" indent="12700" algn="just" defTabSz="914400" rtl="0" eaLnBrk="1" fontAlgn="auto" latinLnBrk="0" hangingPunct="1">
              <a:lnSpc>
                <a:spcPct val="100000"/>
              </a:lnSpc>
              <a:spcBef>
                <a:spcPts val="0"/>
              </a:spcBef>
              <a:spcAft>
                <a:spcPts val="0"/>
              </a:spcAft>
              <a:buClrTx/>
              <a:buSzTx/>
              <a:buFontTx/>
              <a:buAutoNum type="arabicParenBoth"/>
              <a:tabLst/>
              <a:defRPr/>
            </a:pPr>
            <a:r>
              <a:rPr kumimoji="0" lang="es-ES" sz="1600" b="0" i="0" u="none" strike="noStrike" kern="1200" cap="none" spc="0" normalizeH="0" baseline="0" noProof="0" dirty="0">
                <a:ln>
                  <a:noFill/>
                </a:ln>
                <a:solidFill>
                  <a:srgbClr val="000000"/>
                </a:solidFill>
                <a:effectLst/>
                <a:uLnTx/>
                <a:uFillTx/>
                <a:latin typeface="Calibri"/>
                <a:ea typeface="+mn-ea"/>
                <a:cs typeface="+mn-cs"/>
              </a:rPr>
              <a:t> Para evacuar la energía de una central al sistema eléctrico nacional, la empresa generadora construye una línea dedicada. </a:t>
            </a:r>
          </a:p>
          <a:p>
            <a:pPr marL="342900" marR="0" lvl="0" indent="-342900" algn="just" defTabSz="914400" rtl="0" eaLnBrk="1" fontAlgn="auto" latinLnBrk="0" hangingPunct="1">
              <a:lnSpc>
                <a:spcPct val="100000"/>
              </a:lnSpc>
              <a:spcBef>
                <a:spcPts val="0"/>
              </a:spcBef>
              <a:spcAft>
                <a:spcPts val="0"/>
              </a:spcAft>
              <a:buClrTx/>
              <a:buSzTx/>
              <a:buFontTx/>
              <a:buAutoNum type="arabicParenBoth"/>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Calibri"/>
                <a:ea typeface="+mn-ea"/>
                <a:cs typeface="+mn-cs"/>
              </a:rPr>
              <a:t>(2) Mediante distintos mecanismos (artículo 102, artículo 13 transitorio de la Ley 20.936, obras previas a la Ley de Transmisión), se construye subestación seccionando la línea para abastecer a clientes regulados, mejorando la calidad de servicio al acortar los alimentadores.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Calibri"/>
                <a:ea typeface="+mn-ea"/>
                <a:cs typeface="+mn-cs"/>
              </a:rPr>
              <a:t>Por ejemplo, el decreto MEN N°418/2017 estableció las subestaciones zonales de ejecución obligatoria Cunco, Deuco y Chirre.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Calibri"/>
                <a:ea typeface="+mn-ea"/>
                <a:cs typeface="+mn-cs"/>
              </a:rPr>
              <a:t>(3) El proceso de calificación 2024-2027 las calificó el tramo de subestación como dedicado ya que los tramos de transporte - línea que conectan la subestación son dedicados. Esto al aplicar el criterio de continuidad. </a:t>
            </a:r>
          </a:p>
        </p:txBody>
      </p:sp>
      <p:cxnSp>
        <p:nvCxnSpPr>
          <p:cNvPr id="77" name="Conector recto de flecha 76">
            <a:extLst>
              <a:ext uri="{FF2B5EF4-FFF2-40B4-BE49-F238E27FC236}">
                <a16:creationId xmlns:a16="http://schemas.microsoft.com/office/drawing/2014/main" id="{28869627-E940-2F52-B378-931895AEAF18}"/>
              </a:ext>
            </a:extLst>
          </p:cNvPr>
          <p:cNvCxnSpPr>
            <a:cxnSpLocks/>
          </p:cNvCxnSpPr>
          <p:nvPr/>
        </p:nvCxnSpPr>
        <p:spPr>
          <a:xfrm>
            <a:off x="9147943" y="5089447"/>
            <a:ext cx="336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0" name="CuadroTexto 139">
            <a:extLst>
              <a:ext uri="{FF2B5EF4-FFF2-40B4-BE49-F238E27FC236}">
                <a16:creationId xmlns:a16="http://schemas.microsoft.com/office/drawing/2014/main" id="{C8CE64BD-77A9-E516-4AC9-622338B52CA4}"/>
              </a:ext>
            </a:extLst>
          </p:cNvPr>
          <p:cNvSpPr txBox="1"/>
          <p:nvPr/>
        </p:nvSpPr>
        <p:spPr>
          <a:xfrm>
            <a:off x="7299161" y="1082887"/>
            <a:ext cx="5549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(1)</a:t>
            </a:r>
          </a:p>
        </p:txBody>
      </p:sp>
      <p:sp>
        <p:nvSpPr>
          <p:cNvPr id="141" name="CuadroTexto 140">
            <a:extLst>
              <a:ext uri="{FF2B5EF4-FFF2-40B4-BE49-F238E27FC236}">
                <a16:creationId xmlns:a16="http://schemas.microsoft.com/office/drawing/2014/main" id="{AC1913A2-E186-43C3-079F-9349D9870A29}"/>
              </a:ext>
            </a:extLst>
          </p:cNvPr>
          <p:cNvSpPr txBox="1"/>
          <p:nvPr/>
        </p:nvSpPr>
        <p:spPr>
          <a:xfrm>
            <a:off x="7292378" y="2356533"/>
            <a:ext cx="5549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(2)</a:t>
            </a:r>
          </a:p>
        </p:txBody>
      </p:sp>
      <p:sp>
        <p:nvSpPr>
          <p:cNvPr id="143" name="CuadroTexto 142">
            <a:extLst>
              <a:ext uri="{FF2B5EF4-FFF2-40B4-BE49-F238E27FC236}">
                <a16:creationId xmlns:a16="http://schemas.microsoft.com/office/drawing/2014/main" id="{044A87ED-E8E6-D4A6-08AB-50D8EF5A1780}"/>
              </a:ext>
            </a:extLst>
          </p:cNvPr>
          <p:cNvSpPr txBox="1"/>
          <p:nvPr/>
        </p:nvSpPr>
        <p:spPr>
          <a:xfrm flipH="1">
            <a:off x="6623355" y="4166042"/>
            <a:ext cx="6900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(3)</a:t>
            </a:r>
          </a:p>
        </p:txBody>
      </p:sp>
      <p:cxnSp>
        <p:nvCxnSpPr>
          <p:cNvPr id="145" name="Conector recto 144">
            <a:extLst>
              <a:ext uri="{FF2B5EF4-FFF2-40B4-BE49-F238E27FC236}">
                <a16:creationId xmlns:a16="http://schemas.microsoft.com/office/drawing/2014/main" id="{5B2FE27F-B02B-0173-4C96-CB8DF0DB3FE3}"/>
              </a:ext>
            </a:extLst>
          </p:cNvPr>
          <p:cNvCxnSpPr/>
          <p:nvPr/>
        </p:nvCxnSpPr>
        <p:spPr>
          <a:xfrm>
            <a:off x="9507921" y="6219650"/>
            <a:ext cx="457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Conector recto 145">
            <a:extLst>
              <a:ext uri="{FF2B5EF4-FFF2-40B4-BE49-F238E27FC236}">
                <a16:creationId xmlns:a16="http://schemas.microsoft.com/office/drawing/2014/main" id="{858DCB85-5CA3-12B9-043C-42BA7DC2CCAA}"/>
              </a:ext>
            </a:extLst>
          </p:cNvPr>
          <p:cNvCxnSpPr/>
          <p:nvPr/>
        </p:nvCxnSpPr>
        <p:spPr>
          <a:xfrm>
            <a:off x="9524854" y="6482882"/>
            <a:ext cx="4579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7" name="CuadroTexto 146">
            <a:extLst>
              <a:ext uri="{FF2B5EF4-FFF2-40B4-BE49-F238E27FC236}">
                <a16:creationId xmlns:a16="http://schemas.microsoft.com/office/drawing/2014/main" id="{B74D6689-8992-21E0-CA58-F6F77EE8588C}"/>
              </a:ext>
            </a:extLst>
          </p:cNvPr>
          <p:cNvSpPr txBox="1"/>
          <p:nvPr/>
        </p:nvSpPr>
        <p:spPr>
          <a:xfrm>
            <a:off x="9965862" y="6109687"/>
            <a:ext cx="16709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Zonal/Nacional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Dedicado</a:t>
            </a:r>
          </a:p>
        </p:txBody>
      </p:sp>
      <p:pic>
        <p:nvPicPr>
          <p:cNvPr id="17" name="Imagen 16">
            <a:extLst>
              <a:ext uri="{FF2B5EF4-FFF2-40B4-BE49-F238E27FC236}">
                <a16:creationId xmlns:a16="http://schemas.microsoft.com/office/drawing/2014/main" id="{2E426E44-1793-842E-0868-2B58C0F1DE0F}"/>
              </a:ext>
            </a:extLst>
          </p:cNvPr>
          <p:cNvPicPr>
            <a:picLocks noChangeAspect="1"/>
          </p:cNvPicPr>
          <p:nvPr/>
        </p:nvPicPr>
        <p:blipFill>
          <a:blip r:embed="rId4"/>
          <a:stretch>
            <a:fillRect/>
          </a:stretch>
        </p:blipFill>
        <p:spPr>
          <a:xfrm>
            <a:off x="7995205" y="990449"/>
            <a:ext cx="2435595" cy="795001"/>
          </a:xfrm>
          <a:prstGeom prst="rect">
            <a:avLst/>
          </a:prstGeom>
        </p:spPr>
      </p:pic>
      <p:pic>
        <p:nvPicPr>
          <p:cNvPr id="19" name="Imagen 18">
            <a:extLst>
              <a:ext uri="{FF2B5EF4-FFF2-40B4-BE49-F238E27FC236}">
                <a16:creationId xmlns:a16="http://schemas.microsoft.com/office/drawing/2014/main" id="{C88E3A80-3FEB-B379-FC67-8CB1C1E1C184}"/>
              </a:ext>
            </a:extLst>
          </p:cNvPr>
          <p:cNvPicPr>
            <a:picLocks noChangeAspect="1"/>
          </p:cNvPicPr>
          <p:nvPr/>
        </p:nvPicPr>
        <p:blipFill>
          <a:blip r:embed="rId5"/>
          <a:stretch>
            <a:fillRect/>
          </a:stretch>
        </p:blipFill>
        <p:spPr>
          <a:xfrm>
            <a:off x="7995205" y="2207650"/>
            <a:ext cx="2327767" cy="1440000"/>
          </a:xfrm>
          <a:prstGeom prst="rect">
            <a:avLst/>
          </a:prstGeom>
        </p:spPr>
      </p:pic>
      <p:pic>
        <p:nvPicPr>
          <p:cNvPr id="23" name="Imagen 22">
            <a:extLst>
              <a:ext uri="{FF2B5EF4-FFF2-40B4-BE49-F238E27FC236}">
                <a16:creationId xmlns:a16="http://schemas.microsoft.com/office/drawing/2014/main" id="{2F16EC18-212B-3AF2-6F52-B9347C9FB0A1}"/>
              </a:ext>
            </a:extLst>
          </p:cNvPr>
          <p:cNvPicPr>
            <a:picLocks noChangeAspect="1"/>
          </p:cNvPicPr>
          <p:nvPr/>
        </p:nvPicPr>
        <p:blipFill>
          <a:blip r:embed="rId5"/>
          <a:stretch>
            <a:fillRect/>
          </a:stretch>
        </p:blipFill>
        <p:spPr>
          <a:xfrm>
            <a:off x="6988177" y="4206196"/>
            <a:ext cx="2327767" cy="1440000"/>
          </a:xfrm>
          <a:prstGeom prst="rect">
            <a:avLst/>
          </a:prstGeom>
        </p:spPr>
      </p:pic>
      <p:sp>
        <p:nvSpPr>
          <p:cNvPr id="2" name="Subtítulo 2">
            <a:extLst>
              <a:ext uri="{FF2B5EF4-FFF2-40B4-BE49-F238E27FC236}">
                <a16:creationId xmlns:a16="http://schemas.microsoft.com/office/drawing/2014/main" id="{C6A1E92F-18AB-D350-078E-F4717CD88572}"/>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1.a.) Calificación de instalaciones que tienen su origen en transmisión zonal y que por criterios de continuidad deja al tramo de subestación como dedicado.</a:t>
            </a:r>
          </a:p>
        </p:txBody>
      </p:sp>
      <p:pic>
        <p:nvPicPr>
          <p:cNvPr id="5" name="Imagen 4">
            <a:extLst>
              <a:ext uri="{FF2B5EF4-FFF2-40B4-BE49-F238E27FC236}">
                <a16:creationId xmlns:a16="http://schemas.microsoft.com/office/drawing/2014/main" id="{BA4AAFA7-D78B-67C7-113B-651BD7FE3E15}"/>
              </a:ext>
            </a:extLst>
          </p:cNvPr>
          <p:cNvPicPr>
            <a:picLocks noChangeAspect="1"/>
          </p:cNvPicPr>
          <p:nvPr/>
        </p:nvPicPr>
        <p:blipFill>
          <a:blip r:embed="rId6"/>
          <a:stretch>
            <a:fillRect/>
          </a:stretch>
        </p:blipFill>
        <p:spPr>
          <a:xfrm>
            <a:off x="9750104" y="4287517"/>
            <a:ext cx="2202374" cy="1358679"/>
          </a:xfrm>
          <a:prstGeom prst="rect">
            <a:avLst/>
          </a:prstGeom>
        </p:spPr>
      </p:pic>
    </p:spTree>
    <p:extLst>
      <p:ext uri="{BB962C8B-B14F-4D97-AF65-F5344CB8AC3E}">
        <p14:creationId xmlns:p14="http://schemas.microsoft.com/office/powerpoint/2010/main" val="3530937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AE344-80F4-2206-AC1E-E8F71BC29A90}"/>
            </a:ext>
          </a:extLst>
        </p:cNvPr>
        <p:cNvGrpSpPr/>
        <p:nvPr/>
      </p:nvGrpSpPr>
      <p:grpSpPr>
        <a:xfrm>
          <a:off x="0" y="0"/>
          <a:ext cx="0" cy="0"/>
          <a:chOff x="0" y="0"/>
          <a:chExt cx="0" cy="0"/>
        </a:xfrm>
      </p:grpSpPr>
      <p:sp>
        <p:nvSpPr>
          <p:cNvPr id="22" name="Subtítulo 2">
            <a:extLst>
              <a:ext uri="{FF2B5EF4-FFF2-40B4-BE49-F238E27FC236}">
                <a16:creationId xmlns:a16="http://schemas.microsoft.com/office/drawing/2014/main" id="{27F1E616-2CF9-8341-296F-3C82FF85390F}"/>
              </a:ext>
            </a:extLst>
          </p:cNvPr>
          <p:cNvSpPr txBox="1">
            <a:spLocks/>
          </p:cNvSpPr>
          <p:nvPr/>
        </p:nvSpPr>
        <p:spPr>
          <a:xfrm>
            <a:off x="475122" y="756746"/>
            <a:ext cx="11241759" cy="61012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1" marR="0" lvl="0" indent="-342891" algn="just" defTabSz="914400" rtl="0" eaLnBrk="1" fontAlgn="auto" latinLnBrk="0" hangingPunct="1">
              <a:lnSpc>
                <a:spcPct val="100000"/>
              </a:lnSpc>
              <a:spcBef>
                <a:spcPts val="600"/>
              </a:spcBef>
              <a:spcAft>
                <a:spcPts val="0"/>
              </a:spcAft>
              <a:buClrTx/>
              <a:buSzTx/>
              <a:buFont typeface="Arial" panose="020B0604020202020204" pitchFamily="34" charset="0"/>
              <a:buAutoNum type="arabicPeriod"/>
              <a:tabLst/>
              <a:defRPr/>
            </a:pPr>
            <a:endParaRPr kumimoji="0" lang="es-ES" sz="1600" b="0" i="0" u="none" strike="noStrike" kern="1200" cap="none" spc="0" normalizeH="0" baseline="0" noProof="0">
              <a:ln>
                <a:noFill/>
              </a:ln>
              <a:solidFill>
                <a:srgbClr val="082754"/>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C7261481-3763-EE7D-1431-9865A685A776}"/>
              </a:ext>
            </a:extLst>
          </p:cNvPr>
          <p:cNvSpPr/>
          <p:nvPr/>
        </p:nvSpPr>
        <p:spPr>
          <a:xfrm>
            <a:off x="854581" y="695273"/>
            <a:ext cx="1070472" cy="122875"/>
          </a:xfrm>
          <a:prstGeom prst="rect">
            <a:avLst/>
          </a:prstGeom>
          <a:solidFill>
            <a:srgbClr val="4F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D8E7A476-9EC2-DF0B-49CA-00C38E1AB029}"/>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8" name="Título 1">
            <a:extLst>
              <a:ext uri="{FF2B5EF4-FFF2-40B4-BE49-F238E27FC236}">
                <a16:creationId xmlns:a16="http://schemas.microsoft.com/office/drawing/2014/main" id="{DD9A27AA-FED0-199D-DA1B-08D5AB0E27F7}"/>
              </a:ext>
            </a:extLst>
          </p:cNvPr>
          <p:cNvSpPr txBox="1">
            <a:spLocks/>
          </p:cNvSpPr>
          <p:nvPr/>
        </p:nvSpPr>
        <p:spPr>
          <a:xfrm>
            <a:off x="769620" y="109190"/>
            <a:ext cx="9144000" cy="687983"/>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0" i="0" u="none" strike="noStrike" kern="1200" cap="none" spc="0" normalizeH="0" baseline="0" noProof="0">
                <a:ln>
                  <a:noFill/>
                </a:ln>
                <a:solidFill>
                  <a:srgbClr val="082754"/>
                </a:solidFill>
                <a:effectLst/>
                <a:uLnTx/>
                <a:uFillTx/>
                <a:latin typeface="Calibri"/>
                <a:ea typeface="+mj-ea"/>
                <a:cs typeface="+mj-cs"/>
              </a:rPr>
              <a:t>Discrepancia 1. Obras del decreto MEN N°418/2017 con el objetivo de abastecer clientes regulados: Cunco, Chirre y Deuco</a:t>
            </a:r>
            <a:endParaRPr kumimoji="0" lang="es-CL" sz="2400" b="0" i="0" u="none" strike="noStrike" kern="1200" cap="none" spc="0" normalizeH="0" baseline="0" noProof="0">
              <a:ln>
                <a:noFill/>
              </a:ln>
              <a:solidFill>
                <a:srgbClr val="082754"/>
              </a:solidFill>
              <a:effectLst/>
              <a:uLnTx/>
              <a:uFillTx/>
              <a:latin typeface="Calibri"/>
              <a:ea typeface="+mj-ea"/>
              <a:cs typeface="+mj-cs"/>
            </a:endParaRPr>
          </a:p>
        </p:txBody>
      </p:sp>
      <p:sp>
        <p:nvSpPr>
          <p:cNvPr id="3" name="Marcador de número de diapositiva 3">
            <a:extLst>
              <a:ext uri="{FF2B5EF4-FFF2-40B4-BE49-F238E27FC236}">
                <a16:creationId xmlns:a16="http://schemas.microsoft.com/office/drawing/2014/main" id="{D62FD3F6-06CD-D57D-8F61-D0E49071E0A5}"/>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4" name="CuadroTexto 3">
            <a:extLst>
              <a:ext uri="{FF2B5EF4-FFF2-40B4-BE49-F238E27FC236}">
                <a16:creationId xmlns:a16="http://schemas.microsoft.com/office/drawing/2014/main" id="{C7D40DA3-53D7-6C7F-35CB-E809A8D94C32}"/>
              </a:ext>
            </a:extLst>
          </p:cNvPr>
          <p:cNvSpPr txBox="1"/>
          <p:nvPr/>
        </p:nvSpPr>
        <p:spPr>
          <a:xfrm>
            <a:off x="291199" y="1084496"/>
            <a:ext cx="11077996" cy="3785652"/>
          </a:xfrm>
          <a:prstGeom prst="rect">
            <a:avLst/>
          </a:prstGeom>
          <a:noFill/>
        </p:spPr>
        <p:txBody>
          <a:bodyPr wrap="square">
            <a:spAutoFit/>
          </a:bodyPr>
          <a:lstStyle>
            <a:defPPr>
              <a:defRPr lang="es-ES"/>
            </a:defPPr>
            <a:lvl1pPr algn="just">
              <a:defRPr sz="1200">
                <a:solidFill>
                  <a:srgbClr val="000000"/>
                </a:solidFill>
                <a:latin typeface="+mj-lt"/>
              </a:defRPr>
            </a:lvl1pPr>
          </a:lstStyle>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none" strike="noStrike" kern="1200" cap="none" spc="0" normalizeH="0" baseline="0" noProof="0" dirty="0">
                <a:ln>
                  <a:noFill/>
                </a:ln>
                <a:solidFill>
                  <a:srgbClr val="000000"/>
                </a:solidFill>
                <a:effectLst/>
                <a:uLnTx/>
                <a:uFillTx/>
                <a:latin typeface="Calibri"/>
                <a:ea typeface="+mn-ea"/>
                <a:cs typeface="+mn-cs"/>
              </a:rPr>
              <a:t>Las empresas generadoras no necesitan de la subestación para poder evacuar su generación.</a:t>
            </a: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dirty="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none" strike="noStrike" kern="1200" cap="none" spc="0" normalizeH="0" baseline="0" noProof="0" dirty="0">
                <a:ln>
                  <a:noFill/>
                </a:ln>
                <a:solidFill>
                  <a:srgbClr val="000000"/>
                </a:solidFill>
                <a:effectLst/>
                <a:uLnTx/>
                <a:uFillTx/>
                <a:latin typeface="Calibri"/>
                <a:ea typeface="+mn-ea"/>
                <a:cs typeface="+mn-cs"/>
              </a:rPr>
              <a:t>Esta materia fue presentada al Panel de Expertos. Los panelistas Fernando Fuentes y Guillermo Pérez del Río señalaron lo siguiente (Dictamen 19-2024):</a:t>
            </a: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dirty="0">
              <a:ln>
                <a:noFill/>
              </a:ln>
              <a:solidFill>
                <a:srgbClr val="000000"/>
              </a:solidFill>
              <a:effectLst/>
              <a:uLnTx/>
              <a:uFillTx/>
              <a:latin typeface="Calibri"/>
              <a:ea typeface="+mn-ea"/>
              <a:cs typeface="+mn-cs"/>
            </a:endParaRP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sng" strike="noStrike" kern="1200" cap="none" spc="0" normalizeH="0" baseline="0" noProof="0" dirty="0">
                <a:ln>
                  <a:noFill/>
                </a:ln>
                <a:solidFill>
                  <a:prstClr val="black"/>
                </a:solidFill>
                <a:effectLst/>
                <a:uLnTx/>
                <a:uFillTx/>
                <a:latin typeface="Calibri"/>
                <a:ea typeface="+mn-ea"/>
                <a:cs typeface="+mn-cs"/>
              </a:rPr>
              <a:t>Voto de prevención Fernando Fuentes: </a:t>
            </a:r>
            <a:r>
              <a:rPr kumimoji="0" lang="es-CL" sz="1600" b="0" i="0" u="none" strike="noStrike" kern="1200" cap="none" spc="0" normalizeH="0" baseline="0" noProof="0" dirty="0">
                <a:ln>
                  <a:noFill/>
                </a:ln>
                <a:solidFill>
                  <a:prstClr val="black"/>
                </a:solidFill>
                <a:effectLst/>
                <a:uLnTx/>
                <a:uFillTx/>
                <a:latin typeface="Calibri"/>
                <a:ea typeface="+mn-ea"/>
                <a:cs typeface="+mn-cs"/>
              </a:rPr>
              <a:t>“</a:t>
            </a:r>
            <a:r>
              <a:rPr kumimoji="0" lang="es-MX" sz="1600" b="0" i="0" u="none" strike="noStrike" kern="1200" cap="none" spc="0" normalizeH="0" baseline="0" noProof="0" dirty="0">
                <a:ln>
                  <a:noFill/>
                </a:ln>
                <a:solidFill>
                  <a:prstClr val="black"/>
                </a:solidFill>
                <a:effectLst/>
                <a:uLnTx/>
                <a:uFillTx/>
                <a:latin typeface="Calibri"/>
                <a:ea typeface="+mn-ea"/>
                <a:cs typeface="+mn-cs"/>
              </a:rPr>
              <a:t>Con esta metodología pueden quedar calificadas como dedicadas subestaciones “dispuestas esencialmente para el abastecimiento actual o futuro de clientes regulados”, lo cual no es consistente con lo dispuesto en los artículos 76 y 77 de la LGSE. A juicio del firmante, y a modo de ejemplo, no parece razonable que sea calificada como dedicado un tramo de S/E con uno o dos transformadores de 220 a 13,2 kV, S/E que solo atendía a clientes regulados, a la cual se le conecta un generador en la barra de 220 kV. “</a:t>
            </a: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dirty="0">
              <a:ln>
                <a:noFill/>
              </a:ln>
              <a:solidFill>
                <a:prstClr val="black"/>
              </a:solidFill>
              <a:effectLst/>
              <a:uLnTx/>
              <a:uFillTx/>
              <a:latin typeface="Calibri"/>
              <a:ea typeface="+mn-ea"/>
              <a:cs typeface="+mn-cs"/>
            </a:endParaRP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sng" strike="noStrike" kern="1200" cap="none" spc="0" normalizeH="0" baseline="0" noProof="0" dirty="0">
                <a:ln>
                  <a:noFill/>
                </a:ln>
                <a:solidFill>
                  <a:prstClr val="black"/>
                </a:solidFill>
                <a:effectLst/>
                <a:uLnTx/>
                <a:uFillTx/>
                <a:latin typeface="Calibri"/>
                <a:ea typeface="+mn-ea"/>
                <a:cs typeface="+mn-cs"/>
              </a:rPr>
              <a:t>Voto de minoría Guillermo Pérez del Río: </a:t>
            </a:r>
            <a:r>
              <a:rPr kumimoji="0" lang="es-CL" sz="1600" b="0" i="0" u="none" strike="noStrike" kern="1200" cap="none" spc="0" normalizeH="0" baseline="0" noProof="0" dirty="0">
                <a:ln>
                  <a:noFill/>
                </a:ln>
                <a:solidFill>
                  <a:prstClr val="black"/>
                </a:solidFill>
                <a:effectLst/>
                <a:uLnTx/>
                <a:uFillTx/>
                <a:latin typeface="Calibri"/>
                <a:ea typeface="+mn-ea"/>
                <a:cs typeface="+mn-cs"/>
              </a:rPr>
              <a:t>“</a:t>
            </a:r>
            <a:r>
              <a:rPr kumimoji="0" lang="es-MX" sz="1600" b="0" i="0" u="none" strike="noStrike" kern="1200" cap="none" spc="0" normalizeH="0" baseline="0" noProof="0" dirty="0">
                <a:ln>
                  <a:noFill/>
                </a:ln>
                <a:solidFill>
                  <a:prstClr val="black"/>
                </a:solidFill>
                <a:effectLst/>
                <a:uLnTx/>
                <a:uFillTx/>
                <a:latin typeface="Calibri"/>
                <a:ea typeface="+mn-ea"/>
                <a:cs typeface="+mn-cs"/>
              </a:rPr>
              <a:t>En efecto, de la inspección tanto del diagrama unilineal de esta S/E como de su disposición física, el suscrito advierte que las instalaciones que conforman los tramos de estas subestaciones están dispuestas esencialmente para atender a clientes regulados.”</a:t>
            </a: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ubtítulo 2">
            <a:extLst>
              <a:ext uri="{FF2B5EF4-FFF2-40B4-BE49-F238E27FC236}">
                <a16:creationId xmlns:a16="http://schemas.microsoft.com/office/drawing/2014/main" id="{0CFA0155-5998-DBB7-DE83-B120411EA710}"/>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a:ln>
                  <a:noFill/>
                </a:ln>
                <a:solidFill>
                  <a:prstClr val="white"/>
                </a:solidFill>
                <a:effectLst/>
                <a:uLnTx/>
                <a:uFillTx/>
                <a:latin typeface="Aptos" panose="020B0004020202020204" pitchFamily="34" charset="0"/>
                <a:ea typeface="+mn-ea"/>
                <a:cs typeface="Calibri"/>
              </a:rPr>
              <a:t>La naturaleza del uso de las instalaciones es zonal, los tramos de transporte transformación dentro de la subestación y los paños de alimentador son zonales, pero los elementos comunes de subestación quedan como dedicados.</a:t>
            </a:r>
          </a:p>
        </p:txBody>
      </p:sp>
      <p:sp>
        <p:nvSpPr>
          <p:cNvPr id="10" name="Subtítulo 2">
            <a:extLst>
              <a:ext uri="{FF2B5EF4-FFF2-40B4-BE49-F238E27FC236}">
                <a16:creationId xmlns:a16="http://schemas.microsoft.com/office/drawing/2014/main" id="{47BCCAC2-A5DB-B0C8-F326-59D701C3BA19}"/>
              </a:ext>
            </a:extLst>
          </p:cNvPr>
          <p:cNvSpPr txBox="1">
            <a:spLocks/>
          </p:cNvSpPr>
          <p:nvPr/>
        </p:nvSpPr>
        <p:spPr>
          <a:xfrm>
            <a:off x="291199" y="5972484"/>
            <a:ext cx="11175215"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PROPUESTA: </a:t>
            </a:r>
            <a:r>
              <a:rPr kumimoji="0" lang="es-ES"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considerar que las instalaciones de transmisión cuyo objetivo sea abastecer a clientes regulados de empresas concesionarias del servicio público de distribución sean calificadas como zonal. </a:t>
            </a:r>
          </a:p>
        </p:txBody>
      </p:sp>
    </p:spTree>
    <p:extLst>
      <p:ext uri="{BB962C8B-B14F-4D97-AF65-F5344CB8AC3E}">
        <p14:creationId xmlns:p14="http://schemas.microsoft.com/office/powerpoint/2010/main" val="1743121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9">
            <a:extLst>
              <a:ext uri="{FF2B5EF4-FFF2-40B4-BE49-F238E27FC236}">
                <a16:creationId xmlns:a16="http://schemas.microsoft.com/office/drawing/2014/main" id="{75B0F64B-584A-B97D-0226-205E45533BD2}"/>
              </a:ext>
            </a:extLst>
          </p:cNvPr>
          <p:cNvGrpSpPr/>
          <p:nvPr/>
        </p:nvGrpSpPr>
        <p:grpSpPr>
          <a:xfrm>
            <a:off x="4494211" y="-16859"/>
            <a:ext cx="3203276" cy="195241"/>
            <a:chOff x="7411070" y="0"/>
            <a:chExt cx="5282069" cy="321945"/>
          </a:xfrm>
        </p:grpSpPr>
        <p:sp>
          <p:nvSpPr>
            <p:cNvPr id="4" name="object 10">
              <a:extLst>
                <a:ext uri="{FF2B5EF4-FFF2-40B4-BE49-F238E27FC236}">
                  <a16:creationId xmlns:a16="http://schemas.microsoft.com/office/drawing/2014/main" id="{B5AA9CC9-624B-863C-6647-2E5324AB0DCB}"/>
                </a:ext>
              </a:extLst>
            </p:cNvPr>
            <p:cNvSpPr/>
            <p:nvPr/>
          </p:nvSpPr>
          <p:spPr>
            <a:xfrm>
              <a:off x="7411070" y="0"/>
              <a:ext cx="2377440" cy="321945"/>
            </a:xfrm>
            <a:custGeom>
              <a:avLst/>
              <a:gdLst/>
              <a:ahLst/>
              <a:cxnLst/>
              <a:rect l="l" t="t" r="r" b="b"/>
              <a:pathLst>
                <a:path w="2377440" h="321945">
                  <a:moveTo>
                    <a:pt x="2376904" y="321684"/>
                  </a:moveTo>
                  <a:lnTo>
                    <a:pt x="0" y="321684"/>
                  </a:lnTo>
                  <a:lnTo>
                    <a:pt x="0" y="0"/>
                  </a:lnTo>
                  <a:lnTo>
                    <a:pt x="2376904" y="0"/>
                  </a:lnTo>
                  <a:lnTo>
                    <a:pt x="2376904" y="321684"/>
                  </a:lnTo>
                  <a:close/>
                </a:path>
              </a:pathLst>
            </a:custGeom>
            <a:solidFill>
              <a:srgbClr val="2360A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11">
              <a:extLst>
                <a:ext uri="{FF2B5EF4-FFF2-40B4-BE49-F238E27FC236}">
                  <a16:creationId xmlns:a16="http://schemas.microsoft.com/office/drawing/2014/main" id="{3135C033-CBE9-A123-F4A0-F6CF67FF3D5D}"/>
                </a:ext>
              </a:extLst>
            </p:cNvPr>
            <p:cNvSpPr/>
            <p:nvPr/>
          </p:nvSpPr>
          <p:spPr>
            <a:xfrm>
              <a:off x="9788014" y="0"/>
              <a:ext cx="2905125" cy="321945"/>
            </a:xfrm>
            <a:custGeom>
              <a:avLst/>
              <a:gdLst/>
              <a:ahLst/>
              <a:cxnLst/>
              <a:rect l="l" t="t" r="r" b="b"/>
              <a:pathLst>
                <a:path w="2905125" h="321945">
                  <a:moveTo>
                    <a:pt x="2905085" y="321684"/>
                  </a:moveTo>
                  <a:lnTo>
                    <a:pt x="0" y="321684"/>
                  </a:lnTo>
                  <a:lnTo>
                    <a:pt x="0" y="0"/>
                  </a:lnTo>
                  <a:lnTo>
                    <a:pt x="2905085" y="0"/>
                  </a:lnTo>
                  <a:lnTo>
                    <a:pt x="2905085" y="321684"/>
                  </a:lnTo>
                  <a:close/>
                </a:path>
              </a:pathLst>
            </a:custGeom>
            <a:solidFill>
              <a:srgbClr val="D9333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object 14">
            <a:extLst>
              <a:ext uri="{FF2B5EF4-FFF2-40B4-BE49-F238E27FC236}">
                <a16:creationId xmlns:a16="http://schemas.microsoft.com/office/drawing/2014/main" id="{75E33A15-BF9F-A5A4-766D-FE15054A6176}"/>
              </a:ext>
            </a:extLst>
          </p:cNvPr>
          <p:cNvGrpSpPr/>
          <p:nvPr/>
        </p:nvGrpSpPr>
        <p:grpSpPr>
          <a:xfrm>
            <a:off x="9862877" y="178375"/>
            <a:ext cx="742530" cy="676983"/>
            <a:chOff x="17855606" y="1006741"/>
            <a:chExt cx="1224401" cy="1116329"/>
          </a:xfrm>
        </p:grpSpPr>
        <p:sp>
          <p:nvSpPr>
            <p:cNvPr id="7" name="object 15">
              <a:extLst>
                <a:ext uri="{FF2B5EF4-FFF2-40B4-BE49-F238E27FC236}">
                  <a16:creationId xmlns:a16="http://schemas.microsoft.com/office/drawing/2014/main" id="{811D624B-B0E5-565D-C413-8904E2522E67}"/>
                </a:ext>
              </a:extLst>
            </p:cNvPr>
            <p:cNvSpPr/>
            <p:nvPr/>
          </p:nvSpPr>
          <p:spPr>
            <a:xfrm>
              <a:off x="18411204" y="1995163"/>
              <a:ext cx="596900" cy="55244"/>
            </a:xfrm>
            <a:custGeom>
              <a:avLst/>
              <a:gdLst/>
              <a:ahLst/>
              <a:cxnLst/>
              <a:rect l="l" t="t" r="r" b="b"/>
              <a:pathLst>
                <a:path w="596900" h="55244">
                  <a:moveTo>
                    <a:pt x="42887" y="26771"/>
                  </a:moveTo>
                  <a:lnTo>
                    <a:pt x="25603" y="26771"/>
                  </a:lnTo>
                  <a:lnTo>
                    <a:pt x="26149" y="34378"/>
                  </a:lnTo>
                  <a:lnTo>
                    <a:pt x="33426" y="34378"/>
                  </a:lnTo>
                  <a:lnTo>
                    <a:pt x="33426" y="44056"/>
                  </a:lnTo>
                  <a:lnTo>
                    <a:pt x="30937" y="45224"/>
                  </a:lnTo>
                  <a:lnTo>
                    <a:pt x="27647" y="45935"/>
                  </a:lnTo>
                  <a:lnTo>
                    <a:pt x="15303" y="45935"/>
                  </a:lnTo>
                  <a:lnTo>
                    <a:pt x="10782" y="39128"/>
                  </a:lnTo>
                  <a:lnTo>
                    <a:pt x="10782" y="16243"/>
                  </a:lnTo>
                  <a:lnTo>
                    <a:pt x="15074" y="9067"/>
                  </a:lnTo>
                  <a:lnTo>
                    <a:pt x="29984" y="9067"/>
                  </a:lnTo>
                  <a:lnTo>
                    <a:pt x="34442" y="10464"/>
                  </a:lnTo>
                  <a:lnTo>
                    <a:pt x="37401" y="12433"/>
                  </a:lnTo>
                  <a:lnTo>
                    <a:pt x="41783" y="4686"/>
                  </a:lnTo>
                  <a:lnTo>
                    <a:pt x="37642" y="1955"/>
                  </a:lnTo>
                  <a:lnTo>
                    <a:pt x="32499" y="0"/>
                  </a:lnTo>
                  <a:lnTo>
                    <a:pt x="24447" y="0"/>
                  </a:lnTo>
                  <a:lnTo>
                    <a:pt x="13665" y="1943"/>
                  </a:lnTo>
                  <a:lnTo>
                    <a:pt x="6032" y="7429"/>
                  </a:lnTo>
                  <a:lnTo>
                    <a:pt x="1498" y="15913"/>
                  </a:lnTo>
                  <a:lnTo>
                    <a:pt x="0" y="26860"/>
                  </a:lnTo>
                  <a:lnTo>
                    <a:pt x="1397" y="38265"/>
                  </a:lnTo>
                  <a:lnTo>
                    <a:pt x="5676" y="47040"/>
                  </a:lnTo>
                  <a:lnTo>
                    <a:pt x="12915" y="52679"/>
                  </a:lnTo>
                  <a:lnTo>
                    <a:pt x="23190" y="54673"/>
                  </a:lnTo>
                  <a:lnTo>
                    <a:pt x="29845" y="54673"/>
                  </a:lnTo>
                  <a:lnTo>
                    <a:pt x="35775" y="53187"/>
                  </a:lnTo>
                  <a:lnTo>
                    <a:pt x="42887" y="49822"/>
                  </a:lnTo>
                  <a:lnTo>
                    <a:pt x="42887" y="26771"/>
                  </a:lnTo>
                  <a:close/>
                </a:path>
                <a:path w="596900" h="55244">
                  <a:moveTo>
                    <a:pt x="85534" y="34696"/>
                  </a:moveTo>
                  <a:lnTo>
                    <a:pt x="75057" y="16332"/>
                  </a:lnTo>
                  <a:lnTo>
                    <a:pt x="75057" y="25476"/>
                  </a:lnTo>
                  <a:lnTo>
                    <a:pt x="75057" y="43815"/>
                  </a:lnTo>
                  <a:lnTo>
                    <a:pt x="72567" y="47167"/>
                  </a:lnTo>
                  <a:lnTo>
                    <a:pt x="62560" y="47167"/>
                  </a:lnTo>
                  <a:lnTo>
                    <a:pt x="60134" y="43599"/>
                  </a:lnTo>
                  <a:lnTo>
                    <a:pt x="60198" y="25476"/>
                  </a:lnTo>
                  <a:lnTo>
                    <a:pt x="62801" y="22250"/>
                  </a:lnTo>
                  <a:lnTo>
                    <a:pt x="72313" y="22250"/>
                  </a:lnTo>
                  <a:lnTo>
                    <a:pt x="75057" y="25476"/>
                  </a:lnTo>
                  <a:lnTo>
                    <a:pt x="75057" y="16332"/>
                  </a:lnTo>
                  <a:lnTo>
                    <a:pt x="49580" y="34696"/>
                  </a:lnTo>
                  <a:lnTo>
                    <a:pt x="50774" y="43345"/>
                  </a:lnTo>
                  <a:lnTo>
                    <a:pt x="54267" y="49606"/>
                  </a:lnTo>
                  <a:lnTo>
                    <a:pt x="59905" y="53403"/>
                  </a:lnTo>
                  <a:lnTo>
                    <a:pt x="67564" y="54673"/>
                  </a:lnTo>
                  <a:lnTo>
                    <a:pt x="75184" y="53390"/>
                  </a:lnTo>
                  <a:lnTo>
                    <a:pt x="80822" y="49568"/>
                  </a:lnTo>
                  <a:lnTo>
                    <a:pt x="82169" y="47167"/>
                  </a:lnTo>
                  <a:lnTo>
                    <a:pt x="84328" y="43307"/>
                  </a:lnTo>
                  <a:lnTo>
                    <a:pt x="85534" y="34696"/>
                  </a:lnTo>
                  <a:close/>
                </a:path>
                <a:path w="596900" h="55244">
                  <a:moveTo>
                    <a:pt x="128308" y="21247"/>
                  </a:moveTo>
                  <a:lnTo>
                    <a:pt x="126555" y="19507"/>
                  </a:lnTo>
                  <a:lnTo>
                    <a:pt x="121831" y="14833"/>
                  </a:lnTo>
                  <a:lnTo>
                    <a:pt x="118084" y="14833"/>
                  </a:lnTo>
                  <a:lnTo>
                    <a:pt x="118084" y="25539"/>
                  </a:lnTo>
                  <a:lnTo>
                    <a:pt x="118084" y="43903"/>
                  </a:lnTo>
                  <a:lnTo>
                    <a:pt x="114795" y="47167"/>
                  </a:lnTo>
                  <a:lnTo>
                    <a:pt x="107619" y="47167"/>
                  </a:lnTo>
                  <a:lnTo>
                    <a:pt x="104952" y="45377"/>
                  </a:lnTo>
                  <a:lnTo>
                    <a:pt x="103466" y="43370"/>
                  </a:lnTo>
                  <a:lnTo>
                    <a:pt x="103403" y="25387"/>
                  </a:lnTo>
                  <a:lnTo>
                    <a:pt x="105130" y="23672"/>
                  </a:lnTo>
                  <a:lnTo>
                    <a:pt x="107924" y="22326"/>
                  </a:lnTo>
                  <a:lnTo>
                    <a:pt x="115189" y="22326"/>
                  </a:lnTo>
                  <a:lnTo>
                    <a:pt x="118084" y="25539"/>
                  </a:lnTo>
                  <a:lnTo>
                    <a:pt x="118084" y="14833"/>
                  </a:lnTo>
                  <a:lnTo>
                    <a:pt x="108534" y="14833"/>
                  </a:lnTo>
                  <a:lnTo>
                    <a:pt x="104419" y="17170"/>
                  </a:lnTo>
                  <a:lnTo>
                    <a:pt x="102704" y="19507"/>
                  </a:lnTo>
                  <a:lnTo>
                    <a:pt x="103403" y="13347"/>
                  </a:lnTo>
                  <a:lnTo>
                    <a:pt x="103403" y="0"/>
                  </a:lnTo>
                  <a:lnTo>
                    <a:pt x="93167" y="0"/>
                  </a:lnTo>
                  <a:lnTo>
                    <a:pt x="93167" y="53886"/>
                  </a:lnTo>
                  <a:lnTo>
                    <a:pt x="98628" y="53886"/>
                  </a:lnTo>
                  <a:lnTo>
                    <a:pt x="100495" y="49276"/>
                  </a:lnTo>
                  <a:lnTo>
                    <a:pt x="102933" y="52565"/>
                  </a:lnTo>
                  <a:lnTo>
                    <a:pt x="106121" y="54673"/>
                  </a:lnTo>
                  <a:lnTo>
                    <a:pt x="111582" y="54673"/>
                  </a:lnTo>
                  <a:lnTo>
                    <a:pt x="117957" y="53403"/>
                  </a:lnTo>
                  <a:lnTo>
                    <a:pt x="123291" y="49631"/>
                  </a:lnTo>
                  <a:lnTo>
                    <a:pt x="123494" y="49276"/>
                  </a:lnTo>
                  <a:lnTo>
                    <a:pt x="124726" y="47167"/>
                  </a:lnTo>
                  <a:lnTo>
                    <a:pt x="126949" y="43370"/>
                  </a:lnTo>
                  <a:lnTo>
                    <a:pt x="128308" y="34683"/>
                  </a:lnTo>
                  <a:lnTo>
                    <a:pt x="128308" y="22326"/>
                  </a:lnTo>
                  <a:lnTo>
                    <a:pt x="128308" y="21247"/>
                  </a:lnTo>
                  <a:close/>
                </a:path>
                <a:path w="596900" h="55244">
                  <a:moveTo>
                    <a:pt x="149123" y="0"/>
                  </a:moveTo>
                  <a:lnTo>
                    <a:pt x="138798" y="0"/>
                  </a:lnTo>
                  <a:lnTo>
                    <a:pt x="138798" y="9283"/>
                  </a:lnTo>
                  <a:lnTo>
                    <a:pt x="149123" y="9283"/>
                  </a:lnTo>
                  <a:lnTo>
                    <a:pt x="149123" y="0"/>
                  </a:lnTo>
                  <a:close/>
                </a:path>
                <a:path w="596900" h="55244">
                  <a:moveTo>
                    <a:pt x="149301" y="15621"/>
                  </a:moveTo>
                  <a:lnTo>
                    <a:pt x="134785" y="15621"/>
                  </a:lnTo>
                  <a:lnTo>
                    <a:pt x="134785" y="22186"/>
                  </a:lnTo>
                  <a:lnTo>
                    <a:pt x="139103" y="23114"/>
                  </a:lnTo>
                  <a:lnTo>
                    <a:pt x="139103" y="53886"/>
                  </a:lnTo>
                  <a:lnTo>
                    <a:pt x="149301" y="53886"/>
                  </a:lnTo>
                  <a:lnTo>
                    <a:pt x="149301" y="15621"/>
                  </a:lnTo>
                  <a:close/>
                </a:path>
                <a:path w="596900" h="55244">
                  <a:moveTo>
                    <a:pt x="191058" y="23431"/>
                  </a:moveTo>
                  <a:lnTo>
                    <a:pt x="190461" y="22326"/>
                  </a:lnTo>
                  <a:lnTo>
                    <a:pt x="186448" y="14846"/>
                  </a:lnTo>
                  <a:lnTo>
                    <a:pt x="181279" y="14846"/>
                  </a:lnTo>
                  <a:lnTo>
                    <a:pt x="181279" y="26555"/>
                  </a:lnTo>
                  <a:lnTo>
                    <a:pt x="181279" y="31457"/>
                  </a:lnTo>
                  <a:lnTo>
                    <a:pt x="167309" y="31457"/>
                  </a:lnTo>
                  <a:lnTo>
                    <a:pt x="167309" y="26936"/>
                  </a:lnTo>
                  <a:lnTo>
                    <a:pt x="169341" y="22326"/>
                  </a:lnTo>
                  <a:lnTo>
                    <a:pt x="179730" y="22326"/>
                  </a:lnTo>
                  <a:lnTo>
                    <a:pt x="181279" y="26555"/>
                  </a:lnTo>
                  <a:lnTo>
                    <a:pt x="181279" y="14846"/>
                  </a:lnTo>
                  <a:lnTo>
                    <a:pt x="174879" y="14846"/>
                  </a:lnTo>
                  <a:lnTo>
                    <a:pt x="166916" y="16281"/>
                  </a:lnTo>
                  <a:lnTo>
                    <a:pt x="161340" y="20332"/>
                  </a:lnTo>
                  <a:lnTo>
                    <a:pt x="158089" y="26555"/>
                  </a:lnTo>
                  <a:lnTo>
                    <a:pt x="158026" y="26936"/>
                  </a:lnTo>
                  <a:lnTo>
                    <a:pt x="156997" y="34696"/>
                  </a:lnTo>
                  <a:lnTo>
                    <a:pt x="158267" y="43141"/>
                  </a:lnTo>
                  <a:lnTo>
                    <a:pt x="161963" y="49428"/>
                  </a:lnTo>
                  <a:lnTo>
                    <a:pt x="167906" y="53327"/>
                  </a:lnTo>
                  <a:lnTo>
                    <a:pt x="175907" y="54673"/>
                  </a:lnTo>
                  <a:lnTo>
                    <a:pt x="181991" y="54673"/>
                  </a:lnTo>
                  <a:lnTo>
                    <a:pt x="187071" y="52565"/>
                  </a:lnTo>
                  <a:lnTo>
                    <a:pt x="190258" y="50850"/>
                  </a:lnTo>
                  <a:lnTo>
                    <a:pt x="189204" y="46951"/>
                  </a:lnTo>
                  <a:lnTo>
                    <a:pt x="188315" y="43662"/>
                  </a:lnTo>
                  <a:lnTo>
                    <a:pt x="184975" y="45300"/>
                  </a:lnTo>
                  <a:lnTo>
                    <a:pt x="181127" y="46951"/>
                  </a:lnTo>
                  <a:lnTo>
                    <a:pt x="170751" y="46951"/>
                  </a:lnTo>
                  <a:lnTo>
                    <a:pt x="167386" y="43662"/>
                  </a:lnTo>
                  <a:lnTo>
                    <a:pt x="167309" y="37490"/>
                  </a:lnTo>
                  <a:lnTo>
                    <a:pt x="191058" y="37490"/>
                  </a:lnTo>
                  <a:lnTo>
                    <a:pt x="191058" y="31457"/>
                  </a:lnTo>
                  <a:lnTo>
                    <a:pt x="191058" y="23431"/>
                  </a:lnTo>
                  <a:close/>
                </a:path>
                <a:path w="596900" h="55244">
                  <a:moveTo>
                    <a:pt x="220827" y="15468"/>
                  </a:moveTo>
                  <a:lnTo>
                    <a:pt x="218490" y="14922"/>
                  </a:lnTo>
                  <a:lnTo>
                    <a:pt x="211924" y="14922"/>
                  </a:lnTo>
                  <a:lnTo>
                    <a:pt x="208470" y="18046"/>
                  </a:lnTo>
                  <a:lnTo>
                    <a:pt x="207314" y="20777"/>
                  </a:lnTo>
                  <a:lnTo>
                    <a:pt x="207010" y="20777"/>
                  </a:lnTo>
                  <a:lnTo>
                    <a:pt x="205905" y="15621"/>
                  </a:lnTo>
                  <a:lnTo>
                    <a:pt x="198793" y="15621"/>
                  </a:lnTo>
                  <a:lnTo>
                    <a:pt x="198793" y="53898"/>
                  </a:lnTo>
                  <a:lnTo>
                    <a:pt x="208953" y="53898"/>
                  </a:lnTo>
                  <a:lnTo>
                    <a:pt x="208953" y="26098"/>
                  </a:lnTo>
                  <a:lnTo>
                    <a:pt x="210680" y="24688"/>
                  </a:lnTo>
                  <a:lnTo>
                    <a:pt x="213093" y="23520"/>
                  </a:lnTo>
                  <a:lnTo>
                    <a:pt x="217639" y="23520"/>
                  </a:lnTo>
                  <a:lnTo>
                    <a:pt x="219354" y="23749"/>
                  </a:lnTo>
                  <a:lnTo>
                    <a:pt x="220599" y="24130"/>
                  </a:lnTo>
                  <a:lnTo>
                    <a:pt x="220827" y="15468"/>
                  </a:lnTo>
                  <a:close/>
                </a:path>
                <a:path w="596900" h="55244">
                  <a:moveTo>
                    <a:pt x="260883" y="20548"/>
                  </a:moveTo>
                  <a:lnTo>
                    <a:pt x="257073" y="14846"/>
                  </a:lnTo>
                  <a:lnTo>
                    <a:pt x="241668" y="14846"/>
                  </a:lnTo>
                  <a:lnTo>
                    <a:pt x="237451" y="17424"/>
                  </a:lnTo>
                  <a:lnTo>
                    <a:pt x="235280" y="20002"/>
                  </a:lnTo>
                  <a:lnTo>
                    <a:pt x="233705" y="15621"/>
                  </a:lnTo>
                  <a:lnTo>
                    <a:pt x="226682" y="15621"/>
                  </a:lnTo>
                  <a:lnTo>
                    <a:pt x="226682" y="53898"/>
                  </a:lnTo>
                  <a:lnTo>
                    <a:pt x="236905" y="53898"/>
                  </a:lnTo>
                  <a:lnTo>
                    <a:pt x="236905" y="25006"/>
                  </a:lnTo>
                  <a:lnTo>
                    <a:pt x="238709" y="23837"/>
                  </a:lnTo>
                  <a:lnTo>
                    <a:pt x="240969" y="22656"/>
                  </a:lnTo>
                  <a:lnTo>
                    <a:pt x="248297" y="22656"/>
                  </a:lnTo>
                  <a:lnTo>
                    <a:pt x="250507" y="25387"/>
                  </a:lnTo>
                  <a:lnTo>
                    <a:pt x="250507" y="53898"/>
                  </a:lnTo>
                  <a:lnTo>
                    <a:pt x="260883" y="53898"/>
                  </a:lnTo>
                  <a:lnTo>
                    <a:pt x="260883" y="20548"/>
                  </a:lnTo>
                  <a:close/>
                </a:path>
                <a:path w="596900" h="55244">
                  <a:moveTo>
                    <a:pt x="303631" y="34696"/>
                  </a:moveTo>
                  <a:lnTo>
                    <a:pt x="293166" y="16332"/>
                  </a:lnTo>
                  <a:lnTo>
                    <a:pt x="293166" y="25476"/>
                  </a:lnTo>
                  <a:lnTo>
                    <a:pt x="293166" y="43815"/>
                  </a:lnTo>
                  <a:lnTo>
                    <a:pt x="290652" y="47167"/>
                  </a:lnTo>
                  <a:lnTo>
                    <a:pt x="280670" y="47167"/>
                  </a:lnTo>
                  <a:lnTo>
                    <a:pt x="278257" y="43599"/>
                  </a:lnTo>
                  <a:lnTo>
                    <a:pt x="278307" y="25476"/>
                  </a:lnTo>
                  <a:lnTo>
                    <a:pt x="280911" y="22250"/>
                  </a:lnTo>
                  <a:lnTo>
                    <a:pt x="290410" y="22250"/>
                  </a:lnTo>
                  <a:lnTo>
                    <a:pt x="293166" y="25476"/>
                  </a:lnTo>
                  <a:lnTo>
                    <a:pt x="293166" y="16332"/>
                  </a:lnTo>
                  <a:lnTo>
                    <a:pt x="267690" y="34696"/>
                  </a:lnTo>
                  <a:lnTo>
                    <a:pt x="268884" y="43345"/>
                  </a:lnTo>
                  <a:lnTo>
                    <a:pt x="272376" y="49606"/>
                  </a:lnTo>
                  <a:lnTo>
                    <a:pt x="278015" y="53403"/>
                  </a:lnTo>
                  <a:lnTo>
                    <a:pt x="285648" y="54673"/>
                  </a:lnTo>
                  <a:lnTo>
                    <a:pt x="293281" y="53390"/>
                  </a:lnTo>
                  <a:lnTo>
                    <a:pt x="298919" y="49568"/>
                  </a:lnTo>
                  <a:lnTo>
                    <a:pt x="300278" y="47167"/>
                  </a:lnTo>
                  <a:lnTo>
                    <a:pt x="302437" y="43307"/>
                  </a:lnTo>
                  <a:lnTo>
                    <a:pt x="303631" y="34696"/>
                  </a:lnTo>
                  <a:close/>
                </a:path>
                <a:path w="596900" h="55244">
                  <a:moveTo>
                    <a:pt x="362496" y="0"/>
                  </a:moveTo>
                  <a:lnTo>
                    <a:pt x="352310" y="0"/>
                  </a:lnTo>
                  <a:lnTo>
                    <a:pt x="352374" y="14846"/>
                  </a:lnTo>
                  <a:lnTo>
                    <a:pt x="352628" y="16408"/>
                  </a:lnTo>
                  <a:lnTo>
                    <a:pt x="353275" y="18592"/>
                  </a:lnTo>
                  <a:lnTo>
                    <a:pt x="352310" y="17526"/>
                  </a:lnTo>
                  <a:lnTo>
                    <a:pt x="352310" y="24371"/>
                  </a:lnTo>
                  <a:lnTo>
                    <a:pt x="352310" y="43980"/>
                  </a:lnTo>
                  <a:lnTo>
                    <a:pt x="350367" y="46024"/>
                  </a:lnTo>
                  <a:lnTo>
                    <a:pt x="347776" y="47256"/>
                  </a:lnTo>
                  <a:lnTo>
                    <a:pt x="340385" y="47256"/>
                  </a:lnTo>
                  <a:lnTo>
                    <a:pt x="337604" y="43980"/>
                  </a:lnTo>
                  <a:lnTo>
                    <a:pt x="337477" y="25793"/>
                  </a:lnTo>
                  <a:lnTo>
                    <a:pt x="340537" y="22504"/>
                  </a:lnTo>
                  <a:lnTo>
                    <a:pt x="348348" y="22504"/>
                  </a:lnTo>
                  <a:lnTo>
                    <a:pt x="350761" y="23431"/>
                  </a:lnTo>
                  <a:lnTo>
                    <a:pt x="352310" y="24371"/>
                  </a:lnTo>
                  <a:lnTo>
                    <a:pt x="352310" y="17526"/>
                  </a:lnTo>
                  <a:lnTo>
                    <a:pt x="351167" y="16256"/>
                  </a:lnTo>
                  <a:lnTo>
                    <a:pt x="347878" y="14846"/>
                  </a:lnTo>
                  <a:lnTo>
                    <a:pt x="343725" y="14846"/>
                  </a:lnTo>
                  <a:lnTo>
                    <a:pt x="337235" y="16167"/>
                  </a:lnTo>
                  <a:lnTo>
                    <a:pt x="332003" y="20053"/>
                  </a:lnTo>
                  <a:lnTo>
                    <a:pt x="328510" y="26314"/>
                  </a:lnTo>
                  <a:lnTo>
                    <a:pt x="327240" y="34772"/>
                  </a:lnTo>
                  <a:lnTo>
                    <a:pt x="327240" y="48425"/>
                  </a:lnTo>
                  <a:lnTo>
                    <a:pt x="334200" y="54673"/>
                  </a:lnTo>
                  <a:lnTo>
                    <a:pt x="347776" y="54673"/>
                  </a:lnTo>
                  <a:lnTo>
                    <a:pt x="351472" y="52019"/>
                  </a:lnTo>
                  <a:lnTo>
                    <a:pt x="353021" y="49682"/>
                  </a:lnTo>
                  <a:lnTo>
                    <a:pt x="354190" y="53898"/>
                  </a:lnTo>
                  <a:lnTo>
                    <a:pt x="362496" y="53898"/>
                  </a:lnTo>
                  <a:lnTo>
                    <a:pt x="362496" y="49682"/>
                  </a:lnTo>
                  <a:lnTo>
                    <a:pt x="362496" y="47256"/>
                  </a:lnTo>
                  <a:lnTo>
                    <a:pt x="362496" y="22504"/>
                  </a:lnTo>
                  <a:lnTo>
                    <a:pt x="362496" y="18592"/>
                  </a:lnTo>
                  <a:lnTo>
                    <a:pt x="362496" y="0"/>
                  </a:lnTo>
                  <a:close/>
                </a:path>
                <a:path w="596900" h="55244">
                  <a:moveTo>
                    <a:pt x="404266" y="23431"/>
                  </a:moveTo>
                  <a:lnTo>
                    <a:pt x="403669" y="22326"/>
                  </a:lnTo>
                  <a:lnTo>
                    <a:pt x="399656" y="14846"/>
                  </a:lnTo>
                  <a:lnTo>
                    <a:pt x="394487" y="14846"/>
                  </a:lnTo>
                  <a:lnTo>
                    <a:pt x="394487" y="26555"/>
                  </a:lnTo>
                  <a:lnTo>
                    <a:pt x="394487" y="31457"/>
                  </a:lnTo>
                  <a:lnTo>
                    <a:pt x="380517" y="31457"/>
                  </a:lnTo>
                  <a:lnTo>
                    <a:pt x="380517" y="26936"/>
                  </a:lnTo>
                  <a:lnTo>
                    <a:pt x="382536" y="22326"/>
                  </a:lnTo>
                  <a:lnTo>
                    <a:pt x="392938" y="22326"/>
                  </a:lnTo>
                  <a:lnTo>
                    <a:pt x="394487" y="26555"/>
                  </a:lnTo>
                  <a:lnTo>
                    <a:pt x="394487" y="14846"/>
                  </a:lnTo>
                  <a:lnTo>
                    <a:pt x="388099" y="14846"/>
                  </a:lnTo>
                  <a:lnTo>
                    <a:pt x="380123" y="16281"/>
                  </a:lnTo>
                  <a:lnTo>
                    <a:pt x="374548" y="20332"/>
                  </a:lnTo>
                  <a:lnTo>
                    <a:pt x="371309" y="26555"/>
                  </a:lnTo>
                  <a:lnTo>
                    <a:pt x="371233" y="26936"/>
                  </a:lnTo>
                  <a:lnTo>
                    <a:pt x="370205" y="34696"/>
                  </a:lnTo>
                  <a:lnTo>
                    <a:pt x="371487" y="43141"/>
                  </a:lnTo>
                  <a:lnTo>
                    <a:pt x="375170" y="49428"/>
                  </a:lnTo>
                  <a:lnTo>
                    <a:pt x="381114" y="53327"/>
                  </a:lnTo>
                  <a:lnTo>
                    <a:pt x="389115" y="54673"/>
                  </a:lnTo>
                  <a:lnTo>
                    <a:pt x="395198" y="54673"/>
                  </a:lnTo>
                  <a:lnTo>
                    <a:pt x="400278" y="52565"/>
                  </a:lnTo>
                  <a:lnTo>
                    <a:pt x="403479" y="50850"/>
                  </a:lnTo>
                  <a:lnTo>
                    <a:pt x="402424" y="46951"/>
                  </a:lnTo>
                  <a:lnTo>
                    <a:pt x="401535" y="43662"/>
                  </a:lnTo>
                  <a:lnTo>
                    <a:pt x="398157" y="45300"/>
                  </a:lnTo>
                  <a:lnTo>
                    <a:pt x="394335" y="46951"/>
                  </a:lnTo>
                  <a:lnTo>
                    <a:pt x="383946" y="46951"/>
                  </a:lnTo>
                  <a:lnTo>
                    <a:pt x="380593" y="43662"/>
                  </a:lnTo>
                  <a:lnTo>
                    <a:pt x="380517" y="37490"/>
                  </a:lnTo>
                  <a:lnTo>
                    <a:pt x="404266" y="37490"/>
                  </a:lnTo>
                  <a:lnTo>
                    <a:pt x="404266" y="31457"/>
                  </a:lnTo>
                  <a:lnTo>
                    <a:pt x="404266" y="23431"/>
                  </a:lnTo>
                  <a:close/>
                </a:path>
                <a:path w="596900" h="55244">
                  <a:moveTo>
                    <a:pt x="468884" y="49060"/>
                  </a:moveTo>
                  <a:lnTo>
                    <a:pt x="465620" y="40843"/>
                  </a:lnTo>
                  <a:lnTo>
                    <a:pt x="462013" y="43510"/>
                  </a:lnTo>
                  <a:lnTo>
                    <a:pt x="456857" y="45694"/>
                  </a:lnTo>
                  <a:lnTo>
                    <a:pt x="443103" y="45694"/>
                  </a:lnTo>
                  <a:lnTo>
                    <a:pt x="438746" y="39217"/>
                  </a:lnTo>
                  <a:lnTo>
                    <a:pt x="438746" y="15468"/>
                  </a:lnTo>
                  <a:lnTo>
                    <a:pt x="443103" y="8978"/>
                  </a:lnTo>
                  <a:lnTo>
                    <a:pt x="457314" y="8978"/>
                  </a:lnTo>
                  <a:lnTo>
                    <a:pt x="462102" y="10541"/>
                  </a:lnTo>
                  <a:lnTo>
                    <a:pt x="464820" y="12560"/>
                  </a:lnTo>
                  <a:lnTo>
                    <a:pt x="468731" y="4445"/>
                  </a:lnTo>
                  <a:lnTo>
                    <a:pt x="464439" y="1562"/>
                  </a:lnTo>
                  <a:lnTo>
                    <a:pt x="457962" y="0"/>
                  </a:lnTo>
                  <a:lnTo>
                    <a:pt x="450773" y="0"/>
                  </a:lnTo>
                  <a:lnTo>
                    <a:pt x="440931" y="1955"/>
                  </a:lnTo>
                  <a:lnTo>
                    <a:pt x="433819" y="7493"/>
                  </a:lnTo>
                  <a:lnTo>
                    <a:pt x="429501" y="16052"/>
                  </a:lnTo>
                  <a:lnTo>
                    <a:pt x="428040" y="27114"/>
                  </a:lnTo>
                  <a:lnTo>
                    <a:pt x="429514" y="38836"/>
                  </a:lnTo>
                  <a:lnTo>
                    <a:pt x="433844" y="47485"/>
                  </a:lnTo>
                  <a:lnTo>
                    <a:pt x="440956" y="52844"/>
                  </a:lnTo>
                  <a:lnTo>
                    <a:pt x="450773" y="54673"/>
                  </a:lnTo>
                  <a:lnTo>
                    <a:pt x="457720" y="54673"/>
                  </a:lnTo>
                  <a:lnTo>
                    <a:pt x="463651" y="52641"/>
                  </a:lnTo>
                  <a:lnTo>
                    <a:pt x="468884" y="49060"/>
                  </a:lnTo>
                  <a:close/>
                </a:path>
                <a:path w="596900" h="55244">
                  <a:moveTo>
                    <a:pt x="510197" y="20548"/>
                  </a:moveTo>
                  <a:lnTo>
                    <a:pt x="507085" y="14846"/>
                  </a:lnTo>
                  <a:lnTo>
                    <a:pt x="490588" y="14846"/>
                  </a:lnTo>
                  <a:lnTo>
                    <a:pt x="487375" y="17424"/>
                  </a:lnTo>
                  <a:lnTo>
                    <a:pt x="485216" y="20066"/>
                  </a:lnTo>
                  <a:lnTo>
                    <a:pt x="486206" y="16802"/>
                  </a:lnTo>
                  <a:lnTo>
                    <a:pt x="486206" y="12"/>
                  </a:lnTo>
                  <a:lnTo>
                    <a:pt x="475983" y="12"/>
                  </a:lnTo>
                  <a:lnTo>
                    <a:pt x="475983" y="53898"/>
                  </a:lnTo>
                  <a:lnTo>
                    <a:pt x="486206" y="53898"/>
                  </a:lnTo>
                  <a:lnTo>
                    <a:pt x="486206" y="25006"/>
                  </a:lnTo>
                  <a:lnTo>
                    <a:pt x="488022" y="23837"/>
                  </a:lnTo>
                  <a:lnTo>
                    <a:pt x="490283" y="22656"/>
                  </a:lnTo>
                  <a:lnTo>
                    <a:pt x="496747" y="22656"/>
                  </a:lnTo>
                  <a:lnTo>
                    <a:pt x="498944" y="24523"/>
                  </a:lnTo>
                  <a:lnTo>
                    <a:pt x="499262" y="28829"/>
                  </a:lnTo>
                  <a:lnTo>
                    <a:pt x="499656" y="29362"/>
                  </a:lnTo>
                  <a:lnTo>
                    <a:pt x="499821" y="30149"/>
                  </a:lnTo>
                  <a:lnTo>
                    <a:pt x="499821" y="53898"/>
                  </a:lnTo>
                  <a:lnTo>
                    <a:pt x="510197" y="53898"/>
                  </a:lnTo>
                  <a:lnTo>
                    <a:pt x="510197" y="20548"/>
                  </a:lnTo>
                  <a:close/>
                </a:path>
                <a:path w="596900" h="55244">
                  <a:moveTo>
                    <a:pt x="531609" y="0"/>
                  </a:moveTo>
                  <a:lnTo>
                    <a:pt x="521296" y="0"/>
                  </a:lnTo>
                  <a:lnTo>
                    <a:pt x="521296" y="9283"/>
                  </a:lnTo>
                  <a:lnTo>
                    <a:pt x="531609" y="9283"/>
                  </a:lnTo>
                  <a:lnTo>
                    <a:pt x="531609" y="0"/>
                  </a:lnTo>
                  <a:close/>
                </a:path>
                <a:path w="596900" h="55244">
                  <a:moveTo>
                    <a:pt x="531685" y="15621"/>
                  </a:moveTo>
                  <a:lnTo>
                    <a:pt x="517169" y="15621"/>
                  </a:lnTo>
                  <a:lnTo>
                    <a:pt x="517169" y="22186"/>
                  </a:lnTo>
                  <a:lnTo>
                    <a:pt x="521589" y="23114"/>
                  </a:lnTo>
                  <a:lnTo>
                    <a:pt x="521589" y="53886"/>
                  </a:lnTo>
                  <a:lnTo>
                    <a:pt x="531685" y="53886"/>
                  </a:lnTo>
                  <a:lnTo>
                    <a:pt x="531685" y="15621"/>
                  </a:lnTo>
                  <a:close/>
                </a:path>
                <a:path w="596900" h="55244">
                  <a:moveTo>
                    <a:pt x="557237" y="46875"/>
                  </a:moveTo>
                  <a:lnTo>
                    <a:pt x="553021" y="46875"/>
                  </a:lnTo>
                  <a:lnTo>
                    <a:pt x="551078" y="46405"/>
                  </a:lnTo>
                  <a:lnTo>
                    <a:pt x="551078" y="0"/>
                  </a:lnTo>
                  <a:lnTo>
                    <a:pt x="541007" y="0"/>
                  </a:lnTo>
                  <a:lnTo>
                    <a:pt x="541007" y="50533"/>
                  </a:lnTo>
                  <a:lnTo>
                    <a:pt x="543814" y="54673"/>
                  </a:lnTo>
                  <a:lnTo>
                    <a:pt x="554278" y="54673"/>
                  </a:lnTo>
                  <a:lnTo>
                    <a:pt x="557237" y="54063"/>
                  </a:lnTo>
                  <a:lnTo>
                    <a:pt x="557237" y="46875"/>
                  </a:lnTo>
                  <a:close/>
                </a:path>
                <a:path w="596900" h="55244">
                  <a:moveTo>
                    <a:pt x="596493" y="23431"/>
                  </a:moveTo>
                  <a:lnTo>
                    <a:pt x="595896" y="22326"/>
                  </a:lnTo>
                  <a:lnTo>
                    <a:pt x="591883" y="14846"/>
                  </a:lnTo>
                  <a:lnTo>
                    <a:pt x="586714" y="14846"/>
                  </a:lnTo>
                  <a:lnTo>
                    <a:pt x="586714" y="26555"/>
                  </a:lnTo>
                  <a:lnTo>
                    <a:pt x="586714" y="31457"/>
                  </a:lnTo>
                  <a:lnTo>
                    <a:pt x="572744" y="31457"/>
                  </a:lnTo>
                  <a:lnTo>
                    <a:pt x="572744" y="26936"/>
                  </a:lnTo>
                  <a:lnTo>
                    <a:pt x="574763" y="22326"/>
                  </a:lnTo>
                  <a:lnTo>
                    <a:pt x="585152" y="22326"/>
                  </a:lnTo>
                  <a:lnTo>
                    <a:pt x="586714" y="26555"/>
                  </a:lnTo>
                  <a:lnTo>
                    <a:pt x="586714" y="14846"/>
                  </a:lnTo>
                  <a:lnTo>
                    <a:pt x="580326" y="14846"/>
                  </a:lnTo>
                  <a:lnTo>
                    <a:pt x="572350" y="16281"/>
                  </a:lnTo>
                  <a:lnTo>
                    <a:pt x="566775" y="20332"/>
                  </a:lnTo>
                  <a:lnTo>
                    <a:pt x="563524" y="26555"/>
                  </a:lnTo>
                  <a:lnTo>
                    <a:pt x="563448" y="26936"/>
                  </a:lnTo>
                  <a:lnTo>
                    <a:pt x="562432" y="34696"/>
                  </a:lnTo>
                  <a:lnTo>
                    <a:pt x="563702" y="43141"/>
                  </a:lnTo>
                  <a:lnTo>
                    <a:pt x="567397" y="49428"/>
                  </a:lnTo>
                  <a:lnTo>
                    <a:pt x="573341" y="53327"/>
                  </a:lnTo>
                  <a:lnTo>
                    <a:pt x="581329" y="54673"/>
                  </a:lnTo>
                  <a:lnTo>
                    <a:pt x="587425" y="54673"/>
                  </a:lnTo>
                  <a:lnTo>
                    <a:pt x="592480" y="52565"/>
                  </a:lnTo>
                  <a:lnTo>
                    <a:pt x="595693" y="50850"/>
                  </a:lnTo>
                  <a:lnTo>
                    <a:pt x="594639" y="46951"/>
                  </a:lnTo>
                  <a:lnTo>
                    <a:pt x="593750" y="43662"/>
                  </a:lnTo>
                  <a:lnTo>
                    <a:pt x="590384" y="45300"/>
                  </a:lnTo>
                  <a:lnTo>
                    <a:pt x="586562" y="46951"/>
                  </a:lnTo>
                  <a:lnTo>
                    <a:pt x="576173" y="46951"/>
                  </a:lnTo>
                  <a:lnTo>
                    <a:pt x="572820" y="43662"/>
                  </a:lnTo>
                  <a:lnTo>
                    <a:pt x="572744" y="37490"/>
                  </a:lnTo>
                  <a:lnTo>
                    <a:pt x="596493" y="37490"/>
                  </a:lnTo>
                  <a:lnTo>
                    <a:pt x="596493" y="31457"/>
                  </a:lnTo>
                  <a:lnTo>
                    <a:pt x="596493" y="23431"/>
                  </a:lnTo>
                  <a:close/>
                </a:path>
              </a:pathLst>
            </a:custGeom>
            <a:solidFill>
              <a:srgbClr val="14497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16">
              <a:extLst>
                <a:ext uri="{FF2B5EF4-FFF2-40B4-BE49-F238E27FC236}">
                  <a16:creationId xmlns:a16="http://schemas.microsoft.com/office/drawing/2014/main" id="{7DD829E3-B622-4789-CB88-533091E0A8AD}"/>
                </a:ext>
              </a:extLst>
            </p:cNvPr>
            <p:cNvSpPr/>
            <p:nvPr/>
          </p:nvSpPr>
          <p:spPr>
            <a:xfrm>
              <a:off x="17855606" y="1006741"/>
              <a:ext cx="1224401" cy="1116329"/>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7">
            <a:extLst>
              <a:ext uri="{FF2B5EF4-FFF2-40B4-BE49-F238E27FC236}">
                <a16:creationId xmlns:a16="http://schemas.microsoft.com/office/drawing/2014/main" id="{8D859754-658B-41BD-7174-F761270C8BAA}"/>
              </a:ext>
            </a:extLst>
          </p:cNvPr>
          <p:cNvSpPr txBox="1">
            <a:spLocks/>
          </p:cNvSpPr>
          <p:nvPr/>
        </p:nvSpPr>
        <p:spPr>
          <a:xfrm>
            <a:off x="890622" y="620456"/>
            <a:ext cx="9265593" cy="931496"/>
          </a:xfrm>
          <a:prstGeom prst="rect">
            <a:avLst/>
          </a:prstGeom>
        </p:spPr>
        <p:txBody>
          <a:bodyPr vert="horz" wrap="square" lIns="0" tIns="8087" rIns="0" bIns="0" rtlCol="0" anchor="t">
            <a:spAutoFit/>
          </a:bodyPr>
          <a:lstStyle>
            <a:lvl1pPr>
              <a:defRPr sz="4427" b="0" i="0">
                <a:solidFill>
                  <a:srgbClr val="144971"/>
                </a:solidFill>
                <a:latin typeface="Arial Black"/>
                <a:ea typeface="+mj-ea"/>
                <a:cs typeface="Arial Black"/>
              </a:defRPr>
            </a:lvl1pPr>
          </a:lstStyle>
          <a:p>
            <a:pPr marL="7701">
              <a:spcBef>
                <a:spcPts val="64"/>
              </a:spcBef>
              <a:tabLst>
                <a:tab pos="538163" algn="l"/>
              </a:tabLst>
            </a:pPr>
            <a:r>
              <a:rPr lang="es-ES" sz="3000" b="1" kern="0" spc="-12">
                <a:solidFill>
                  <a:schemeClr val="accent1"/>
                </a:solidFill>
                <a:latin typeface="Poppins" panose="00000500000000000000" pitchFamily="2" charset="0"/>
                <a:ea typeface="Verdana"/>
                <a:cs typeface="Poppins" panose="00000500000000000000" pitchFamily="2" charset="0"/>
              </a:rPr>
              <a:t>PREVENCIÓN CUMPLIMIENTO NORMATIVA DE LIBRE COMPETENCIA</a:t>
            </a:r>
          </a:p>
        </p:txBody>
      </p:sp>
      <p:sp>
        <p:nvSpPr>
          <p:cNvPr id="2" name="Elipse 1">
            <a:extLst>
              <a:ext uri="{FF2B5EF4-FFF2-40B4-BE49-F238E27FC236}">
                <a16:creationId xmlns:a16="http://schemas.microsoft.com/office/drawing/2014/main" id="{C85B1A41-1B54-65BC-C6C9-392261C5300D}"/>
              </a:ext>
            </a:extLst>
          </p:cNvPr>
          <p:cNvSpPr/>
          <p:nvPr/>
        </p:nvSpPr>
        <p:spPr>
          <a:xfrm>
            <a:off x="246809" y="613735"/>
            <a:ext cx="525780" cy="469831"/>
          </a:xfrm>
          <a:prstGeom prst="ellips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solidFill>
                  <a:schemeClr val="accent1"/>
                </a:solidFill>
                <a:latin typeface="Poppins Black" panose="00000A00000000000000" pitchFamily="2" charset="0"/>
                <a:cs typeface="Poppins Black" panose="00000A00000000000000" pitchFamily="2" charset="0"/>
              </a:rPr>
              <a:t>1</a:t>
            </a:r>
            <a:endParaRPr lang="en-GB">
              <a:solidFill>
                <a:schemeClr val="accent1"/>
              </a:solidFill>
              <a:latin typeface="Poppins Black" panose="00000A00000000000000" pitchFamily="2" charset="0"/>
              <a:cs typeface="Poppins Black" panose="00000A00000000000000" pitchFamily="2" charset="0"/>
            </a:endParaRPr>
          </a:p>
        </p:txBody>
      </p:sp>
      <p:sp>
        <p:nvSpPr>
          <p:cNvPr id="21" name="Rectángulo: esquinas redondeadas 20">
            <a:extLst>
              <a:ext uri="{FF2B5EF4-FFF2-40B4-BE49-F238E27FC236}">
                <a16:creationId xmlns:a16="http://schemas.microsoft.com/office/drawing/2014/main" id="{284F0D0C-370E-4E63-98AD-FAF37F8D3ED2}"/>
              </a:ext>
            </a:extLst>
          </p:cNvPr>
          <p:cNvSpPr/>
          <p:nvPr/>
        </p:nvSpPr>
        <p:spPr>
          <a:xfrm>
            <a:off x="930166" y="1718440"/>
            <a:ext cx="10452538" cy="468235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adroTexto 23">
            <a:extLst>
              <a:ext uri="{FF2B5EF4-FFF2-40B4-BE49-F238E27FC236}">
                <a16:creationId xmlns:a16="http://schemas.microsoft.com/office/drawing/2014/main" id="{2B4D7423-C0F4-3809-2199-3C5B84005569}"/>
              </a:ext>
            </a:extLst>
          </p:cNvPr>
          <p:cNvSpPr txBox="1"/>
          <p:nvPr/>
        </p:nvSpPr>
        <p:spPr>
          <a:xfrm>
            <a:off x="2096815" y="2317531"/>
            <a:ext cx="8040414" cy="3831818"/>
          </a:xfrm>
          <a:prstGeom prst="rect">
            <a:avLst/>
          </a:prstGeom>
          <a:noFill/>
        </p:spPr>
        <p:txBody>
          <a:bodyPr wrap="square" rtlCol="0">
            <a:spAutoFit/>
          </a:bodyPr>
          <a:lstStyle/>
          <a:p>
            <a:pPr algn="just"/>
            <a:r>
              <a:rPr lang="es-MX" sz="2500" i="0" u="none" strike="noStrike">
                <a:solidFill>
                  <a:srgbClr val="2F78A6"/>
                </a:solidFill>
                <a:effectLst/>
                <a:latin typeface="Poppins SemiBold" panose="00000700000000000000" pitchFamily="2" charset="0"/>
                <a:cs typeface="Poppins SemiBold" panose="00000700000000000000" pitchFamily="2" charset="0"/>
              </a:rPr>
              <a:t>Las presentaciones y conversaciones que se den en el contexto de la presente mesa público-privado no deben considerar la difusión de información que pueda ser calificada de comercialmente sensible, con el objeto de que ninguno de los participantes incurra en conductas que vulneren las normas que protegen la libre competencia, y así resguardar adecuadamente el cumplimiento de éstas</a:t>
            </a:r>
            <a:endParaRPr lang="en-US" sz="2500">
              <a:latin typeface="Poppins SemiBold" panose="00000700000000000000" pitchFamily="2" charset="0"/>
              <a:cs typeface="Poppins SemiBold" panose="00000700000000000000" pitchFamily="2" charset="0"/>
            </a:endParaRPr>
          </a:p>
          <a:p>
            <a:endParaRPr lang="en-US"/>
          </a:p>
        </p:txBody>
      </p:sp>
    </p:spTree>
    <p:extLst>
      <p:ext uri="{BB962C8B-B14F-4D97-AF65-F5344CB8AC3E}">
        <p14:creationId xmlns:p14="http://schemas.microsoft.com/office/powerpoint/2010/main" val="2039265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ítulo 2">
            <a:extLst>
              <a:ext uri="{FF2B5EF4-FFF2-40B4-BE49-F238E27FC236}">
                <a16:creationId xmlns:a16="http://schemas.microsoft.com/office/drawing/2014/main" id="{8E164F74-8875-D243-9F45-FEDAA4215CB4}"/>
              </a:ext>
            </a:extLst>
          </p:cNvPr>
          <p:cNvSpPr txBox="1">
            <a:spLocks/>
          </p:cNvSpPr>
          <p:nvPr/>
        </p:nvSpPr>
        <p:spPr>
          <a:xfrm>
            <a:off x="475122" y="756746"/>
            <a:ext cx="11241759" cy="61012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1" marR="0" lvl="0" indent="-342891" algn="just" defTabSz="914400" rtl="0" eaLnBrk="1" fontAlgn="auto" latinLnBrk="0" hangingPunct="1">
              <a:lnSpc>
                <a:spcPct val="100000"/>
              </a:lnSpc>
              <a:spcBef>
                <a:spcPts val="600"/>
              </a:spcBef>
              <a:spcAft>
                <a:spcPts val="0"/>
              </a:spcAft>
              <a:buClrTx/>
              <a:buSzTx/>
              <a:buFont typeface="Arial" panose="020B0604020202020204" pitchFamily="34" charset="0"/>
              <a:buAutoNum type="arabicPeriod"/>
              <a:tabLst/>
              <a:defRPr/>
            </a:pPr>
            <a:endParaRPr kumimoji="0" lang="es-ES" sz="1600" b="0" i="0" u="none" strike="noStrike" kern="1200" cap="none" spc="0" normalizeH="0" baseline="0" noProof="0">
              <a:ln>
                <a:noFill/>
              </a:ln>
              <a:solidFill>
                <a:srgbClr val="082754"/>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32D2EF9D-77DB-424E-A4C4-7443371DFD74}"/>
              </a:ext>
            </a:extLst>
          </p:cNvPr>
          <p:cNvSpPr/>
          <p:nvPr/>
        </p:nvSpPr>
        <p:spPr>
          <a:xfrm>
            <a:off x="854581" y="695273"/>
            <a:ext cx="1070472" cy="122875"/>
          </a:xfrm>
          <a:prstGeom prst="rect">
            <a:avLst/>
          </a:prstGeom>
          <a:solidFill>
            <a:srgbClr val="4F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EAF84C1A-2E3D-4548-AF68-626068779B0D}"/>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3" name="Marcador de número de diapositiva 3">
            <a:extLst>
              <a:ext uri="{FF2B5EF4-FFF2-40B4-BE49-F238E27FC236}">
                <a16:creationId xmlns:a16="http://schemas.microsoft.com/office/drawing/2014/main" id="{7924F054-DC92-C00C-1304-CBDF39837341}"/>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2" name="CuadroTexto 1">
            <a:extLst>
              <a:ext uri="{FF2B5EF4-FFF2-40B4-BE49-F238E27FC236}">
                <a16:creationId xmlns:a16="http://schemas.microsoft.com/office/drawing/2014/main" id="{47D8595C-A997-270A-E9D4-B998F49CBD17}"/>
              </a:ext>
            </a:extLst>
          </p:cNvPr>
          <p:cNvSpPr txBox="1"/>
          <p:nvPr/>
        </p:nvSpPr>
        <p:spPr>
          <a:xfrm>
            <a:off x="602476" y="1046738"/>
            <a:ext cx="1046956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Calibri"/>
                <a:ea typeface="+mn-ea"/>
                <a:cs typeface="+mn-cs"/>
              </a:rPr>
              <a:t>Debido al incremento de clientes de suministro libre conectados a las redes de distribución, se modifica la calificación de algunas instalaciones y de los tramos de transporte aledaños a las subestaciones.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Calibri"/>
                <a:ea typeface="+mn-ea"/>
                <a:cs typeface="+mn-cs"/>
              </a:rPr>
              <a:t>Esto se debe al cambio de condición de los clientes que pueden optar </a:t>
            </a:r>
            <a:r>
              <a:rPr kumimoji="0" lang="es-ES" sz="1600" b="1" i="0" u="none" strike="noStrike" kern="1200" cap="none" spc="0" normalizeH="0" baseline="0" noProof="0" dirty="0">
                <a:ln>
                  <a:noFill/>
                </a:ln>
                <a:solidFill>
                  <a:srgbClr val="000000"/>
                </a:solidFill>
                <a:effectLst/>
                <a:uLnTx/>
                <a:uFillTx/>
                <a:latin typeface="Calibri"/>
                <a:ea typeface="+mn-ea"/>
                <a:cs typeface="+mn-cs"/>
              </a:rPr>
              <a:t>cada cuatro años </a:t>
            </a:r>
            <a:r>
              <a:rPr kumimoji="0" lang="es-ES" sz="1600" b="0" i="0" u="none" strike="noStrike" kern="1200" cap="none" spc="0" normalizeH="0" baseline="0" noProof="0" dirty="0">
                <a:ln>
                  <a:noFill/>
                </a:ln>
                <a:solidFill>
                  <a:srgbClr val="000000"/>
                </a:solidFill>
                <a:effectLst/>
                <a:uLnTx/>
                <a:uFillTx/>
                <a:latin typeface="Calibri"/>
                <a:ea typeface="+mn-ea"/>
                <a:cs typeface="+mn-cs"/>
              </a:rPr>
              <a:t>a ser de suministro libre o regulado, correspondiente a aquellos con potencias entre 300 kW y 5.000 kW conectados a las redes de distribución, conforme al literal d) del Art. 147 de la LGSE. Estos clientes pertenecen a uno u otro segmento en base a las condiciones comerciales de suministro.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00000"/>
                </a:solidFill>
                <a:effectLst/>
                <a:uLnTx/>
                <a:uFillTx/>
                <a:latin typeface="Calibri"/>
                <a:ea typeface="+mn-ea"/>
                <a:cs typeface="+mn-cs"/>
              </a:rPr>
              <a:t>El cambio de los clientes de un régimen de suministro a otro genera incertezas en el pago de las instalaciones que realizan los clientes y en la remuneración de las instalaciones de transmisión.</a:t>
            </a:r>
          </a:p>
        </p:txBody>
      </p:sp>
      <p:sp>
        <p:nvSpPr>
          <p:cNvPr id="4" name="Subtítulo 2">
            <a:extLst>
              <a:ext uri="{FF2B5EF4-FFF2-40B4-BE49-F238E27FC236}">
                <a16:creationId xmlns:a16="http://schemas.microsoft.com/office/drawing/2014/main" id="{A7179F0B-9177-3B6A-E827-E30BC0F97FBF}"/>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1.b.) Calificación: CLIENTES DE SUMINISTRO LIBRE EN REDES DE DISTRIBUCIÓN con potencia conectada entre 300 kW y 5.000 kW no pagan el mismo peaje de transmisión que los clientes de suministro regulado.</a:t>
            </a:r>
          </a:p>
        </p:txBody>
      </p:sp>
      <p:sp>
        <p:nvSpPr>
          <p:cNvPr id="30" name="Título 1">
            <a:extLst>
              <a:ext uri="{FF2B5EF4-FFF2-40B4-BE49-F238E27FC236}">
                <a16:creationId xmlns:a16="http://schemas.microsoft.com/office/drawing/2014/main" id="{480A99A6-892C-A580-2A55-07091B4E448D}"/>
              </a:ext>
            </a:extLst>
          </p:cNvPr>
          <p:cNvSpPr txBox="1">
            <a:spLocks/>
          </p:cNvSpPr>
          <p:nvPr/>
        </p:nvSpPr>
        <p:spPr>
          <a:xfrm>
            <a:off x="627209" y="3680060"/>
            <a:ext cx="9144000" cy="40446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0" i="0" u="none" strike="noStrike" kern="1200" cap="none" spc="0" normalizeH="0" baseline="0" noProof="0">
                <a:ln>
                  <a:noFill/>
                </a:ln>
                <a:solidFill>
                  <a:srgbClr val="082754"/>
                </a:solidFill>
                <a:effectLst/>
                <a:uLnTx/>
                <a:uFillTx/>
                <a:latin typeface="Calibri"/>
                <a:ea typeface="+mj-ea"/>
                <a:cs typeface="+mj-cs"/>
              </a:rPr>
              <a:t>Condición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1600" b="1" i="0" u="none" strike="noStrike" kern="1200" cap="none" spc="0" normalizeH="0" baseline="0" noProof="0">
              <a:ln>
                <a:noFill/>
              </a:ln>
              <a:solidFill>
                <a:srgbClr val="082754"/>
              </a:solidFill>
              <a:effectLst/>
              <a:uLnTx/>
              <a:uFillTx/>
              <a:latin typeface="Calibri"/>
              <a:ea typeface="+mj-ea"/>
              <a:cs typeface="+mj-cs"/>
            </a:endParaRPr>
          </a:p>
        </p:txBody>
      </p:sp>
      <p:sp>
        <p:nvSpPr>
          <p:cNvPr id="31" name="Título 1">
            <a:extLst>
              <a:ext uri="{FF2B5EF4-FFF2-40B4-BE49-F238E27FC236}">
                <a16:creationId xmlns:a16="http://schemas.microsoft.com/office/drawing/2014/main" id="{9FB7178C-8867-5665-384B-86F7AB0D8AC3}"/>
              </a:ext>
            </a:extLst>
          </p:cNvPr>
          <p:cNvSpPr txBox="1">
            <a:spLocks/>
          </p:cNvSpPr>
          <p:nvPr/>
        </p:nvSpPr>
        <p:spPr>
          <a:xfrm>
            <a:off x="691380" y="5693959"/>
            <a:ext cx="9144000" cy="40446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0" i="0" u="none" strike="noStrike" kern="1200" cap="none" spc="0" normalizeH="0" baseline="0" noProof="0">
                <a:ln>
                  <a:noFill/>
                </a:ln>
                <a:solidFill>
                  <a:srgbClr val="082754"/>
                </a:solidFill>
                <a:effectLst/>
                <a:uLnTx/>
                <a:uFillTx/>
                <a:latin typeface="Calibri"/>
                <a:ea typeface="+mj-ea"/>
                <a:cs typeface="+mj-cs"/>
              </a:rPr>
              <a:t>Pago del Cliente de suministro libre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1600" b="1" i="0" u="none" strike="noStrike" kern="1200" cap="none" spc="0" normalizeH="0" baseline="0" noProof="0">
              <a:ln>
                <a:noFill/>
              </a:ln>
              <a:solidFill>
                <a:srgbClr val="082754"/>
              </a:solidFill>
              <a:effectLst/>
              <a:uLnTx/>
              <a:uFillTx/>
              <a:latin typeface="Calibri"/>
              <a:ea typeface="+mj-ea"/>
              <a:cs typeface="+mj-cs"/>
            </a:endParaRPr>
          </a:p>
        </p:txBody>
      </p:sp>
      <p:cxnSp>
        <p:nvCxnSpPr>
          <p:cNvPr id="32" name="Conector recto 31">
            <a:extLst>
              <a:ext uri="{FF2B5EF4-FFF2-40B4-BE49-F238E27FC236}">
                <a16:creationId xmlns:a16="http://schemas.microsoft.com/office/drawing/2014/main" id="{6E753E98-9296-AA25-0558-83A1C306422F}"/>
              </a:ext>
            </a:extLst>
          </p:cNvPr>
          <p:cNvCxnSpPr>
            <a:cxnSpLocks/>
          </p:cNvCxnSpPr>
          <p:nvPr/>
        </p:nvCxnSpPr>
        <p:spPr>
          <a:xfrm>
            <a:off x="616355" y="5613996"/>
            <a:ext cx="10731496"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EF832AD6-659C-063A-5FA0-E41CC2935742}"/>
              </a:ext>
            </a:extLst>
          </p:cNvPr>
          <p:cNvCxnSpPr/>
          <p:nvPr/>
        </p:nvCxnSpPr>
        <p:spPr>
          <a:xfrm>
            <a:off x="10187758" y="3381080"/>
            <a:ext cx="457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Conector recto 33">
            <a:extLst>
              <a:ext uri="{FF2B5EF4-FFF2-40B4-BE49-F238E27FC236}">
                <a16:creationId xmlns:a16="http://schemas.microsoft.com/office/drawing/2014/main" id="{87752401-01B2-88D3-3FBD-E9D4B60BF0B3}"/>
              </a:ext>
            </a:extLst>
          </p:cNvPr>
          <p:cNvCxnSpPr/>
          <p:nvPr/>
        </p:nvCxnSpPr>
        <p:spPr>
          <a:xfrm>
            <a:off x="10204691" y="3644312"/>
            <a:ext cx="4579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CuadroTexto 34">
            <a:extLst>
              <a:ext uri="{FF2B5EF4-FFF2-40B4-BE49-F238E27FC236}">
                <a16:creationId xmlns:a16="http://schemas.microsoft.com/office/drawing/2014/main" id="{99B8A608-F340-B72C-B1D4-27F0AE2095B1}"/>
              </a:ext>
            </a:extLst>
          </p:cNvPr>
          <p:cNvSpPr txBox="1"/>
          <p:nvPr/>
        </p:nvSpPr>
        <p:spPr>
          <a:xfrm>
            <a:off x="10576151" y="3198934"/>
            <a:ext cx="16709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Regulado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Libre</a:t>
            </a:r>
          </a:p>
        </p:txBody>
      </p:sp>
      <p:sp>
        <p:nvSpPr>
          <p:cNvPr id="36" name="CuadroTexto 35">
            <a:extLst>
              <a:ext uri="{FF2B5EF4-FFF2-40B4-BE49-F238E27FC236}">
                <a16:creationId xmlns:a16="http://schemas.microsoft.com/office/drawing/2014/main" id="{763B21EC-98FE-AA75-BAFA-AF41BDC9FB2E}"/>
              </a:ext>
            </a:extLst>
          </p:cNvPr>
          <p:cNvSpPr txBox="1"/>
          <p:nvPr/>
        </p:nvSpPr>
        <p:spPr>
          <a:xfrm>
            <a:off x="1746801" y="6295743"/>
            <a:ext cx="11648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CTx</a:t>
            </a:r>
          </a:p>
        </p:txBody>
      </p:sp>
      <p:sp>
        <p:nvSpPr>
          <p:cNvPr id="37" name="CuadroTexto 36">
            <a:extLst>
              <a:ext uri="{FF2B5EF4-FFF2-40B4-BE49-F238E27FC236}">
                <a16:creationId xmlns:a16="http://schemas.microsoft.com/office/drawing/2014/main" id="{77607CC8-FD50-1CC6-EA6C-22D0FBF0AA93}"/>
              </a:ext>
            </a:extLst>
          </p:cNvPr>
          <p:cNvSpPr txBox="1"/>
          <p:nvPr/>
        </p:nvSpPr>
        <p:spPr>
          <a:xfrm>
            <a:off x="5254820" y="6349880"/>
            <a:ext cx="11648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CTx</a:t>
            </a:r>
          </a:p>
        </p:txBody>
      </p:sp>
      <p:sp>
        <p:nvSpPr>
          <p:cNvPr id="38" name="CuadroTexto 37">
            <a:extLst>
              <a:ext uri="{FF2B5EF4-FFF2-40B4-BE49-F238E27FC236}">
                <a16:creationId xmlns:a16="http://schemas.microsoft.com/office/drawing/2014/main" id="{7199614D-8FB4-4400-2E74-ABA74C62A600}"/>
              </a:ext>
            </a:extLst>
          </p:cNvPr>
          <p:cNvSpPr txBox="1"/>
          <p:nvPr/>
        </p:nvSpPr>
        <p:spPr>
          <a:xfrm>
            <a:off x="8553371" y="6124441"/>
            <a:ext cx="2133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alibri"/>
                <a:ea typeface="+mn-ea"/>
                <a:cs typeface="+mn-cs"/>
              </a:rPr>
              <a:t>CTx + Peaje instalaciones dedicadas</a:t>
            </a:r>
          </a:p>
        </p:txBody>
      </p:sp>
      <p:pic>
        <p:nvPicPr>
          <p:cNvPr id="39" name="Imagen 38">
            <a:extLst>
              <a:ext uri="{FF2B5EF4-FFF2-40B4-BE49-F238E27FC236}">
                <a16:creationId xmlns:a16="http://schemas.microsoft.com/office/drawing/2014/main" id="{EA31EFDC-4FF4-E9C4-616F-DF222F1C7867}"/>
              </a:ext>
            </a:extLst>
          </p:cNvPr>
          <p:cNvPicPr>
            <a:picLocks noChangeAspect="1"/>
          </p:cNvPicPr>
          <p:nvPr/>
        </p:nvPicPr>
        <p:blipFill>
          <a:blip r:embed="rId4"/>
          <a:stretch>
            <a:fillRect/>
          </a:stretch>
        </p:blipFill>
        <p:spPr>
          <a:xfrm>
            <a:off x="1328480" y="3946135"/>
            <a:ext cx="2001520" cy="1645920"/>
          </a:xfrm>
          <a:prstGeom prst="rect">
            <a:avLst/>
          </a:prstGeom>
        </p:spPr>
      </p:pic>
      <p:pic>
        <p:nvPicPr>
          <p:cNvPr id="40" name="Imagen 39">
            <a:extLst>
              <a:ext uri="{FF2B5EF4-FFF2-40B4-BE49-F238E27FC236}">
                <a16:creationId xmlns:a16="http://schemas.microsoft.com/office/drawing/2014/main" id="{EEC25470-C76F-2239-DC16-7A97E6BF332C}"/>
              </a:ext>
            </a:extLst>
          </p:cNvPr>
          <p:cNvPicPr>
            <a:picLocks noChangeAspect="1"/>
          </p:cNvPicPr>
          <p:nvPr/>
        </p:nvPicPr>
        <p:blipFill>
          <a:blip r:embed="rId5"/>
          <a:stretch>
            <a:fillRect/>
          </a:stretch>
        </p:blipFill>
        <p:spPr>
          <a:xfrm>
            <a:off x="4836499" y="3957105"/>
            <a:ext cx="2001520" cy="1645920"/>
          </a:xfrm>
          <a:prstGeom prst="rect">
            <a:avLst/>
          </a:prstGeom>
        </p:spPr>
      </p:pic>
      <p:pic>
        <p:nvPicPr>
          <p:cNvPr id="41" name="Imagen 40">
            <a:extLst>
              <a:ext uri="{FF2B5EF4-FFF2-40B4-BE49-F238E27FC236}">
                <a16:creationId xmlns:a16="http://schemas.microsoft.com/office/drawing/2014/main" id="{6A0CDB01-35F1-52B3-D755-003AC3731EBB}"/>
              </a:ext>
            </a:extLst>
          </p:cNvPr>
          <p:cNvPicPr>
            <a:picLocks noChangeAspect="1"/>
          </p:cNvPicPr>
          <p:nvPr/>
        </p:nvPicPr>
        <p:blipFill>
          <a:blip r:embed="rId6"/>
          <a:stretch>
            <a:fillRect/>
          </a:stretch>
        </p:blipFill>
        <p:spPr>
          <a:xfrm>
            <a:off x="8619411" y="3959364"/>
            <a:ext cx="2001520" cy="1645920"/>
          </a:xfrm>
          <a:prstGeom prst="rect">
            <a:avLst/>
          </a:prstGeom>
        </p:spPr>
      </p:pic>
    </p:spTree>
    <p:extLst>
      <p:ext uri="{BB962C8B-B14F-4D97-AF65-F5344CB8AC3E}">
        <p14:creationId xmlns:p14="http://schemas.microsoft.com/office/powerpoint/2010/main" val="164627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ítulo 2">
            <a:extLst>
              <a:ext uri="{FF2B5EF4-FFF2-40B4-BE49-F238E27FC236}">
                <a16:creationId xmlns:a16="http://schemas.microsoft.com/office/drawing/2014/main" id="{8E164F74-8875-D243-9F45-FEDAA4215CB4}"/>
              </a:ext>
            </a:extLst>
          </p:cNvPr>
          <p:cNvSpPr txBox="1">
            <a:spLocks/>
          </p:cNvSpPr>
          <p:nvPr/>
        </p:nvSpPr>
        <p:spPr>
          <a:xfrm>
            <a:off x="475122" y="756746"/>
            <a:ext cx="11241759" cy="61012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1" marR="0" lvl="0" indent="-342891" algn="just" defTabSz="914400" rtl="0" eaLnBrk="1" fontAlgn="auto" latinLnBrk="0" hangingPunct="1">
              <a:lnSpc>
                <a:spcPct val="100000"/>
              </a:lnSpc>
              <a:spcBef>
                <a:spcPts val="600"/>
              </a:spcBef>
              <a:spcAft>
                <a:spcPts val="0"/>
              </a:spcAft>
              <a:buClrTx/>
              <a:buSzTx/>
              <a:buFont typeface="Arial" panose="020B0604020202020204" pitchFamily="34" charset="0"/>
              <a:buAutoNum type="arabicPeriod"/>
              <a:tabLst/>
              <a:defRPr/>
            </a:pPr>
            <a:endParaRPr kumimoji="0" lang="es-ES" sz="1600" b="0" i="0" u="none" strike="noStrike" kern="1200" cap="none" spc="0" normalizeH="0" baseline="0" noProof="0">
              <a:ln>
                <a:noFill/>
              </a:ln>
              <a:solidFill>
                <a:srgbClr val="082754"/>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32D2EF9D-77DB-424E-A4C4-7443371DFD74}"/>
              </a:ext>
            </a:extLst>
          </p:cNvPr>
          <p:cNvSpPr/>
          <p:nvPr/>
        </p:nvSpPr>
        <p:spPr>
          <a:xfrm>
            <a:off x="854581" y="695273"/>
            <a:ext cx="1070472" cy="122875"/>
          </a:xfrm>
          <a:prstGeom prst="rect">
            <a:avLst/>
          </a:prstGeom>
          <a:solidFill>
            <a:srgbClr val="4F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EAF84C1A-2E3D-4548-AF68-626068779B0D}"/>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3" name="Marcador de número de diapositiva 3">
            <a:extLst>
              <a:ext uri="{FF2B5EF4-FFF2-40B4-BE49-F238E27FC236}">
                <a16:creationId xmlns:a16="http://schemas.microsoft.com/office/drawing/2014/main" id="{7924F054-DC92-C00C-1304-CBDF39837341}"/>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2" name="Subtítulo 2">
            <a:extLst>
              <a:ext uri="{FF2B5EF4-FFF2-40B4-BE49-F238E27FC236}">
                <a16:creationId xmlns:a16="http://schemas.microsoft.com/office/drawing/2014/main" id="{0F8C1A96-CB9E-412F-3057-1D020744B17C}"/>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Su condición de libre viene dada exclusivamente por el suministro, pero EL USO DE LAS REDES SE MANTIENE INALTERADO por lo que su pago debiese también mantenerse inalterado, tal como ocurre en el segmento de distribución.</a:t>
            </a:r>
          </a:p>
        </p:txBody>
      </p:sp>
      <p:sp>
        <p:nvSpPr>
          <p:cNvPr id="24" name="Subtítulo 2">
            <a:extLst>
              <a:ext uri="{FF2B5EF4-FFF2-40B4-BE49-F238E27FC236}">
                <a16:creationId xmlns:a16="http://schemas.microsoft.com/office/drawing/2014/main" id="{A4D24EBC-6494-3010-EB69-32AAD2FBF420}"/>
              </a:ext>
            </a:extLst>
          </p:cNvPr>
          <p:cNvSpPr txBox="1">
            <a:spLocks/>
          </p:cNvSpPr>
          <p:nvPr/>
        </p:nvSpPr>
        <p:spPr>
          <a:xfrm>
            <a:off x="337449" y="5949471"/>
            <a:ext cx="10655061"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endParaRPr>
          </a:p>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MX" sz="16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PROPUESTA: </a:t>
            </a:r>
            <a:r>
              <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Considerar la demanda de clientes con potencia conectada a las redes de distribución menor a 5.000 kW como regulada.</a:t>
            </a:r>
          </a:p>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endPar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endParaRPr>
          </a:p>
        </p:txBody>
      </p:sp>
      <p:pic>
        <p:nvPicPr>
          <p:cNvPr id="32" name="Imagen 31">
            <a:extLst>
              <a:ext uri="{FF2B5EF4-FFF2-40B4-BE49-F238E27FC236}">
                <a16:creationId xmlns:a16="http://schemas.microsoft.com/office/drawing/2014/main" id="{0EF0F4C0-69B4-5FBC-F906-1F611B2FF3E2}"/>
              </a:ext>
            </a:extLst>
          </p:cNvPr>
          <p:cNvPicPr>
            <a:picLocks noChangeAspect="1"/>
          </p:cNvPicPr>
          <p:nvPr/>
        </p:nvPicPr>
        <p:blipFill>
          <a:blip r:embed="rId4"/>
          <a:stretch>
            <a:fillRect/>
          </a:stretch>
        </p:blipFill>
        <p:spPr>
          <a:xfrm>
            <a:off x="475119" y="1001944"/>
            <a:ext cx="8057419" cy="1662094"/>
          </a:xfrm>
          <a:prstGeom prst="rect">
            <a:avLst/>
          </a:prstGeom>
          <a:ln>
            <a:solidFill>
              <a:schemeClr val="accent1"/>
            </a:solidFill>
          </a:ln>
        </p:spPr>
      </p:pic>
      <p:sp>
        <p:nvSpPr>
          <p:cNvPr id="42" name="CuadroTexto 41">
            <a:extLst>
              <a:ext uri="{FF2B5EF4-FFF2-40B4-BE49-F238E27FC236}">
                <a16:creationId xmlns:a16="http://schemas.microsoft.com/office/drawing/2014/main" id="{0D15C4E1-BFF5-5583-CF09-3962B7390FF7}"/>
              </a:ext>
            </a:extLst>
          </p:cNvPr>
          <p:cNvSpPr txBox="1"/>
          <p:nvPr/>
        </p:nvSpPr>
        <p:spPr>
          <a:xfrm>
            <a:off x="8670211" y="2112699"/>
            <a:ext cx="266315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1" u="none" strike="noStrike" kern="1200" cap="none" spc="0" normalizeH="0" baseline="0" noProof="0" dirty="0">
                <a:ln>
                  <a:noFill/>
                </a:ln>
                <a:solidFill>
                  <a:srgbClr val="000000"/>
                </a:solidFill>
                <a:effectLst/>
                <a:uLnTx/>
                <a:uFillTx/>
                <a:latin typeface="Calibri"/>
                <a:ea typeface="+mn-ea"/>
                <a:cs typeface="+mn-cs"/>
              </a:rPr>
              <a:t>* Decreto MEN 4T/2018. Fija peajes de distribución.</a:t>
            </a:r>
            <a:endParaRPr kumimoji="0" lang="es-MX" sz="1600" b="0" i="1" u="none" strike="noStrike" kern="1200" cap="none" spc="0" normalizeH="0" baseline="0" noProof="0" dirty="0">
              <a:ln>
                <a:noFill/>
              </a:ln>
              <a:solidFill>
                <a:srgbClr val="000000"/>
              </a:solidFill>
              <a:effectLst/>
              <a:uLnTx/>
              <a:uFillTx/>
              <a:latin typeface="Calibri"/>
              <a:ea typeface="+mn-ea"/>
              <a:cs typeface="+mn-cs"/>
            </a:endParaRPr>
          </a:p>
        </p:txBody>
      </p:sp>
      <p:sp>
        <p:nvSpPr>
          <p:cNvPr id="34" name="CuadroTexto 33">
            <a:extLst>
              <a:ext uri="{FF2B5EF4-FFF2-40B4-BE49-F238E27FC236}">
                <a16:creationId xmlns:a16="http://schemas.microsoft.com/office/drawing/2014/main" id="{8EC0DB73-0187-4878-2A2A-4DF7D789A7DA}"/>
              </a:ext>
            </a:extLst>
          </p:cNvPr>
          <p:cNvSpPr txBox="1"/>
          <p:nvPr/>
        </p:nvSpPr>
        <p:spPr>
          <a:xfrm>
            <a:off x="402185" y="3039801"/>
            <a:ext cx="11077996" cy="2308324"/>
          </a:xfrm>
          <a:prstGeom prst="rect">
            <a:avLst/>
          </a:prstGeom>
          <a:noFill/>
        </p:spPr>
        <p:txBody>
          <a:bodyPr wrap="square">
            <a:spAutoFit/>
          </a:bodyPr>
          <a:lstStyle>
            <a:defPPr>
              <a:defRPr lang="es-ES"/>
            </a:defPPr>
            <a:lvl1pPr algn="just">
              <a:defRPr sz="1200">
                <a:solidFill>
                  <a:srgbClr val="000000"/>
                </a:solidFill>
                <a:latin typeface="+mj-lt"/>
              </a:defRPr>
            </a:lvl1pPr>
          </a:lstStyle>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none" strike="noStrike" kern="1200" cap="none" spc="0" normalizeH="0" baseline="0" noProof="0" dirty="0">
                <a:ln>
                  <a:noFill/>
                </a:ln>
                <a:solidFill>
                  <a:srgbClr val="000000"/>
                </a:solidFill>
                <a:effectLst/>
                <a:uLnTx/>
                <a:uFillTx/>
                <a:latin typeface="Calibri"/>
                <a:ea typeface="+mn-ea"/>
                <a:cs typeface="+mn-cs"/>
              </a:rPr>
              <a:t>Esta materia fue presentada al Panel de Expertos. Los panelistas Fernando Fuentes y Guillermo Pérez del Río señalaron lo siguiente (Dictamen 19-2024):</a:t>
            </a: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dirty="0">
              <a:ln>
                <a:noFill/>
              </a:ln>
              <a:solidFill>
                <a:srgbClr val="000000"/>
              </a:solidFill>
              <a:effectLst/>
              <a:uLnTx/>
              <a:uFillTx/>
              <a:latin typeface="Calibri"/>
              <a:ea typeface="+mn-ea"/>
              <a:cs typeface="+mn-cs"/>
            </a:endParaRP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sng" strike="noStrike" kern="1200" cap="none" spc="0" normalizeH="0" baseline="0" noProof="0" dirty="0">
                <a:ln>
                  <a:noFill/>
                </a:ln>
                <a:solidFill>
                  <a:prstClr val="black"/>
                </a:solidFill>
                <a:effectLst/>
                <a:uLnTx/>
                <a:uFillTx/>
                <a:latin typeface="Calibri"/>
                <a:ea typeface="+mn-ea"/>
                <a:cs typeface="+mn-cs"/>
              </a:rPr>
              <a:t>Voto de prevención Guillermo Pérez del Río: </a:t>
            </a:r>
            <a:r>
              <a:rPr kumimoji="0" lang="es-CL" sz="1600" b="0" i="0" u="none" strike="noStrike" kern="1200" cap="none" spc="0" normalizeH="0" baseline="0" noProof="0" dirty="0">
                <a:ln>
                  <a:noFill/>
                </a:ln>
                <a:solidFill>
                  <a:prstClr val="black"/>
                </a:solidFill>
                <a:effectLst/>
                <a:uLnTx/>
                <a:uFillTx/>
                <a:latin typeface="Calibri"/>
                <a:ea typeface="+mn-ea"/>
                <a:cs typeface="+mn-cs"/>
              </a:rPr>
              <a:t>“</a:t>
            </a:r>
            <a:r>
              <a:rPr kumimoji="0" lang="es-MX" sz="1600" b="0" i="0" u="none" strike="noStrike" kern="1200" cap="none" spc="0" normalizeH="0" baseline="0" noProof="0" dirty="0">
                <a:ln>
                  <a:noFill/>
                </a:ln>
                <a:solidFill>
                  <a:prstClr val="black"/>
                </a:solidFill>
                <a:effectLst/>
                <a:uLnTx/>
                <a:uFillTx/>
                <a:latin typeface="Calibri"/>
                <a:ea typeface="+mn-ea"/>
                <a:cs typeface="+mn-cs"/>
              </a:rPr>
              <a:t>La condición de libres de estos clientes no está necesariamente relacionada con el mecanismo de pago de peajes. De hecho, estos clientes, al pasar a ser libres, siguen pagando por las redes de distribución un peaje regulado.”</a:t>
            </a: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dirty="0">
              <a:ln>
                <a:noFill/>
              </a:ln>
              <a:solidFill>
                <a:prstClr val="black"/>
              </a:solidFill>
              <a:effectLst/>
              <a:uLnTx/>
              <a:uFillTx/>
              <a:latin typeface="Calibri"/>
              <a:ea typeface="+mn-ea"/>
              <a:cs typeface="+mn-cs"/>
            </a:endParaRPr>
          </a:p>
          <a:p>
            <a:pPr marL="685794"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sng" strike="noStrike" kern="1200" cap="none" spc="0" normalizeH="0" baseline="0" noProof="0" dirty="0">
                <a:ln>
                  <a:noFill/>
                </a:ln>
                <a:solidFill>
                  <a:prstClr val="black"/>
                </a:solidFill>
                <a:effectLst/>
                <a:uLnTx/>
                <a:uFillTx/>
                <a:latin typeface="Calibri"/>
                <a:ea typeface="+mn-ea"/>
                <a:cs typeface="+mn-cs"/>
              </a:rPr>
              <a:t>Voto de minoría Fernando Fuentes:</a:t>
            </a:r>
            <a:r>
              <a:rPr kumimoji="0" lang="es-CL" sz="1600" b="0" i="0" u="none" strike="noStrike" kern="1200" cap="none" spc="0" normalizeH="0" baseline="0" noProof="0" dirty="0">
                <a:ln>
                  <a:noFill/>
                </a:ln>
                <a:solidFill>
                  <a:prstClr val="black"/>
                </a:solidFill>
                <a:effectLst/>
                <a:uLnTx/>
                <a:uFillTx/>
                <a:latin typeface="Calibri"/>
                <a:ea typeface="+mn-ea"/>
                <a:cs typeface="+mn-cs"/>
              </a:rPr>
              <a:t> “</a:t>
            </a:r>
            <a:r>
              <a:rPr kumimoji="0" lang="es-MX" sz="1600" b="0" i="0" u="none" strike="noStrike" kern="1200" cap="none" spc="0" normalizeH="0" baseline="0" noProof="0" dirty="0">
                <a:ln>
                  <a:noFill/>
                </a:ln>
                <a:solidFill>
                  <a:prstClr val="black"/>
                </a:solidFill>
                <a:effectLst/>
                <a:uLnTx/>
                <a:uFillTx/>
                <a:latin typeface="Calibri"/>
                <a:ea typeface="+mn-ea"/>
                <a:cs typeface="+mn-cs"/>
              </a:rPr>
              <a:t>Interpretación posible y razonable es que la facultad de optar por un régimen de tarifa libre no modifica la condición de ser clientes sujetos a regulación de precios.”</a:t>
            </a:r>
            <a:endParaRPr kumimoji="0" lang="es-CL"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032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13707BFE-88B7-4DA7-7B50-0F108F944D66}"/>
              </a:ext>
            </a:extLst>
          </p:cNvPr>
          <p:cNvSpPr txBox="1"/>
          <p:nvPr/>
        </p:nvSpPr>
        <p:spPr>
          <a:xfrm>
            <a:off x="337448" y="914010"/>
            <a:ext cx="11631531" cy="5262979"/>
          </a:xfrm>
          <a:prstGeom prst="rect">
            <a:avLst/>
          </a:prstGeom>
          <a:noFill/>
        </p:spPr>
        <p:txBody>
          <a:bodyPr wrap="square">
            <a:spAutoFit/>
          </a:bodyPr>
          <a:lstStyle>
            <a:defPPr>
              <a:defRPr lang="es-ES"/>
            </a:defPPr>
            <a:lvl1pPr algn="just">
              <a:defRPr sz="1200">
                <a:solidFill>
                  <a:srgbClr val="000000"/>
                </a:solidFill>
                <a:latin typeface="+mj-lt"/>
              </a:defRPr>
            </a:lvl1pPr>
          </a:lstStyle>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a:ln>
                  <a:noFill/>
                </a:ln>
                <a:solidFill>
                  <a:srgbClr val="000000"/>
                </a:solidFill>
                <a:effectLst/>
                <a:uLnTx/>
                <a:uFillTx/>
                <a:latin typeface="Calibri"/>
                <a:ea typeface="+mn-ea"/>
                <a:cs typeface="+mn-cs"/>
              </a:rPr>
              <a:t>Los activos que están cargados en la plataforma y que están asociados a un proyecto u instalación, serán remunerados en su correspondiente proceso. Las empresas tienen el incentivo de cargar las instalaciones con el mayor detalle posible.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none" strike="noStrike" kern="1200" cap="none" spc="0" normalizeH="0" baseline="0" noProof="0">
                <a:ln>
                  <a:noFill/>
                </a:ln>
                <a:solidFill>
                  <a:srgbClr val="000000"/>
                </a:solidFill>
                <a:effectLst/>
                <a:uLnTx/>
                <a:uFillTx/>
                <a:latin typeface="Calibri"/>
                <a:ea typeface="+mn-ea"/>
                <a:cs typeface="+mn-cs"/>
              </a:rPr>
              <a:t>El contenido en la plataforma de activos es diverso, incluso para proyectos similares. Su creación y completitud depende de si la instalación será o no valorizada en un proceso de valorización u homologación próximo. Además depende de la experiencia de cada empresa.</a:t>
            </a: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none" strike="noStrike" kern="1200" cap="none" spc="0" normalizeH="0" baseline="0" noProof="0">
                <a:ln>
                  <a:noFill/>
                </a:ln>
                <a:solidFill>
                  <a:srgbClr val="000000"/>
                </a:solidFill>
                <a:effectLst/>
                <a:uLnTx/>
                <a:uFillTx/>
                <a:latin typeface="Calibri"/>
                <a:ea typeface="+mn-ea"/>
                <a:cs typeface="+mn-cs"/>
              </a:rPr>
              <a:t>Cantidad de activos para representar las mismas instalaciones de la empresa STS: DS7T: 65.743 elementos. Nueva base: 267.390 (4x)</a:t>
            </a: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a:ln>
                <a:noFill/>
              </a:ln>
              <a:solidFill>
                <a:srgbClr val="000000"/>
              </a:solidFill>
              <a:effectLst/>
              <a:uLnTx/>
              <a:uFillTx/>
              <a:latin typeface="Calibri"/>
              <a:ea typeface="+mn-ea"/>
              <a:cs typeface="+mn-cs"/>
            </a:endParaRPr>
          </a:p>
          <a:p>
            <a:pPr marL="228594" marR="0" lvl="0" indent="-228594"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600" b="0" i="0" u="none" strike="noStrike" kern="1200" cap="none" spc="0" normalizeH="0" baseline="0" noProof="0">
                <a:ln>
                  <a:noFill/>
                </a:ln>
                <a:solidFill>
                  <a:srgbClr val="000000"/>
                </a:solidFill>
                <a:effectLst/>
                <a:uLnTx/>
                <a:uFillTx/>
                <a:latin typeface="Calibri"/>
                <a:ea typeface="+mn-ea"/>
                <a:cs typeface="+mn-cs"/>
              </a:rPr>
              <a:t>Todos los elementos que no están tabulados en las fichas se cargan como antecedentes complementarios.</a:t>
            </a:r>
          </a:p>
        </p:txBody>
      </p:sp>
      <p:sp>
        <p:nvSpPr>
          <p:cNvPr id="22" name="Subtítulo 2">
            <a:extLst>
              <a:ext uri="{FF2B5EF4-FFF2-40B4-BE49-F238E27FC236}">
                <a16:creationId xmlns:a16="http://schemas.microsoft.com/office/drawing/2014/main" id="{8E164F74-8875-D243-9F45-FEDAA4215CB4}"/>
              </a:ext>
            </a:extLst>
          </p:cNvPr>
          <p:cNvSpPr txBox="1">
            <a:spLocks/>
          </p:cNvSpPr>
          <p:nvPr/>
        </p:nvSpPr>
        <p:spPr>
          <a:xfrm>
            <a:off x="475122" y="756746"/>
            <a:ext cx="11241759" cy="61012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1" marR="0" lvl="0" indent="-342891" algn="just" defTabSz="914400" rtl="0" eaLnBrk="1" fontAlgn="auto" latinLnBrk="0" hangingPunct="1">
              <a:lnSpc>
                <a:spcPct val="100000"/>
              </a:lnSpc>
              <a:spcBef>
                <a:spcPts val="600"/>
              </a:spcBef>
              <a:spcAft>
                <a:spcPts val="0"/>
              </a:spcAft>
              <a:buClrTx/>
              <a:buSzTx/>
              <a:buFont typeface="Arial" panose="020B0604020202020204" pitchFamily="34" charset="0"/>
              <a:buAutoNum type="arabicPeriod"/>
              <a:tabLst/>
              <a:defRPr/>
            </a:pPr>
            <a:endParaRPr kumimoji="0" lang="es-ES" sz="1600" b="0" i="0" u="none" strike="noStrike" kern="1200" cap="none" spc="0" normalizeH="0" baseline="0" noProof="0">
              <a:ln>
                <a:noFill/>
              </a:ln>
              <a:solidFill>
                <a:srgbClr val="082754"/>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32D2EF9D-77DB-424E-A4C4-7443371DFD74}"/>
              </a:ext>
            </a:extLst>
          </p:cNvPr>
          <p:cNvSpPr/>
          <p:nvPr/>
        </p:nvSpPr>
        <p:spPr>
          <a:xfrm>
            <a:off x="854581" y="695273"/>
            <a:ext cx="1070472" cy="122875"/>
          </a:xfrm>
          <a:prstGeom prst="rect">
            <a:avLst/>
          </a:prstGeom>
          <a:solidFill>
            <a:srgbClr val="4F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EAF84C1A-2E3D-4548-AF68-626068779B0D}"/>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8" name="Título 1">
            <a:extLst>
              <a:ext uri="{FF2B5EF4-FFF2-40B4-BE49-F238E27FC236}">
                <a16:creationId xmlns:a16="http://schemas.microsoft.com/office/drawing/2014/main" id="{2F227928-E001-3820-E229-283235ECC923}"/>
              </a:ext>
            </a:extLst>
          </p:cNvPr>
          <p:cNvSpPr txBox="1">
            <a:spLocks/>
          </p:cNvSpPr>
          <p:nvPr/>
        </p:nvSpPr>
        <p:spPr>
          <a:xfrm>
            <a:off x="769620" y="226417"/>
            <a:ext cx="9144000" cy="4435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L" sz="1600" b="0" i="0" u="none" strike="noStrike" kern="1200" cap="none" spc="0" normalizeH="0" baseline="0" noProof="0">
                <a:ln>
                  <a:noFill/>
                </a:ln>
                <a:solidFill>
                  <a:srgbClr val="082754"/>
                </a:solidFill>
                <a:effectLst/>
                <a:uLnTx/>
                <a:uFillTx/>
                <a:latin typeface="Calibri"/>
                <a:ea typeface="+mj-ea"/>
                <a:cs typeface="+mj-cs"/>
              </a:rPr>
              <a:t>Revisión Base completa</a:t>
            </a:r>
          </a:p>
        </p:txBody>
      </p:sp>
      <p:sp>
        <p:nvSpPr>
          <p:cNvPr id="3" name="Marcador de número de diapositiva 3">
            <a:extLst>
              <a:ext uri="{FF2B5EF4-FFF2-40B4-BE49-F238E27FC236}">
                <a16:creationId xmlns:a16="http://schemas.microsoft.com/office/drawing/2014/main" id="{7924F054-DC92-C00C-1304-CBDF39837341}"/>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2" name="Subtítulo 2">
            <a:extLst>
              <a:ext uri="{FF2B5EF4-FFF2-40B4-BE49-F238E27FC236}">
                <a16:creationId xmlns:a16="http://schemas.microsoft.com/office/drawing/2014/main" id="{BC7B033B-99AB-82E9-DE1B-9C8BD68B6881}"/>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2.) Base de activos. La nueva Ley de Transmisión del año 2016 establece que el CEN debe disponer de una base de activos de transmisión (</a:t>
            </a:r>
            <a:r>
              <a:rPr kumimoji="0" lang="es-ES" sz="1600" b="0" i="0" u="none" strike="noStrike" kern="1200" cap="none" spc="0" normalizeH="0" baseline="0" noProof="0" dirty="0" err="1">
                <a:ln>
                  <a:noFill/>
                </a:ln>
                <a:solidFill>
                  <a:prstClr val="white"/>
                </a:solidFill>
                <a:effectLst/>
                <a:uLnTx/>
                <a:uFillTx/>
                <a:latin typeface="Aptos" panose="020B0004020202020204" pitchFamily="34" charset="0"/>
                <a:ea typeface="+mn-ea"/>
                <a:cs typeface="Calibri"/>
              </a:rPr>
              <a:t>BDATx</a:t>
            </a:r>
            <a:r>
              <a:rPr kumimoji="0" lang="es-ES"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 para los procesos de valorización. Los procesos de carga de activos y de valorización son complejos y diversos.</a:t>
            </a:r>
          </a:p>
        </p:txBody>
      </p:sp>
      <p:graphicFrame>
        <p:nvGraphicFramePr>
          <p:cNvPr id="15" name="Tabla 14">
            <a:extLst>
              <a:ext uri="{FF2B5EF4-FFF2-40B4-BE49-F238E27FC236}">
                <a16:creationId xmlns:a16="http://schemas.microsoft.com/office/drawing/2014/main" id="{17EF733D-91B3-B349-64BE-C1AA3752A22D}"/>
              </a:ext>
            </a:extLst>
          </p:cNvPr>
          <p:cNvGraphicFramePr>
            <a:graphicFrameLocks noGrp="1"/>
          </p:cNvGraphicFramePr>
          <p:nvPr/>
        </p:nvGraphicFramePr>
        <p:xfrm>
          <a:off x="769620" y="2537930"/>
          <a:ext cx="8172078" cy="2617476"/>
        </p:xfrm>
        <a:graphic>
          <a:graphicData uri="http://schemas.openxmlformats.org/drawingml/2006/table">
            <a:tbl>
              <a:tblPr/>
              <a:tblGrid>
                <a:gridCol w="1096923">
                  <a:extLst>
                    <a:ext uri="{9D8B030D-6E8A-4147-A177-3AD203B41FA5}">
                      <a16:colId xmlns:a16="http://schemas.microsoft.com/office/drawing/2014/main" val="217097401"/>
                    </a:ext>
                  </a:extLst>
                </a:gridCol>
                <a:gridCol w="5594309">
                  <a:extLst>
                    <a:ext uri="{9D8B030D-6E8A-4147-A177-3AD203B41FA5}">
                      <a16:colId xmlns:a16="http://schemas.microsoft.com/office/drawing/2014/main" val="1352293585"/>
                    </a:ext>
                  </a:extLst>
                </a:gridCol>
                <a:gridCol w="1480846">
                  <a:extLst>
                    <a:ext uri="{9D8B030D-6E8A-4147-A177-3AD203B41FA5}">
                      <a16:colId xmlns:a16="http://schemas.microsoft.com/office/drawing/2014/main" val="2044997354"/>
                    </a:ext>
                  </a:extLst>
                </a:gridCol>
              </a:tblGrid>
              <a:tr h="186055">
                <a:tc>
                  <a:txBody>
                    <a:bodyPr/>
                    <a:lstStyle/>
                    <a:p>
                      <a:pPr algn="l" fontAlgn="b"/>
                      <a:r>
                        <a:rPr lang="es-CL" sz="1400" b="1" i="0" u="none" strike="noStrike">
                          <a:solidFill>
                            <a:srgbClr val="000000"/>
                          </a:solidFill>
                          <a:effectLst/>
                          <a:latin typeface="Calibri" panose="020F0502020204030204" pitchFamily="34" charset="0"/>
                        </a:rPr>
                        <a:t>ID</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L" sz="1400" b="1" i="0" u="none" strike="noStrike">
                          <a:solidFill>
                            <a:srgbClr val="000000"/>
                          </a:solidFill>
                          <a:effectLst/>
                          <a:latin typeface="Calibri" panose="020F0502020204030204" pitchFamily="34" charset="0"/>
                        </a:rPr>
                        <a:t>Nombre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L" sz="1400" b="1" i="0" u="none" strike="noStrike">
                          <a:solidFill>
                            <a:srgbClr val="000000"/>
                          </a:solidFill>
                          <a:effectLst/>
                          <a:latin typeface="Calibri" panose="020F0502020204030204" pitchFamily="34" charset="0"/>
                        </a:rPr>
                        <a:t>Datos a Informar</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606718"/>
                  </a:ext>
                </a:extLst>
              </a:tr>
              <a:tr h="180975">
                <a:tc>
                  <a:txBody>
                    <a:bodyPr/>
                    <a:lstStyle/>
                    <a:p>
                      <a:pPr algn="l" fontAlgn="b"/>
                      <a:r>
                        <a:rPr lang="es-CL" sz="1400" b="0" i="0" u="none" strike="noStrike">
                          <a:solidFill>
                            <a:srgbClr val="000000"/>
                          </a:solidFill>
                          <a:effectLst/>
                          <a:latin typeface="Calibri" panose="020F0502020204030204" pitchFamily="34" charset="0"/>
                        </a:rPr>
                        <a:t>NUP 1088</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s-MX" sz="1400" b="0" i="0" u="none" strike="noStrike">
                          <a:solidFill>
                            <a:srgbClr val="000000"/>
                          </a:solidFill>
                          <a:effectLst/>
                          <a:latin typeface="Calibri" panose="020F0502020204030204" pitchFamily="34" charset="0"/>
                        </a:rPr>
                        <a:t>Nueva SE Los Varones 220/66 kV 90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r" fontAlgn="b"/>
                      <a:r>
                        <a:rPr lang="es-CL" sz="1400" b="0" i="0" u="none" strike="noStrike">
                          <a:solidFill>
                            <a:srgbClr val="000000"/>
                          </a:solidFill>
                          <a:effectLst/>
                          <a:latin typeface="Calibri" panose="020F0502020204030204" pitchFamily="34" charset="0"/>
                        </a:rPr>
                        <a:t>10.389</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val="1494640371"/>
                  </a:ext>
                </a:extLst>
              </a:tr>
              <a:tr h="186055">
                <a:tc>
                  <a:txBody>
                    <a:bodyPr/>
                    <a:lstStyle/>
                    <a:p>
                      <a:pPr algn="l" fontAlgn="b"/>
                      <a:r>
                        <a:rPr lang="es-CL" sz="1400" b="0" i="0" u="none" strike="noStrike">
                          <a:solidFill>
                            <a:srgbClr val="000000"/>
                          </a:solidFill>
                          <a:effectLst/>
                          <a:latin typeface="Calibri" panose="020F0502020204030204" pitchFamily="34" charset="0"/>
                        </a:rPr>
                        <a:t>NUP 1079</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l" fontAlgn="b"/>
                      <a:r>
                        <a:rPr lang="es-MX" sz="1400" b="0" i="0" u="none" strike="noStrike">
                          <a:solidFill>
                            <a:srgbClr val="000000"/>
                          </a:solidFill>
                          <a:effectLst/>
                          <a:latin typeface="Calibri" panose="020F0502020204030204" pitchFamily="34" charset="0"/>
                        </a:rPr>
                        <a:t>Nueva Subestación Seccionadora Hualqui 220/66 kV 90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r" fontAlgn="b"/>
                      <a:r>
                        <a:rPr lang="es-CL" sz="1400" b="0" i="0" u="none" strike="noStrike">
                          <a:solidFill>
                            <a:srgbClr val="000000"/>
                          </a:solidFill>
                          <a:effectLst/>
                          <a:latin typeface="Calibri" panose="020F0502020204030204" pitchFamily="34" charset="0"/>
                        </a:rPr>
                        <a:t>2.403</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val="630706219"/>
                  </a:ext>
                </a:extLst>
              </a:tr>
              <a:tr h="180975">
                <a:tc>
                  <a:txBody>
                    <a:bodyPr/>
                    <a:lstStyle/>
                    <a:p>
                      <a:pPr algn="l" fontAlgn="b"/>
                      <a:r>
                        <a:rPr lang="es-CL" sz="1400" b="0" i="0" u="none" strike="noStrike">
                          <a:solidFill>
                            <a:srgbClr val="000000"/>
                          </a:solidFill>
                          <a:effectLst/>
                          <a:latin typeface="Calibri" panose="020F0502020204030204" pitchFamily="34" charset="0"/>
                        </a:rPr>
                        <a:t>NUP 1098</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MX" sz="1400" b="0" i="0" u="none" strike="noStrike">
                          <a:solidFill>
                            <a:srgbClr val="000000"/>
                          </a:solidFill>
                          <a:effectLst/>
                          <a:latin typeface="Calibri" panose="020F0502020204030204" pitchFamily="34" charset="0"/>
                        </a:rPr>
                        <a:t>Proyecto SE Nueva Panquehue 110/13,8 kV 30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s-CL" sz="1400" b="0" i="0" u="none" strike="noStrike">
                          <a:solidFill>
                            <a:srgbClr val="000000"/>
                          </a:solidFill>
                          <a:effectLst/>
                          <a:latin typeface="Calibri" panose="020F0502020204030204" pitchFamily="34" charset="0"/>
                        </a:rPr>
                        <a:t>3.692</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854449666"/>
                  </a:ext>
                </a:extLst>
              </a:tr>
              <a:tr h="186055">
                <a:tc>
                  <a:txBody>
                    <a:bodyPr/>
                    <a:lstStyle/>
                    <a:p>
                      <a:pPr algn="l" fontAlgn="b"/>
                      <a:r>
                        <a:rPr lang="es-CL" sz="1400" b="0" i="0" u="none" strike="noStrike">
                          <a:solidFill>
                            <a:srgbClr val="000000"/>
                          </a:solidFill>
                          <a:effectLst/>
                          <a:latin typeface="Calibri" panose="020F0502020204030204" pitchFamily="34" charset="0"/>
                        </a:rPr>
                        <a:t>NUP 1640</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l" fontAlgn="b"/>
                      <a:r>
                        <a:rPr lang="es-CL" sz="1400" b="0" i="0" u="none" strike="noStrike">
                          <a:solidFill>
                            <a:srgbClr val="000000"/>
                          </a:solidFill>
                          <a:effectLst/>
                          <a:latin typeface="Calibri" panose="020F0502020204030204" pitchFamily="34" charset="0"/>
                        </a:rPr>
                        <a:t>Nueva SE Seccionadora Damascal 110/23 kV 30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r" fontAlgn="b"/>
                      <a:r>
                        <a:rPr lang="es-CL" sz="1400" b="0" i="0" u="none" strike="noStrike">
                          <a:solidFill>
                            <a:srgbClr val="000000"/>
                          </a:solidFill>
                          <a:effectLst/>
                          <a:latin typeface="Calibri" panose="020F0502020204030204" pitchFamily="34" charset="0"/>
                        </a:rPr>
                        <a:t>1.089</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340258441"/>
                  </a:ext>
                </a:extLst>
              </a:tr>
              <a:tr h="180975">
                <a:tc>
                  <a:txBody>
                    <a:bodyPr/>
                    <a:lstStyle/>
                    <a:p>
                      <a:pPr algn="l" fontAlgn="b"/>
                      <a:r>
                        <a:rPr lang="es-CL" sz="1400" b="0" i="0" u="none" strike="noStrike">
                          <a:solidFill>
                            <a:srgbClr val="000000"/>
                          </a:solidFill>
                          <a:effectLst/>
                          <a:latin typeface="Calibri" panose="020F0502020204030204" pitchFamily="34" charset="0"/>
                        </a:rPr>
                        <a:t>NUP 1317</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s-CL" sz="1400" b="0" i="0" u="none" strike="noStrike">
                          <a:solidFill>
                            <a:srgbClr val="000000"/>
                          </a:solidFill>
                          <a:effectLst/>
                          <a:latin typeface="Calibri" panose="020F0502020204030204" pitchFamily="34" charset="0"/>
                        </a:rPr>
                        <a:t>Aumento de capacidad en SE Alonso de Córdova 110/12 kV 50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s-CL" sz="1400" b="0" i="0" u="none" strike="noStrike">
                          <a:solidFill>
                            <a:srgbClr val="000000"/>
                          </a:solidFill>
                          <a:effectLst/>
                          <a:latin typeface="Calibri" panose="020F0502020204030204" pitchFamily="34" charset="0"/>
                        </a:rPr>
                        <a:t>3.449</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850615793"/>
                  </a:ext>
                </a:extLst>
              </a:tr>
              <a:tr h="180975">
                <a:tc>
                  <a:txBody>
                    <a:bodyPr/>
                    <a:lstStyle/>
                    <a:p>
                      <a:pPr algn="l" fontAlgn="b"/>
                      <a:r>
                        <a:rPr lang="es-CL" sz="1400" b="0" i="0" u="none" strike="noStrike">
                          <a:solidFill>
                            <a:srgbClr val="000000"/>
                          </a:solidFill>
                          <a:effectLst/>
                          <a:latin typeface="Calibri" panose="020F0502020204030204" pitchFamily="34" charset="0"/>
                        </a:rPr>
                        <a:t>NUP 889</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s-MX" sz="1400" b="0" i="0" u="none" strike="noStrike">
                          <a:solidFill>
                            <a:srgbClr val="000000"/>
                          </a:solidFill>
                          <a:effectLst/>
                          <a:latin typeface="Calibri" panose="020F0502020204030204" pitchFamily="34" charset="0"/>
                        </a:rPr>
                        <a:t>Ampliación en SE Altamirano 110/12 kV 50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r" fontAlgn="b"/>
                      <a:r>
                        <a:rPr lang="es-CL" sz="1400" b="0" i="0" u="none" strike="noStrike">
                          <a:solidFill>
                            <a:srgbClr val="000000"/>
                          </a:solidFill>
                          <a:effectLst/>
                          <a:latin typeface="Calibri" panose="020F0502020204030204" pitchFamily="34" charset="0"/>
                        </a:rPr>
                        <a:t>1.798</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4255154502"/>
                  </a:ext>
                </a:extLst>
              </a:tr>
              <a:tr h="186055">
                <a:tc>
                  <a:txBody>
                    <a:bodyPr/>
                    <a:lstStyle/>
                    <a:p>
                      <a:pPr algn="l" fontAlgn="b"/>
                      <a:r>
                        <a:rPr lang="es-CL" sz="1400" b="0" i="0" u="none" strike="noStrike">
                          <a:solidFill>
                            <a:srgbClr val="000000"/>
                          </a:solidFill>
                          <a:effectLst/>
                          <a:latin typeface="Calibri" panose="020F0502020204030204" pitchFamily="34" charset="0"/>
                        </a:rPr>
                        <a:t>NUP 1453</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es-CL" sz="1400" b="0" i="0" u="none" strike="noStrike">
                          <a:solidFill>
                            <a:srgbClr val="000000"/>
                          </a:solidFill>
                          <a:effectLst/>
                          <a:latin typeface="Calibri" panose="020F0502020204030204" pitchFamily="34" charset="0"/>
                        </a:rPr>
                        <a:t>Aumento de capacidad en S/E Quilicura 110/12 kV 50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r" fontAlgn="b"/>
                      <a:r>
                        <a:rPr lang="es-CL" sz="1400" b="0" i="0" u="none" strike="noStrike">
                          <a:solidFill>
                            <a:srgbClr val="000000"/>
                          </a:solidFill>
                          <a:effectLst/>
                          <a:latin typeface="Calibri" panose="020F0502020204030204" pitchFamily="34" charset="0"/>
                        </a:rPr>
                        <a:t>578</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243695272"/>
                  </a:ext>
                </a:extLst>
              </a:tr>
              <a:tr h="180975">
                <a:tc>
                  <a:txBody>
                    <a:bodyPr/>
                    <a:lstStyle/>
                    <a:p>
                      <a:pPr algn="l" fontAlgn="b"/>
                      <a:r>
                        <a:rPr lang="es-CL" sz="1400" b="0" i="0" u="none" strike="noStrike">
                          <a:solidFill>
                            <a:srgbClr val="000000"/>
                          </a:solidFill>
                          <a:effectLst/>
                          <a:latin typeface="Calibri" panose="020F0502020204030204" pitchFamily="34" charset="0"/>
                        </a:rPr>
                        <a:t>NUP 1117</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MX" sz="1400" b="0" i="0" u="none" strike="noStrike">
                          <a:solidFill>
                            <a:srgbClr val="000000"/>
                          </a:solidFill>
                          <a:effectLst/>
                          <a:latin typeface="Calibri" panose="020F0502020204030204" pitchFamily="34" charset="0"/>
                        </a:rPr>
                        <a:t>Ampliación SE Graneros 66/15kV 30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CL" sz="1400" b="0" i="0" u="none" strike="noStrike">
                          <a:solidFill>
                            <a:srgbClr val="000000"/>
                          </a:solidFill>
                          <a:effectLst/>
                          <a:latin typeface="Calibri" panose="020F0502020204030204" pitchFamily="34" charset="0"/>
                        </a:rPr>
                        <a:t>1.953</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31373652"/>
                  </a:ext>
                </a:extLst>
              </a:tr>
              <a:tr h="180975">
                <a:tc>
                  <a:txBody>
                    <a:bodyPr/>
                    <a:lstStyle/>
                    <a:p>
                      <a:pPr algn="l" fontAlgn="b"/>
                      <a:r>
                        <a:rPr lang="es-CL" sz="1400" b="0" i="0" u="none" strike="noStrike">
                          <a:solidFill>
                            <a:srgbClr val="000000"/>
                          </a:solidFill>
                          <a:effectLst/>
                          <a:latin typeface="Calibri" panose="020F0502020204030204" pitchFamily="34" charset="0"/>
                        </a:rPr>
                        <a:t>NUP 1119</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MX" sz="1400" b="0" i="0" u="none" strike="noStrike">
                          <a:solidFill>
                            <a:srgbClr val="000000"/>
                          </a:solidFill>
                          <a:effectLst/>
                          <a:latin typeface="Calibri" panose="020F0502020204030204" pitchFamily="34" charset="0"/>
                        </a:rPr>
                        <a:t>Ampliación en S/E San Carlos 66/13,8 kV 30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CL" sz="1400" b="0" i="0" u="none" strike="noStrike">
                          <a:solidFill>
                            <a:srgbClr val="000000"/>
                          </a:solidFill>
                          <a:effectLst/>
                          <a:latin typeface="Calibri" panose="020F0502020204030204" pitchFamily="34" charset="0"/>
                        </a:rPr>
                        <a:t>1.529</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263601892"/>
                  </a:ext>
                </a:extLst>
              </a:tr>
              <a:tr h="180975">
                <a:tc>
                  <a:txBody>
                    <a:bodyPr/>
                    <a:lstStyle/>
                    <a:p>
                      <a:pPr algn="l" fontAlgn="b"/>
                      <a:r>
                        <a:rPr lang="es-CL" sz="1400" b="0" i="0" u="none" strike="noStrike">
                          <a:solidFill>
                            <a:srgbClr val="000000"/>
                          </a:solidFill>
                          <a:effectLst/>
                          <a:latin typeface="Calibri" panose="020F0502020204030204" pitchFamily="34" charset="0"/>
                        </a:rPr>
                        <a:t>NUP 3259</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MX" sz="1400" b="0" i="0" u="none" strike="noStrike">
                          <a:solidFill>
                            <a:srgbClr val="000000"/>
                          </a:solidFill>
                          <a:effectLst/>
                          <a:latin typeface="Calibri" panose="020F0502020204030204" pitchFamily="34" charset="0"/>
                        </a:rPr>
                        <a:t>Ampliación en S/E Chiguayante 66/15 kV 20 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CL" sz="1400" b="0" i="0" u="none" strike="noStrike">
                          <a:solidFill>
                            <a:srgbClr val="000000"/>
                          </a:solidFill>
                          <a:effectLst/>
                          <a:latin typeface="Calibri" panose="020F0502020204030204" pitchFamily="34" charset="0"/>
                        </a:rPr>
                        <a:t>566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405835989"/>
                  </a:ext>
                </a:extLst>
              </a:tr>
              <a:tr h="186055">
                <a:tc>
                  <a:txBody>
                    <a:bodyPr/>
                    <a:lstStyle/>
                    <a:p>
                      <a:pPr algn="l" fontAlgn="b"/>
                      <a:r>
                        <a:rPr lang="es-CL" sz="1400" b="0" i="0" u="none" strike="noStrike">
                          <a:solidFill>
                            <a:srgbClr val="000000"/>
                          </a:solidFill>
                          <a:effectLst/>
                          <a:latin typeface="Calibri" panose="020F0502020204030204" pitchFamily="34" charset="0"/>
                        </a:rPr>
                        <a:t>NUP 1544</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MX" sz="1400" b="0" i="0" u="none" strike="noStrike">
                          <a:solidFill>
                            <a:srgbClr val="000000"/>
                          </a:solidFill>
                          <a:effectLst/>
                          <a:latin typeface="Calibri" panose="020F0502020204030204" pitchFamily="34" charset="0"/>
                        </a:rPr>
                        <a:t>Ampliación en Subestación El Totoral 66/12 kV 15MVA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CL" sz="1400" b="0" i="0" u="none" strike="noStrike">
                          <a:solidFill>
                            <a:srgbClr val="000000"/>
                          </a:solidFill>
                          <a:effectLst/>
                          <a:latin typeface="Calibri" panose="020F0502020204030204" pitchFamily="34" charset="0"/>
                        </a:rPr>
                        <a:t>526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434554993"/>
                  </a:ext>
                </a:extLst>
              </a:tr>
            </a:tbl>
          </a:graphicData>
        </a:graphic>
      </p:graphicFrame>
      <p:sp>
        <p:nvSpPr>
          <p:cNvPr id="18" name="Subtítulo 2">
            <a:extLst>
              <a:ext uri="{FF2B5EF4-FFF2-40B4-BE49-F238E27FC236}">
                <a16:creationId xmlns:a16="http://schemas.microsoft.com/office/drawing/2014/main" id="{72E7B775-9073-E48E-1709-4994925998DD}"/>
              </a:ext>
            </a:extLst>
          </p:cNvPr>
          <p:cNvSpPr txBox="1">
            <a:spLocks/>
          </p:cNvSpPr>
          <p:nvPr/>
        </p:nvSpPr>
        <p:spPr>
          <a:xfrm>
            <a:off x="548916" y="6126482"/>
            <a:ext cx="10655061"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MX" sz="16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PROPUESTA: </a:t>
            </a:r>
            <a:r>
              <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Creación de un anexo técnico de instalaciones de transmisión en la </a:t>
            </a:r>
            <a:r>
              <a:rPr kumimoji="0" lang="es-MX" sz="1600" b="0" i="0" u="none" strike="noStrike" kern="1200" cap="none" spc="0" normalizeH="0" baseline="0" noProof="0" dirty="0" err="1">
                <a:ln>
                  <a:noFill/>
                </a:ln>
                <a:solidFill>
                  <a:prstClr val="white"/>
                </a:solidFill>
                <a:effectLst/>
                <a:uLnTx/>
                <a:uFillTx/>
                <a:latin typeface="Aptos" panose="020B0004020202020204" pitchFamily="34" charset="0"/>
                <a:ea typeface="+mn-ea"/>
                <a:cs typeface="Calibri"/>
              </a:rPr>
              <a:t>BDATx</a:t>
            </a:r>
            <a:r>
              <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 consensuado entre la CNE, usuaria de los datos, el CEN, dueña de los datos, y las empresas, que simplifique y estandarice el proceso.</a:t>
            </a:r>
          </a:p>
        </p:txBody>
      </p:sp>
      <p:sp>
        <p:nvSpPr>
          <p:cNvPr id="4" name="CuadroTexto 3">
            <a:extLst>
              <a:ext uri="{FF2B5EF4-FFF2-40B4-BE49-F238E27FC236}">
                <a16:creationId xmlns:a16="http://schemas.microsoft.com/office/drawing/2014/main" id="{F0344BD1-EF2B-0CA3-7295-6C7A241F4497}"/>
              </a:ext>
            </a:extLst>
          </p:cNvPr>
          <p:cNvSpPr txBox="1"/>
          <p:nvPr/>
        </p:nvSpPr>
        <p:spPr>
          <a:xfrm>
            <a:off x="9020606" y="4188982"/>
            <a:ext cx="307442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1" u="none" strike="noStrike" kern="1200" cap="none" spc="0" normalizeH="0" baseline="0" noProof="0" dirty="0">
                <a:ln>
                  <a:noFill/>
                </a:ln>
                <a:solidFill>
                  <a:srgbClr val="000000"/>
                </a:solidFill>
                <a:effectLst/>
                <a:uLnTx/>
                <a:uFillTx/>
                <a:latin typeface="Calibri"/>
                <a:ea typeface="+mn-ea"/>
                <a:cs typeface="+mn-cs"/>
              </a:rPr>
              <a:t>* L</a:t>
            </a:r>
            <a:r>
              <a:rPr kumimoji="0" lang="es-MX" sz="1600" b="0" i="1" u="none" strike="noStrike" kern="1200" cap="none" spc="0" normalizeH="0" baseline="0" noProof="0" dirty="0">
                <a:ln>
                  <a:noFill/>
                </a:ln>
                <a:solidFill>
                  <a:srgbClr val="000000"/>
                </a:solidFill>
                <a:effectLst/>
                <a:uLnTx/>
                <a:uFillTx/>
                <a:latin typeface="Calibri"/>
                <a:ea typeface="+mn-ea"/>
                <a:cs typeface="+mn-cs"/>
              </a:rPr>
              <a:t>os proyectos están en distintas etapas de carga según la prioridad que les ha dado cada empresa o el mismo CEN.</a:t>
            </a:r>
          </a:p>
        </p:txBody>
      </p:sp>
    </p:spTree>
    <p:extLst>
      <p:ext uri="{BB962C8B-B14F-4D97-AF65-F5344CB8AC3E}">
        <p14:creationId xmlns:p14="http://schemas.microsoft.com/office/powerpoint/2010/main" val="820185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DE480-33F6-C3EF-6F07-9641B892C180}"/>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F9A89731-F4B5-2E30-8E45-7BDBA363E903}"/>
              </a:ext>
            </a:extLst>
          </p:cNvPr>
          <p:cNvSpPr/>
          <p:nvPr/>
        </p:nvSpPr>
        <p:spPr>
          <a:xfrm>
            <a:off x="854581" y="695273"/>
            <a:ext cx="1070472" cy="122875"/>
          </a:xfrm>
          <a:prstGeom prst="rect">
            <a:avLst/>
          </a:prstGeom>
          <a:solidFill>
            <a:srgbClr val="4F1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E6D464D8-B3D8-3F54-99C1-86191E24C304}"/>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3" name="Marcador de número de diapositiva 3">
            <a:extLst>
              <a:ext uri="{FF2B5EF4-FFF2-40B4-BE49-F238E27FC236}">
                <a16:creationId xmlns:a16="http://schemas.microsoft.com/office/drawing/2014/main" id="{0255C624-1424-1801-4112-A731BF4E4EAF}"/>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cxnSp>
        <p:nvCxnSpPr>
          <p:cNvPr id="5" name="Conector recto de flecha 4">
            <a:extLst>
              <a:ext uri="{FF2B5EF4-FFF2-40B4-BE49-F238E27FC236}">
                <a16:creationId xmlns:a16="http://schemas.microsoft.com/office/drawing/2014/main" id="{3B3F1125-3461-0A75-6FC1-BF3110D3B63E}"/>
              </a:ext>
            </a:extLst>
          </p:cNvPr>
          <p:cNvCxnSpPr/>
          <p:nvPr/>
        </p:nvCxnSpPr>
        <p:spPr>
          <a:xfrm>
            <a:off x="2034040" y="2080333"/>
            <a:ext cx="192000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4E2C996F-D501-64AA-FD9C-D0B171776C91}"/>
              </a:ext>
            </a:extLst>
          </p:cNvPr>
          <p:cNvCxnSpPr>
            <a:cxnSpLocks/>
          </p:cNvCxnSpPr>
          <p:nvPr/>
        </p:nvCxnSpPr>
        <p:spPr>
          <a:xfrm>
            <a:off x="3055891" y="1712229"/>
            <a:ext cx="0" cy="720000"/>
          </a:xfrm>
          <a:prstGeom prst="straightConnector1">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78CB5213-945D-4ED2-5EB1-A66037759A66}"/>
              </a:ext>
            </a:extLst>
          </p:cNvPr>
          <p:cNvSpPr txBox="1"/>
          <p:nvPr/>
        </p:nvSpPr>
        <p:spPr>
          <a:xfrm>
            <a:off x="2201567" y="2467178"/>
            <a:ext cx="1701680"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Valorización</a:t>
            </a: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Activos con entrada en operación comercial (EOC) hasta diciembre 2015</a:t>
            </a:r>
          </a:p>
        </p:txBody>
      </p:sp>
      <p:sp>
        <p:nvSpPr>
          <p:cNvPr id="11" name="CuadroTexto 10">
            <a:extLst>
              <a:ext uri="{FF2B5EF4-FFF2-40B4-BE49-F238E27FC236}">
                <a16:creationId xmlns:a16="http://schemas.microsoft.com/office/drawing/2014/main" id="{2968A214-C923-640E-511E-BD1F43D085AD}"/>
              </a:ext>
            </a:extLst>
          </p:cNvPr>
          <p:cNvSpPr txBox="1"/>
          <p:nvPr/>
        </p:nvSpPr>
        <p:spPr>
          <a:xfrm>
            <a:off x="2338438" y="1435230"/>
            <a:ext cx="143490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p:txBody>
      </p:sp>
      <p:cxnSp>
        <p:nvCxnSpPr>
          <p:cNvPr id="12" name="Conector recto de flecha 11">
            <a:extLst>
              <a:ext uri="{FF2B5EF4-FFF2-40B4-BE49-F238E27FC236}">
                <a16:creationId xmlns:a16="http://schemas.microsoft.com/office/drawing/2014/main" id="{1220746E-932D-3442-7245-3BA0C68FA3FA}"/>
              </a:ext>
            </a:extLst>
          </p:cNvPr>
          <p:cNvCxnSpPr>
            <a:cxnSpLocks/>
          </p:cNvCxnSpPr>
          <p:nvPr/>
        </p:nvCxnSpPr>
        <p:spPr>
          <a:xfrm>
            <a:off x="5080576" y="1713480"/>
            <a:ext cx="0" cy="720000"/>
          </a:xfrm>
          <a:prstGeom prst="straightConnector1">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3EA08E8-6DB8-FB3C-17DE-5AC71DA1D0FE}"/>
              </a:ext>
            </a:extLst>
          </p:cNvPr>
          <p:cNvSpPr txBox="1"/>
          <p:nvPr/>
        </p:nvSpPr>
        <p:spPr>
          <a:xfrm>
            <a:off x="4363125" y="1436481"/>
            <a:ext cx="143490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2019</a:t>
            </a:r>
          </a:p>
        </p:txBody>
      </p:sp>
      <p:cxnSp>
        <p:nvCxnSpPr>
          <p:cNvPr id="24" name="Conector recto de flecha 23">
            <a:extLst>
              <a:ext uri="{FF2B5EF4-FFF2-40B4-BE49-F238E27FC236}">
                <a16:creationId xmlns:a16="http://schemas.microsoft.com/office/drawing/2014/main" id="{A13BCFDE-2D42-93A8-442E-CCE3AD51B45D}"/>
              </a:ext>
            </a:extLst>
          </p:cNvPr>
          <p:cNvCxnSpPr/>
          <p:nvPr/>
        </p:nvCxnSpPr>
        <p:spPr>
          <a:xfrm>
            <a:off x="4116944" y="2080333"/>
            <a:ext cx="192000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7754A3B0-2FD9-7E4E-9C90-6CEFED4F0868}"/>
              </a:ext>
            </a:extLst>
          </p:cNvPr>
          <p:cNvSpPr txBox="1"/>
          <p:nvPr/>
        </p:nvSpPr>
        <p:spPr>
          <a:xfrm>
            <a:off x="101793" y="2686547"/>
            <a:ext cx="171090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Proceso 2018-2019</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Decreto 6T</a:t>
            </a:r>
          </a:p>
        </p:txBody>
      </p:sp>
      <p:sp>
        <p:nvSpPr>
          <p:cNvPr id="29" name="CuadroTexto 28">
            <a:extLst>
              <a:ext uri="{FF2B5EF4-FFF2-40B4-BE49-F238E27FC236}">
                <a16:creationId xmlns:a16="http://schemas.microsoft.com/office/drawing/2014/main" id="{6C55AFFB-CE0E-BD9E-CCFF-92EF8838C75B}"/>
              </a:ext>
            </a:extLst>
          </p:cNvPr>
          <p:cNvSpPr txBox="1"/>
          <p:nvPr/>
        </p:nvSpPr>
        <p:spPr>
          <a:xfrm>
            <a:off x="85709" y="4052036"/>
            <a:ext cx="171090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Proceso 2020-2023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Decreto 7T</a:t>
            </a:r>
          </a:p>
        </p:txBody>
      </p:sp>
      <p:sp>
        <p:nvSpPr>
          <p:cNvPr id="30" name="CuadroTexto 29">
            <a:extLst>
              <a:ext uri="{FF2B5EF4-FFF2-40B4-BE49-F238E27FC236}">
                <a16:creationId xmlns:a16="http://schemas.microsoft.com/office/drawing/2014/main" id="{625978B1-2A95-EDC8-7E7E-11B9F582F4F3}"/>
              </a:ext>
            </a:extLst>
          </p:cNvPr>
          <p:cNvSpPr txBox="1"/>
          <p:nvPr/>
        </p:nvSpPr>
        <p:spPr>
          <a:xfrm>
            <a:off x="151274" y="5639144"/>
            <a:ext cx="171090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Proceso 2024-2027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 curso)</a:t>
            </a:r>
          </a:p>
        </p:txBody>
      </p:sp>
      <p:cxnSp>
        <p:nvCxnSpPr>
          <p:cNvPr id="31" name="Conector recto de flecha 30">
            <a:extLst>
              <a:ext uri="{FF2B5EF4-FFF2-40B4-BE49-F238E27FC236}">
                <a16:creationId xmlns:a16="http://schemas.microsoft.com/office/drawing/2014/main" id="{A44200D3-F3E8-B4E1-7BDB-3274C59E3FCD}"/>
              </a:ext>
            </a:extLst>
          </p:cNvPr>
          <p:cNvCxnSpPr>
            <a:cxnSpLocks/>
          </p:cNvCxnSpPr>
          <p:nvPr/>
        </p:nvCxnSpPr>
        <p:spPr>
          <a:xfrm>
            <a:off x="7059632" y="1711068"/>
            <a:ext cx="0" cy="720000"/>
          </a:xfrm>
          <a:prstGeom prst="straightConnector1">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4E6A4A89-2884-0063-202E-7BEA4EEDB7FE}"/>
              </a:ext>
            </a:extLst>
          </p:cNvPr>
          <p:cNvSpPr txBox="1"/>
          <p:nvPr/>
        </p:nvSpPr>
        <p:spPr>
          <a:xfrm>
            <a:off x="6342181" y="1434069"/>
            <a:ext cx="143490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2020</a:t>
            </a:r>
          </a:p>
        </p:txBody>
      </p:sp>
      <p:cxnSp>
        <p:nvCxnSpPr>
          <p:cNvPr id="36" name="Conector recto de flecha 35">
            <a:extLst>
              <a:ext uri="{FF2B5EF4-FFF2-40B4-BE49-F238E27FC236}">
                <a16:creationId xmlns:a16="http://schemas.microsoft.com/office/drawing/2014/main" id="{6A6CB36B-94A2-8DAC-9BD6-F83EEDF102B9}"/>
              </a:ext>
            </a:extLst>
          </p:cNvPr>
          <p:cNvCxnSpPr/>
          <p:nvPr/>
        </p:nvCxnSpPr>
        <p:spPr>
          <a:xfrm>
            <a:off x="6096000" y="2077921"/>
            <a:ext cx="192000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C3C271E8-FA27-9FF6-6C77-795A513F1673}"/>
              </a:ext>
            </a:extLst>
          </p:cNvPr>
          <p:cNvCxnSpPr>
            <a:cxnSpLocks/>
          </p:cNvCxnSpPr>
          <p:nvPr/>
        </p:nvCxnSpPr>
        <p:spPr>
          <a:xfrm>
            <a:off x="9201592" y="1711068"/>
            <a:ext cx="0" cy="720000"/>
          </a:xfrm>
          <a:prstGeom prst="straightConnector1">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98B0CC51-90F3-B7C0-F6AA-5938A6586A2B}"/>
              </a:ext>
            </a:extLst>
          </p:cNvPr>
          <p:cNvSpPr txBox="1"/>
          <p:nvPr/>
        </p:nvSpPr>
        <p:spPr>
          <a:xfrm>
            <a:off x="8484141" y="1434069"/>
            <a:ext cx="143490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2023</a:t>
            </a:r>
          </a:p>
        </p:txBody>
      </p:sp>
      <p:sp>
        <p:nvSpPr>
          <p:cNvPr id="40" name="CuadroTexto 39">
            <a:extLst>
              <a:ext uri="{FF2B5EF4-FFF2-40B4-BE49-F238E27FC236}">
                <a16:creationId xmlns:a16="http://schemas.microsoft.com/office/drawing/2014/main" id="{9E925ED4-C4DA-5277-2A15-4529F3E2E8B1}"/>
              </a:ext>
            </a:extLst>
          </p:cNvPr>
          <p:cNvSpPr txBox="1"/>
          <p:nvPr/>
        </p:nvSpPr>
        <p:spPr>
          <a:xfrm>
            <a:off x="8486240" y="2440745"/>
            <a:ext cx="1434905"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Homologación</a:t>
            </a: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Obras 13T con EOC 2019</a:t>
            </a:r>
          </a:p>
        </p:txBody>
      </p:sp>
      <p:sp>
        <p:nvSpPr>
          <p:cNvPr id="41" name="CuadroTexto 40">
            <a:extLst>
              <a:ext uri="{FF2B5EF4-FFF2-40B4-BE49-F238E27FC236}">
                <a16:creationId xmlns:a16="http://schemas.microsoft.com/office/drawing/2014/main" id="{104232A1-2F34-C4A8-9FEE-0BE2DA3D5AF6}"/>
              </a:ext>
            </a:extLst>
          </p:cNvPr>
          <p:cNvSpPr txBox="1"/>
          <p:nvPr/>
        </p:nvSpPr>
        <p:spPr>
          <a:xfrm>
            <a:off x="8484141" y="3658798"/>
            <a:ext cx="1434905"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Homologación </a:t>
            </a: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Obras 102º con EOC 2020-2021</a:t>
            </a:r>
          </a:p>
        </p:txBody>
      </p:sp>
      <p:cxnSp>
        <p:nvCxnSpPr>
          <p:cNvPr id="42" name="Conector recto de flecha 41">
            <a:extLst>
              <a:ext uri="{FF2B5EF4-FFF2-40B4-BE49-F238E27FC236}">
                <a16:creationId xmlns:a16="http://schemas.microsoft.com/office/drawing/2014/main" id="{E8E4441D-5AD5-4F09-6AFB-DCFCD4DC51FB}"/>
              </a:ext>
            </a:extLst>
          </p:cNvPr>
          <p:cNvCxnSpPr/>
          <p:nvPr/>
        </p:nvCxnSpPr>
        <p:spPr>
          <a:xfrm>
            <a:off x="8237960" y="2077921"/>
            <a:ext cx="192000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69C46DE6-5DDC-546E-4C7A-8F2E5B346D98}"/>
              </a:ext>
            </a:extLst>
          </p:cNvPr>
          <p:cNvCxnSpPr>
            <a:cxnSpLocks/>
          </p:cNvCxnSpPr>
          <p:nvPr/>
        </p:nvCxnSpPr>
        <p:spPr>
          <a:xfrm>
            <a:off x="11253517" y="1711068"/>
            <a:ext cx="0" cy="720000"/>
          </a:xfrm>
          <a:prstGeom prst="straightConnector1">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838D4EE0-E5BC-1AC3-C5F7-65610405B8E9}"/>
              </a:ext>
            </a:extLst>
          </p:cNvPr>
          <p:cNvSpPr txBox="1"/>
          <p:nvPr/>
        </p:nvSpPr>
        <p:spPr>
          <a:xfrm>
            <a:off x="10536066" y="1434069"/>
            <a:ext cx="143490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2024</a:t>
            </a:r>
          </a:p>
        </p:txBody>
      </p:sp>
      <p:cxnSp>
        <p:nvCxnSpPr>
          <p:cNvPr id="48" name="Conector recto de flecha 47">
            <a:extLst>
              <a:ext uri="{FF2B5EF4-FFF2-40B4-BE49-F238E27FC236}">
                <a16:creationId xmlns:a16="http://schemas.microsoft.com/office/drawing/2014/main" id="{872402BD-AD54-4F4D-82C1-717028838F7E}"/>
              </a:ext>
            </a:extLst>
          </p:cNvPr>
          <p:cNvCxnSpPr/>
          <p:nvPr/>
        </p:nvCxnSpPr>
        <p:spPr>
          <a:xfrm>
            <a:off x="10289885" y="2077921"/>
            <a:ext cx="192000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8EF9036B-091D-512D-BE5C-83D61603E59F}"/>
              </a:ext>
            </a:extLst>
          </p:cNvPr>
          <p:cNvSpPr txBox="1"/>
          <p:nvPr/>
        </p:nvSpPr>
        <p:spPr>
          <a:xfrm>
            <a:off x="6205160" y="3613666"/>
            <a:ext cx="1701680"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Valorización</a:t>
            </a: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Activos con entrada en operación comercial (EOC) hasta diciembre 2017</a:t>
            </a:r>
          </a:p>
        </p:txBody>
      </p:sp>
      <p:sp>
        <p:nvSpPr>
          <p:cNvPr id="50" name="CuadroTexto 49">
            <a:extLst>
              <a:ext uri="{FF2B5EF4-FFF2-40B4-BE49-F238E27FC236}">
                <a16:creationId xmlns:a16="http://schemas.microsoft.com/office/drawing/2014/main" id="{29B411A1-1E8E-A718-4A14-23968889D9B6}"/>
              </a:ext>
            </a:extLst>
          </p:cNvPr>
          <p:cNvSpPr txBox="1"/>
          <p:nvPr/>
        </p:nvSpPr>
        <p:spPr>
          <a:xfrm>
            <a:off x="10496346" y="3613665"/>
            <a:ext cx="1434905"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Homologación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Obras 102º con EOC 2022-2023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Obras 13T con EOC 2020-2023</a:t>
            </a:r>
          </a:p>
        </p:txBody>
      </p:sp>
      <p:sp>
        <p:nvSpPr>
          <p:cNvPr id="51" name="CuadroTexto 50">
            <a:extLst>
              <a:ext uri="{FF2B5EF4-FFF2-40B4-BE49-F238E27FC236}">
                <a16:creationId xmlns:a16="http://schemas.microsoft.com/office/drawing/2014/main" id="{45A89545-9493-0445-58D7-96ED01DDFF75}"/>
              </a:ext>
            </a:extLst>
          </p:cNvPr>
          <p:cNvSpPr txBox="1"/>
          <p:nvPr/>
        </p:nvSpPr>
        <p:spPr>
          <a:xfrm>
            <a:off x="4363125" y="2517271"/>
            <a:ext cx="1434905"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Homologación</a:t>
            </a: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Obras con EOC 2016 - 2018</a:t>
            </a:r>
          </a:p>
        </p:txBody>
      </p:sp>
      <p:sp>
        <p:nvSpPr>
          <p:cNvPr id="52" name="CuadroTexto 51">
            <a:extLst>
              <a:ext uri="{FF2B5EF4-FFF2-40B4-BE49-F238E27FC236}">
                <a16:creationId xmlns:a16="http://schemas.microsoft.com/office/drawing/2014/main" id="{7961CDED-7929-F138-283C-8D0C9E059278}"/>
              </a:ext>
            </a:extLst>
          </p:cNvPr>
          <p:cNvSpPr txBox="1"/>
          <p:nvPr/>
        </p:nvSpPr>
        <p:spPr>
          <a:xfrm>
            <a:off x="10327228" y="5285202"/>
            <a:ext cx="1701680"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Valorización</a:t>
            </a: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Activos con entrada en operación comercial (EOC) hasta diciembre 2021</a:t>
            </a:r>
          </a:p>
        </p:txBody>
      </p:sp>
      <p:cxnSp>
        <p:nvCxnSpPr>
          <p:cNvPr id="54" name="Conector recto 53">
            <a:extLst>
              <a:ext uri="{FF2B5EF4-FFF2-40B4-BE49-F238E27FC236}">
                <a16:creationId xmlns:a16="http://schemas.microsoft.com/office/drawing/2014/main" id="{25FB1860-7DE1-6463-881B-A8E89CD70CFC}"/>
              </a:ext>
            </a:extLst>
          </p:cNvPr>
          <p:cNvCxnSpPr/>
          <p:nvPr/>
        </p:nvCxnSpPr>
        <p:spPr>
          <a:xfrm flipV="1">
            <a:off x="151273" y="3505197"/>
            <a:ext cx="11877635" cy="0"/>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Conector recto 54">
            <a:extLst>
              <a:ext uri="{FF2B5EF4-FFF2-40B4-BE49-F238E27FC236}">
                <a16:creationId xmlns:a16="http://schemas.microsoft.com/office/drawing/2014/main" id="{2AFC034F-5B40-FA12-8461-A7BB706742FF}"/>
              </a:ext>
            </a:extLst>
          </p:cNvPr>
          <p:cNvCxnSpPr/>
          <p:nvPr/>
        </p:nvCxnSpPr>
        <p:spPr>
          <a:xfrm flipV="1">
            <a:off x="151273" y="4938483"/>
            <a:ext cx="11877635" cy="0"/>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6" name="CuadroTexto 55">
            <a:extLst>
              <a:ext uri="{FF2B5EF4-FFF2-40B4-BE49-F238E27FC236}">
                <a16:creationId xmlns:a16="http://schemas.microsoft.com/office/drawing/2014/main" id="{C6960526-7408-8BEF-CF7F-19472E393A41}"/>
              </a:ext>
            </a:extLst>
          </p:cNvPr>
          <p:cNvSpPr txBox="1"/>
          <p:nvPr/>
        </p:nvSpPr>
        <p:spPr>
          <a:xfrm>
            <a:off x="7429173" y="864828"/>
            <a:ext cx="143490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Nueva base de activos CEN</a:t>
            </a:r>
          </a:p>
        </p:txBody>
      </p:sp>
      <p:sp>
        <p:nvSpPr>
          <p:cNvPr id="60" name="CuadroTexto 59">
            <a:extLst>
              <a:ext uri="{FF2B5EF4-FFF2-40B4-BE49-F238E27FC236}">
                <a16:creationId xmlns:a16="http://schemas.microsoft.com/office/drawing/2014/main" id="{7AB44C81-2C52-8822-8415-4C8BA53116F1}"/>
              </a:ext>
            </a:extLst>
          </p:cNvPr>
          <p:cNvSpPr txBox="1"/>
          <p:nvPr/>
        </p:nvSpPr>
        <p:spPr>
          <a:xfrm>
            <a:off x="1207601" y="862177"/>
            <a:ext cx="143490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Base de activos CNE</a:t>
            </a:r>
          </a:p>
        </p:txBody>
      </p:sp>
      <p:cxnSp>
        <p:nvCxnSpPr>
          <p:cNvPr id="62" name="Conector recto 61">
            <a:extLst>
              <a:ext uri="{FF2B5EF4-FFF2-40B4-BE49-F238E27FC236}">
                <a16:creationId xmlns:a16="http://schemas.microsoft.com/office/drawing/2014/main" id="{930236C1-6C1A-22B5-14C2-3A93DB3D56C9}"/>
              </a:ext>
            </a:extLst>
          </p:cNvPr>
          <p:cNvCxnSpPr>
            <a:cxnSpLocks/>
          </p:cNvCxnSpPr>
          <p:nvPr/>
        </p:nvCxnSpPr>
        <p:spPr>
          <a:xfrm flipV="1">
            <a:off x="2504440" y="1108397"/>
            <a:ext cx="480000" cy="0"/>
          </a:xfrm>
          <a:prstGeom prst="line">
            <a:avLst/>
          </a:prstGeom>
          <a:ln w="1270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4" name="Conector recto 63">
            <a:extLst>
              <a:ext uri="{FF2B5EF4-FFF2-40B4-BE49-F238E27FC236}">
                <a16:creationId xmlns:a16="http://schemas.microsoft.com/office/drawing/2014/main" id="{7EDA9ABC-D7F3-FCC3-DCB0-FC25E84FE093}"/>
              </a:ext>
            </a:extLst>
          </p:cNvPr>
          <p:cNvCxnSpPr>
            <a:cxnSpLocks/>
          </p:cNvCxnSpPr>
          <p:nvPr/>
        </p:nvCxnSpPr>
        <p:spPr>
          <a:xfrm flipV="1">
            <a:off x="8722192" y="1101557"/>
            <a:ext cx="480000" cy="0"/>
          </a:xfrm>
          <a:prstGeom prst="line">
            <a:avLst/>
          </a:prstGeom>
          <a:ln w="1270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 name="Subtítulo 2">
            <a:extLst>
              <a:ext uri="{FF2B5EF4-FFF2-40B4-BE49-F238E27FC236}">
                <a16:creationId xmlns:a16="http://schemas.microsoft.com/office/drawing/2014/main" id="{1B8F6435-A617-815E-6742-FD3C6EA4AEAC}"/>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3.) Adiciones, retiros y rezagos en la plataforma de activos de transmisión. Los activos que entran en servicio entre fijaciones tarifarias son homologados al decreto vigente. Los procesos de homologación son complejos.</a:t>
            </a:r>
          </a:p>
        </p:txBody>
      </p:sp>
    </p:spTree>
    <p:extLst>
      <p:ext uri="{BB962C8B-B14F-4D97-AF65-F5344CB8AC3E}">
        <p14:creationId xmlns:p14="http://schemas.microsoft.com/office/powerpoint/2010/main" val="574995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F53A-9293-B1B9-5721-5D30CB564A9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0754BAC2-B444-8807-20A1-CEC5668972C8}"/>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3" name="Marcador de número de diapositiva 3">
            <a:extLst>
              <a:ext uri="{FF2B5EF4-FFF2-40B4-BE49-F238E27FC236}">
                <a16:creationId xmlns:a16="http://schemas.microsoft.com/office/drawing/2014/main" id="{5844DB32-5520-434A-FE02-DEA2327D1E69}"/>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30" name="CuadroTexto 29">
            <a:extLst>
              <a:ext uri="{FF2B5EF4-FFF2-40B4-BE49-F238E27FC236}">
                <a16:creationId xmlns:a16="http://schemas.microsoft.com/office/drawing/2014/main" id="{35810C59-ACA3-A784-CCB9-8E60A44E7BA2}"/>
              </a:ext>
            </a:extLst>
          </p:cNvPr>
          <p:cNvSpPr txBox="1"/>
          <p:nvPr/>
        </p:nvSpPr>
        <p:spPr>
          <a:xfrm>
            <a:off x="323909" y="995622"/>
            <a:ext cx="11105073" cy="2800767"/>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rPr>
              <a:t>Para los procesos de homologación, la CNE realiza una descarga de datos desde la plataforma de activos en una fecha establecida.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rPr>
              <a:t>La homologación se realiza una vez entre períodos tarifarios. Errores en la plataforma quedan fijos hasta por 6 años. El proceso de homologación no se puede discrepar en el Panel de Expertos.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rPr>
              <a:t>De haber registros no creados, no cargados o cargados en exceso, éstos no serán considerados hasta el siguiente proceso de valorización de dicha instalación.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rPr>
              <a:t>En Distribución, la LGSE se hace cargo del punto estableciendo procesos anuales de adiciones y retiros. Asimismo, SEC establece un mecanismo de incorporación de rezagos por diversos motivos.</a:t>
            </a:r>
          </a:p>
        </p:txBody>
      </p:sp>
      <p:sp>
        <p:nvSpPr>
          <p:cNvPr id="2" name="Subtítulo 2">
            <a:extLst>
              <a:ext uri="{FF2B5EF4-FFF2-40B4-BE49-F238E27FC236}">
                <a16:creationId xmlns:a16="http://schemas.microsoft.com/office/drawing/2014/main" id="{43915FB9-69A3-5A12-4524-F85BB5D65230}"/>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a:ln>
                  <a:noFill/>
                </a:ln>
                <a:solidFill>
                  <a:prstClr val="white"/>
                </a:solidFill>
                <a:effectLst/>
                <a:uLnTx/>
                <a:uFillTx/>
                <a:latin typeface="Aptos" panose="020B0004020202020204" pitchFamily="34" charset="0"/>
                <a:ea typeface="+mn-ea"/>
                <a:cs typeface="Calibri"/>
              </a:rPr>
              <a:t>La fecha de descarga de los datos para la valorización pudiese estar desfasada con la completa creación y carga de los registros.</a:t>
            </a:r>
          </a:p>
        </p:txBody>
      </p:sp>
      <p:graphicFrame>
        <p:nvGraphicFramePr>
          <p:cNvPr id="12" name="Tabla 11">
            <a:extLst>
              <a:ext uri="{FF2B5EF4-FFF2-40B4-BE49-F238E27FC236}">
                <a16:creationId xmlns:a16="http://schemas.microsoft.com/office/drawing/2014/main" id="{A64D0C50-5652-D600-ECBA-F075F7E6E847}"/>
              </a:ext>
            </a:extLst>
          </p:cNvPr>
          <p:cNvGraphicFramePr>
            <a:graphicFrameLocks noGrp="1"/>
          </p:cNvGraphicFramePr>
          <p:nvPr/>
        </p:nvGraphicFramePr>
        <p:xfrm>
          <a:off x="1174459" y="3889842"/>
          <a:ext cx="3048000" cy="853440"/>
        </p:xfrm>
        <a:graphic>
          <a:graphicData uri="http://schemas.openxmlformats.org/drawingml/2006/table">
            <a:tbl>
              <a:tblPr/>
              <a:tblGrid>
                <a:gridCol w="762000">
                  <a:extLst>
                    <a:ext uri="{9D8B030D-6E8A-4147-A177-3AD203B41FA5}">
                      <a16:colId xmlns:a16="http://schemas.microsoft.com/office/drawing/2014/main" val="2607228709"/>
                    </a:ext>
                  </a:extLst>
                </a:gridCol>
                <a:gridCol w="762000">
                  <a:extLst>
                    <a:ext uri="{9D8B030D-6E8A-4147-A177-3AD203B41FA5}">
                      <a16:colId xmlns:a16="http://schemas.microsoft.com/office/drawing/2014/main" val="1359347999"/>
                    </a:ext>
                  </a:extLst>
                </a:gridCol>
                <a:gridCol w="762000">
                  <a:extLst>
                    <a:ext uri="{9D8B030D-6E8A-4147-A177-3AD203B41FA5}">
                      <a16:colId xmlns:a16="http://schemas.microsoft.com/office/drawing/2014/main" val="1416631149"/>
                    </a:ext>
                  </a:extLst>
                </a:gridCol>
                <a:gridCol w="762000">
                  <a:extLst>
                    <a:ext uri="{9D8B030D-6E8A-4147-A177-3AD203B41FA5}">
                      <a16:colId xmlns:a16="http://schemas.microsoft.com/office/drawing/2014/main" val="3473496444"/>
                    </a:ext>
                  </a:extLst>
                </a:gridCol>
              </a:tblGrid>
              <a:tr h="180975">
                <a:tc>
                  <a:txBody>
                    <a:bodyPr/>
                    <a:lstStyle/>
                    <a:p>
                      <a:pPr algn="l" fontAlgn="b"/>
                      <a:r>
                        <a:rPr lang="es-CL" sz="1400" b="1" i="0" u="none" strike="noStrike">
                          <a:solidFill>
                            <a:srgbClr val="000000"/>
                          </a:solidFill>
                          <a:effectLst/>
                          <a:latin typeface="Aptos Narrow" panose="020B0004020202020204" pitchFamily="34" charset="0"/>
                        </a:rPr>
                        <a:t>Proyecto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1" i="0" u="none" strike="noStrike">
                          <a:solidFill>
                            <a:srgbClr val="000000"/>
                          </a:solidFill>
                          <a:effectLst/>
                          <a:latin typeface="Aptos Narrow" panose="020B0004020202020204" pitchFamily="34" charset="0"/>
                        </a:rPr>
                        <a:t>jun-23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1" i="0" u="none" strike="noStrike">
                          <a:solidFill>
                            <a:srgbClr val="000000"/>
                          </a:solidFill>
                          <a:effectLst/>
                          <a:latin typeface="Aptos Narrow" panose="020B0004020202020204" pitchFamily="34" charset="0"/>
                        </a:rPr>
                        <a:t>mar-25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1" i="0" u="none" strike="noStrike">
                          <a:solidFill>
                            <a:srgbClr val="000000"/>
                          </a:solidFill>
                          <a:effectLst/>
                          <a:latin typeface="Aptos Narrow" panose="020B0004020202020204" pitchFamily="34" charset="0"/>
                        </a:rPr>
                        <a:t>abr-25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677753"/>
                  </a:ext>
                </a:extLst>
              </a:tr>
              <a:tr h="180975">
                <a:tc>
                  <a:txBody>
                    <a:bodyPr/>
                    <a:lstStyle/>
                    <a:p>
                      <a:pPr algn="l" fontAlgn="b"/>
                      <a:r>
                        <a:rPr lang="es-CL" sz="1400" b="0" i="0" u="none" strike="noStrike">
                          <a:solidFill>
                            <a:srgbClr val="000000"/>
                          </a:solidFill>
                          <a:effectLst/>
                          <a:latin typeface="Aptos Narrow" panose="020B0004020202020204" pitchFamily="34" charset="0"/>
                        </a:rPr>
                        <a:t>NUP 351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654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1.392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1.587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1808855"/>
                  </a:ext>
                </a:extLst>
              </a:tr>
              <a:tr h="180975">
                <a:tc>
                  <a:txBody>
                    <a:bodyPr/>
                    <a:lstStyle/>
                    <a:p>
                      <a:pPr algn="l" fontAlgn="b"/>
                      <a:r>
                        <a:rPr lang="es-CL" sz="1400" b="0" i="0" u="none" strike="noStrike">
                          <a:solidFill>
                            <a:srgbClr val="000000"/>
                          </a:solidFill>
                          <a:effectLst/>
                          <a:latin typeface="Aptos Narrow" panose="020B0004020202020204" pitchFamily="34" charset="0"/>
                        </a:rPr>
                        <a:t>NUP 387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243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373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9824753"/>
                  </a:ext>
                </a:extLst>
              </a:tr>
              <a:tr h="180975">
                <a:tc>
                  <a:txBody>
                    <a:bodyPr/>
                    <a:lstStyle/>
                    <a:p>
                      <a:pPr algn="l" fontAlgn="b"/>
                      <a:r>
                        <a:rPr lang="es-CL" sz="1400" b="0" i="0" u="none" strike="noStrike">
                          <a:solidFill>
                            <a:srgbClr val="000000"/>
                          </a:solidFill>
                          <a:effectLst/>
                          <a:latin typeface="Aptos Narrow" panose="020B0004020202020204" pitchFamily="34" charset="0"/>
                        </a:rPr>
                        <a:t>NUP 853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759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1.158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L" sz="1400" b="0" i="0" u="none" strike="noStrike">
                          <a:solidFill>
                            <a:srgbClr val="000000"/>
                          </a:solidFill>
                          <a:effectLst/>
                          <a:latin typeface="Aptos Narrow" panose="020B0004020202020204" pitchFamily="34" charset="0"/>
                        </a:rPr>
                        <a:t>1.485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2254426"/>
                  </a:ext>
                </a:extLst>
              </a:tr>
            </a:tbl>
          </a:graphicData>
        </a:graphic>
      </p:graphicFrame>
      <p:sp>
        <p:nvSpPr>
          <p:cNvPr id="13" name="CuadroTexto 12">
            <a:extLst>
              <a:ext uri="{FF2B5EF4-FFF2-40B4-BE49-F238E27FC236}">
                <a16:creationId xmlns:a16="http://schemas.microsoft.com/office/drawing/2014/main" id="{35CFED64-37E4-2658-FD7A-3F69E106CF72}"/>
              </a:ext>
            </a:extLst>
          </p:cNvPr>
          <p:cNvSpPr txBox="1"/>
          <p:nvPr/>
        </p:nvSpPr>
        <p:spPr>
          <a:xfrm>
            <a:off x="4643495" y="3918617"/>
            <a:ext cx="6086023"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1" u="none" strike="noStrike" kern="1200" cap="none" spc="0" normalizeH="0" baseline="0" noProof="0" dirty="0">
                <a:ln>
                  <a:noFill/>
                </a:ln>
                <a:solidFill>
                  <a:srgbClr val="000000"/>
                </a:solidFill>
                <a:effectLst/>
                <a:uLnTx/>
                <a:uFillTx/>
                <a:latin typeface="Calibri"/>
                <a:ea typeface="+mn-ea"/>
                <a:cs typeface="+mn-cs"/>
              </a:rPr>
              <a:t>* Cuenta de elementos valorizables con cantidad distinta de cero de algunos proyectos con entrada en operación el </a:t>
            </a:r>
            <a:r>
              <a:rPr kumimoji="0" lang="es-CL" sz="1600" b="1" i="1" u="none" strike="noStrike" kern="1200" cap="none" spc="0" normalizeH="0" baseline="0" noProof="0" dirty="0">
                <a:ln>
                  <a:noFill/>
                </a:ln>
                <a:solidFill>
                  <a:srgbClr val="000000"/>
                </a:solidFill>
                <a:effectLst/>
                <a:uLnTx/>
                <a:uFillTx/>
                <a:latin typeface="Calibri"/>
                <a:ea typeface="+mn-ea"/>
                <a:cs typeface="+mn-cs"/>
              </a:rPr>
              <a:t>año 2019</a:t>
            </a:r>
            <a:r>
              <a:rPr kumimoji="0" lang="es-CL" sz="1600" b="0" i="1" u="none" strike="noStrike" kern="1200" cap="none" spc="0" normalizeH="0" baseline="0" noProof="0" dirty="0">
                <a:ln>
                  <a:noFill/>
                </a:ln>
                <a:solidFill>
                  <a:srgbClr val="000000"/>
                </a:solidFill>
                <a:effectLst/>
                <a:uLnTx/>
                <a:uFillTx/>
                <a:latin typeface="Calibri"/>
                <a:ea typeface="+mn-ea"/>
                <a:cs typeface="+mn-cs"/>
              </a:rPr>
              <a:t>. El informe técnico definitivo se realizó con el estado de la base a junio 2023.</a:t>
            </a:r>
            <a:endParaRPr kumimoji="0" lang="es-MX" sz="1600" b="0" i="1" u="none" strike="noStrike" kern="1200" cap="none" spc="0" normalizeH="0" baseline="0" noProof="0" dirty="0">
              <a:ln>
                <a:noFill/>
              </a:ln>
              <a:solidFill>
                <a:srgbClr val="000000"/>
              </a:solidFill>
              <a:effectLst/>
              <a:uLnTx/>
              <a:uFillTx/>
              <a:latin typeface="Calibri"/>
              <a:ea typeface="+mn-ea"/>
              <a:cs typeface="+mn-cs"/>
            </a:endParaRPr>
          </a:p>
        </p:txBody>
      </p:sp>
      <p:sp>
        <p:nvSpPr>
          <p:cNvPr id="14" name="Subtítulo 2">
            <a:extLst>
              <a:ext uri="{FF2B5EF4-FFF2-40B4-BE49-F238E27FC236}">
                <a16:creationId xmlns:a16="http://schemas.microsoft.com/office/drawing/2014/main" id="{1EBD143E-982D-FB8B-1B2E-9020FF99712A}"/>
              </a:ext>
            </a:extLst>
          </p:cNvPr>
          <p:cNvSpPr txBox="1">
            <a:spLocks/>
          </p:cNvSpPr>
          <p:nvPr/>
        </p:nvSpPr>
        <p:spPr>
          <a:xfrm>
            <a:off x="548916" y="6037470"/>
            <a:ext cx="10655061"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MX" sz="16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PROPUESTA: </a:t>
            </a:r>
            <a:r>
              <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Incorporar un proceso anual de adiciones, retiros y rezagos, cuya variación de activos forme parte de los procesos de homologación.</a:t>
            </a:r>
          </a:p>
        </p:txBody>
      </p:sp>
    </p:spTree>
    <p:extLst>
      <p:ext uri="{BB962C8B-B14F-4D97-AF65-F5344CB8AC3E}">
        <p14:creationId xmlns:p14="http://schemas.microsoft.com/office/powerpoint/2010/main" val="3984498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6D61F-AA7C-9312-B887-CD15AE5413A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34453AF-5FBA-D399-7954-B06516A3C0F4}"/>
              </a:ext>
            </a:extLst>
          </p:cNvPr>
          <p:cNvPicPr>
            <a:picLocks noChangeAspect="1"/>
          </p:cNvPicPr>
          <p:nvPr/>
        </p:nvPicPr>
        <p:blipFill>
          <a:blip r:embed="rId3"/>
          <a:stretch>
            <a:fillRect/>
          </a:stretch>
        </p:blipFill>
        <p:spPr>
          <a:xfrm>
            <a:off x="10297886" y="331560"/>
            <a:ext cx="1338943" cy="390525"/>
          </a:xfrm>
          <a:prstGeom prst="rect">
            <a:avLst/>
          </a:prstGeom>
        </p:spPr>
      </p:pic>
      <p:sp>
        <p:nvSpPr>
          <p:cNvPr id="3" name="Marcador de número de diapositiva 3">
            <a:extLst>
              <a:ext uri="{FF2B5EF4-FFF2-40B4-BE49-F238E27FC236}">
                <a16:creationId xmlns:a16="http://schemas.microsoft.com/office/drawing/2014/main" id="{6EDD12D2-7B49-AD2D-D37F-3E9ABC951010}"/>
              </a:ext>
            </a:extLst>
          </p:cNvPr>
          <p:cNvSpPr>
            <a:spLocks noGrp="1"/>
          </p:cNvSpPr>
          <p:nvPr>
            <p:ph type="sldNum" sz="quarter" idx="12"/>
          </p:nvPr>
        </p:nvSpPr>
        <p:spPr>
          <a:xfrm>
            <a:off x="9835380" y="6412469"/>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38B1F-2B7A-ED46-86FE-E90D7FA25F22}" type="slidenum">
              <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600" b="1" i="0" u="none" strike="noStrike" kern="1200" cap="none" spc="0" normalizeH="0" baseline="0" noProof="0">
              <a:ln>
                <a:noFill/>
              </a:ln>
              <a:solidFill>
                <a:srgbClr val="4F1EFF"/>
              </a:solidFill>
              <a:effectLst/>
              <a:uLnTx/>
              <a:uFillTx/>
              <a:latin typeface="Amasis MT Pro" panose="020B0604020202020204" pitchFamily="18" charset="0"/>
              <a:ea typeface="+mn-ea"/>
              <a:cs typeface="+mn-cs"/>
            </a:endParaRPr>
          </a:p>
        </p:txBody>
      </p:sp>
      <p:sp>
        <p:nvSpPr>
          <p:cNvPr id="30" name="CuadroTexto 29">
            <a:extLst>
              <a:ext uri="{FF2B5EF4-FFF2-40B4-BE49-F238E27FC236}">
                <a16:creationId xmlns:a16="http://schemas.microsoft.com/office/drawing/2014/main" id="{0ED78E9A-B38C-79A9-B529-B8A9481A69BD}"/>
              </a:ext>
            </a:extLst>
          </p:cNvPr>
          <p:cNvSpPr txBox="1"/>
          <p:nvPr/>
        </p:nvSpPr>
        <p:spPr>
          <a:xfrm>
            <a:off x="410824" y="3042096"/>
            <a:ext cx="10655060" cy="2554545"/>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Aumento progresivo de clientes y empresas generadoras con los cuales se debe negociar un contrato de peajes de transmisión dedicado.</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Dificultades para llegar a acuerdo han sido motivo de discrepancias en el Panel de Expertos, el cual dictaminó que se debe celebrar un contrato por el uso que se hace de las instalaciones dedicadas desde el inicio del período de calificación.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Puntos de los contratos que podría establecer el reglamento:</a:t>
            </a:r>
          </a:p>
          <a:p>
            <a:pPr marL="742950"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Potencia considerada para calcular el uso de las instalaciones por parte de clientes regulados, libres y generadores.</a:t>
            </a:r>
          </a:p>
          <a:p>
            <a:pPr marL="742950"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Remuneración de la holgura de las instalaciones para expansión y seguridad.</a:t>
            </a:r>
          </a:p>
          <a:p>
            <a:pPr marL="742950"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Base utilizada para definir el valor anual de transmisión.</a:t>
            </a:r>
          </a:p>
        </p:txBody>
      </p:sp>
      <p:sp>
        <p:nvSpPr>
          <p:cNvPr id="2" name="Subtítulo 2">
            <a:extLst>
              <a:ext uri="{FF2B5EF4-FFF2-40B4-BE49-F238E27FC236}">
                <a16:creationId xmlns:a16="http://schemas.microsoft.com/office/drawing/2014/main" id="{F41127F9-81E5-D6B0-B246-B037FAB99652}"/>
              </a:ext>
            </a:extLst>
          </p:cNvPr>
          <p:cNvSpPr txBox="1">
            <a:spLocks/>
          </p:cNvSpPr>
          <p:nvPr/>
        </p:nvSpPr>
        <p:spPr>
          <a:xfrm>
            <a:off x="151273" y="113399"/>
            <a:ext cx="10006687"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ES" sz="1600" b="0" i="0" u="none" strike="noStrike" kern="1200" cap="none" spc="0" normalizeH="0" baseline="0" noProof="0">
                <a:ln>
                  <a:noFill/>
                </a:ln>
                <a:solidFill>
                  <a:prstClr val="white"/>
                </a:solidFill>
                <a:effectLst/>
                <a:uLnTx/>
                <a:uFillTx/>
                <a:latin typeface="Aptos" panose="020B0004020202020204" pitchFamily="34" charset="0"/>
                <a:ea typeface="+mn-ea"/>
                <a:cs typeface="Calibri"/>
              </a:rPr>
              <a:t>4.) Criterios para el cobro de instalaciones dedicadas a clientes libres y empresas generadoras. En cada proceso de calificación, una serie de instalaciones cambian su calificación de regulado (zonal o nacional) a dedicado.</a:t>
            </a:r>
          </a:p>
        </p:txBody>
      </p:sp>
      <p:graphicFrame>
        <p:nvGraphicFramePr>
          <p:cNvPr id="5" name="Tabla 4">
            <a:extLst>
              <a:ext uri="{FF2B5EF4-FFF2-40B4-BE49-F238E27FC236}">
                <a16:creationId xmlns:a16="http://schemas.microsoft.com/office/drawing/2014/main" id="{C159A7F5-8AE3-7CAF-4596-94696A144470}"/>
              </a:ext>
            </a:extLst>
          </p:cNvPr>
          <p:cNvGraphicFramePr>
            <a:graphicFrameLocks noGrp="1"/>
          </p:cNvGraphicFramePr>
          <p:nvPr/>
        </p:nvGraphicFramePr>
        <p:xfrm>
          <a:off x="1213804" y="1008313"/>
          <a:ext cx="4207859" cy="1635760"/>
        </p:xfrm>
        <a:graphic>
          <a:graphicData uri="http://schemas.openxmlformats.org/drawingml/2006/table">
            <a:tbl>
              <a:tblPr/>
              <a:tblGrid>
                <a:gridCol w="2103929">
                  <a:extLst>
                    <a:ext uri="{9D8B030D-6E8A-4147-A177-3AD203B41FA5}">
                      <a16:colId xmlns:a16="http://schemas.microsoft.com/office/drawing/2014/main" val="3067972513"/>
                    </a:ext>
                  </a:extLst>
                </a:gridCol>
                <a:gridCol w="1027688">
                  <a:extLst>
                    <a:ext uri="{9D8B030D-6E8A-4147-A177-3AD203B41FA5}">
                      <a16:colId xmlns:a16="http://schemas.microsoft.com/office/drawing/2014/main" val="997367496"/>
                    </a:ext>
                  </a:extLst>
                </a:gridCol>
                <a:gridCol w="1076242">
                  <a:extLst>
                    <a:ext uri="{9D8B030D-6E8A-4147-A177-3AD203B41FA5}">
                      <a16:colId xmlns:a16="http://schemas.microsoft.com/office/drawing/2014/main" val="2315007234"/>
                    </a:ext>
                  </a:extLst>
                </a:gridCol>
              </a:tblGrid>
              <a:tr h="233680">
                <a:tc>
                  <a:txBody>
                    <a:bodyPr/>
                    <a:lstStyle/>
                    <a:p>
                      <a:pPr algn="l" fontAlgn="b"/>
                      <a:endParaRPr lang="es-CL" sz="1400" b="0" i="0" u="none" strike="noStrike">
                        <a:solidFill>
                          <a:srgbClr val="000000"/>
                        </a:solidFill>
                        <a:effectLst/>
                        <a:latin typeface="Calibri" panose="020F0502020204030204" pitchFamily="34" charset="0"/>
                      </a:endParaRPr>
                    </a:p>
                  </a:txBody>
                  <a:tcPr marL="4763" marR="4763" marT="476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2">
                  <a:txBody>
                    <a:bodyPr/>
                    <a:lstStyle/>
                    <a:p>
                      <a:pPr algn="ctr" fontAlgn="ctr"/>
                      <a:r>
                        <a:rPr lang="es-CL" sz="1400" b="1" i="0" u="none" strike="noStrike">
                          <a:solidFill>
                            <a:srgbClr val="FFFFFF"/>
                          </a:solidFill>
                          <a:effectLst/>
                          <a:latin typeface="Calibri" panose="020F0502020204030204" pitchFamily="34" charset="0"/>
                        </a:rPr>
                        <a:t>Calificación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es-CL"/>
                    </a:p>
                  </a:txBody>
                  <a:tcPr/>
                </a:tc>
                <a:extLst>
                  <a:ext uri="{0D108BD9-81ED-4DB2-BD59-A6C34878D82A}">
                    <a16:rowId xmlns:a16="http://schemas.microsoft.com/office/drawing/2014/main" val="2219586927"/>
                  </a:ext>
                </a:extLst>
              </a:tr>
              <a:tr h="233680">
                <a:tc>
                  <a:txBody>
                    <a:bodyPr/>
                    <a:lstStyle/>
                    <a:p>
                      <a:pPr algn="ctr" fontAlgn="ctr"/>
                      <a:r>
                        <a:rPr lang="es-CL" sz="1400" b="1" i="0" u="none" strike="noStrike">
                          <a:solidFill>
                            <a:srgbClr val="FFFFFF"/>
                          </a:solidFill>
                          <a:effectLst/>
                          <a:latin typeface="Calibri" panose="020F0502020204030204" pitchFamily="34" charset="0"/>
                        </a:rPr>
                        <a:t>Tramo de Subestación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2020-2023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2024-2027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3924900084"/>
                  </a:ext>
                </a:extLst>
              </a:tr>
              <a:tr h="233680">
                <a:tc>
                  <a:txBody>
                    <a:bodyPr/>
                    <a:lstStyle/>
                    <a:p>
                      <a:pPr algn="ctr" fontAlgn="ctr"/>
                      <a:r>
                        <a:rPr lang="es-CL" sz="1400" b="0" i="0" u="none" strike="noStrike">
                          <a:solidFill>
                            <a:srgbClr val="000000"/>
                          </a:solidFill>
                          <a:effectLst/>
                          <a:latin typeface="Calibri" panose="020F0502020204030204" pitchFamily="34" charset="0"/>
                        </a:rPr>
                        <a:t>Arica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Zonal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Dedicado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5958312"/>
                  </a:ext>
                </a:extLst>
              </a:tr>
              <a:tr h="233680">
                <a:tc>
                  <a:txBody>
                    <a:bodyPr/>
                    <a:lstStyle/>
                    <a:p>
                      <a:pPr algn="ctr" fontAlgn="ctr"/>
                      <a:r>
                        <a:rPr lang="es-CL" sz="1400" b="0" i="0" u="none" strike="noStrike">
                          <a:solidFill>
                            <a:srgbClr val="000000"/>
                          </a:solidFill>
                          <a:effectLst/>
                          <a:latin typeface="Calibri" panose="020F0502020204030204" pitchFamily="34" charset="0"/>
                        </a:rPr>
                        <a:t>Quintay</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Zonal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Dedicado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0893480"/>
                  </a:ext>
                </a:extLst>
              </a:tr>
              <a:tr h="233680">
                <a:tc>
                  <a:txBody>
                    <a:bodyPr/>
                    <a:lstStyle/>
                    <a:p>
                      <a:pPr algn="ctr" fontAlgn="ctr"/>
                      <a:r>
                        <a:rPr lang="es-CL" sz="1400" b="0" i="0" u="none" strike="noStrike">
                          <a:solidFill>
                            <a:srgbClr val="000000"/>
                          </a:solidFill>
                          <a:effectLst/>
                          <a:latin typeface="Calibri" panose="020F0502020204030204" pitchFamily="34" charset="0"/>
                        </a:rPr>
                        <a:t>Cunco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Zonal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Dedicado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2635446"/>
                  </a:ext>
                </a:extLst>
              </a:tr>
              <a:tr h="233680">
                <a:tc>
                  <a:txBody>
                    <a:bodyPr/>
                    <a:lstStyle/>
                    <a:p>
                      <a:pPr algn="ctr" fontAlgn="ctr"/>
                      <a:r>
                        <a:rPr lang="es-CL" sz="1400" b="0" i="0" u="none" strike="noStrike">
                          <a:solidFill>
                            <a:srgbClr val="000000"/>
                          </a:solidFill>
                          <a:effectLst/>
                          <a:latin typeface="Calibri" panose="020F0502020204030204" pitchFamily="34" charset="0"/>
                        </a:rPr>
                        <a:t>Deuco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Zonal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Dedicado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4254490"/>
                  </a:ext>
                </a:extLst>
              </a:tr>
              <a:tr h="233680">
                <a:tc>
                  <a:txBody>
                    <a:bodyPr/>
                    <a:lstStyle/>
                    <a:p>
                      <a:pPr algn="ctr" fontAlgn="ctr"/>
                      <a:r>
                        <a:rPr lang="es-CL" sz="1400" b="0" i="0" u="none" strike="noStrike">
                          <a:solidFill>
                            <a:srgbClr val="000000"/>
                          </a:solidFill>
                          <a:effectLst/>
                          <a:latin typeface="Calibri" panose="020F0502020204030204" pitchFamily="34" charset="0"/>
                        </a:rPr>
                        <a:t>Santa Rosa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Zonal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L" sz="1400" b="0" i="0" u="none" strike="noStrike">
                          <a:solidFill>
                            <a:srgbClr val="000000"/>
                          </a:solidFill>
                          <a:effectLst/>
                          <a:latin typeface="Calibri" panose="020F0502020204030204" pitchFamily="34" charset="0"/>
                        </a:rPr>
                        <a:t>Dedicado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9766582"/>
                  </a:ext>
                </a:extLst>
              </a:tr>
            </a:tbl>
          </a:graphicData>
        </a:graphic>
      </p:graphicFrame>
      <p:sp>
        <p:nvSpPr>
          <p:cNvPr id="6" name="Subtítulo 2">
            <a:extLst>
              <a:ext uri="{FF2B5EF4-FFF2-40B4-BE49-F238E27FC236}">
                <a16:creationId xmlns:a16="http://schemas.microsoft.com/office/drawing/2014/main" id="{BA9B649B-793B-E7C9-77CF-C9AA781EDBB1}"/>
              </a:ext>
            </a:extLst>
          </p:cNvPr>
          <p:cNvSpPr txBox="1">
            <a:spLocks/>
          </p:cNvSpPr>
          <p:nvPr/>
        </p:nvSpPr>
        <p:spPr>
          <a:xfrm>
            <a:off x="605560" y="6074606"/>
            <a:ext cx="10655061" cy="713829"/>
          </a:xfrm>
          <a:prstGeom prst="rect">
            <a:avLst/>
          </a:prstGeom>
          <a:solidFill>
            <a:srgbClr val="470DFE"/>
          </a:solid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s-MX" sz="16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PROPUESTA: </a:t>
            </a:r>
            <a:r>
              <a:rPr kumimoji="0" lang="es-MX" sz="1600" b="0"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Incorporar una guía para establecer el cobro a clientes libres y empresas generadoras que hagan uso de instalaciones dedicadas.</a:t>
            </a:r>
          </a:p>
        </p:txBody>
      </p:sp>
      <p:sp>
        <p:nvSpPr>
          <p:cNvPr id="8" name="CuadroTexto 7">
            <a:extLst>
              <a:ext uri="{FF2B5EF4-FFF2-40B4-BE49-F238E27FC236}">
                <a16:creationId xmlns:a16="http://schemas.microsoft.com/office/drawing/2014/main" id="{F117D3FA-34E3-C961-2E2A-ACD7FF8D8622}"/>
              </a:ext>
            </a:extLst>
          </p:cNvPr>
          <p:cNvSpPr txBox="1"/>
          <p:nvPr/>
        </p:nvSpPr>
        <p:spPr>
          <a:xfrm>
            <a:off x="5738354" y="2139240"/>
            <a:ext cx="285894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1" u="none" strike="noStrike" kern="1200" cap="none" spc="0" normalizeH="0" baseline="0" noProof="0" dirty="0">
                <a:ln>
                  <a:noFill/>
                </a:ln>
                <a:solidFill>
                  <a:srgbClr val="000000"/>
                </a:solidFill>
                <a:effectLst/>
                <a:uLnTx/>
                <a:uFillTx/>
                <a:latin typeface="Calibri"/>
                <a:ea typeface="+mn-ea"/>
                <a:cs typeface="+mn-cs"/>
              </a:rPr>
              <a:t>* Ejemplo de instalaciones que cambiaron su calificación.</a:t>
            </a:r>
            <a:endParaRPr kumimoji="0" lang="es-MX" sz="1600" b="0" i="1"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90898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EE93D-35D2-C293-1BFD-CE67B6B4C5F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F13B98A-45B0-2C5F-CBA8-C6005CBD86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3" name="Rectángulo 12">
            <a:extLst>
              <a:ext uri="{FF2B5EF4-FFF2-40B4-BE49-F238E27FC236}">
                <a16:creationId xmlns:a16="http://schemas.microsoft.com/office/drawing/2014/main" id="{2B07BC84-9132-B5DF-2902-9CDF7EB3968C}"/>
              </a:ext>
            </a:extLst>
          </p:cNvPr>
          <p:cNvSpPr/>
          <p:nvPr/>
        </p:nvSpPr>
        <p:spPr>
          <a:xfrm>
            <a:off x="0" y="0"/>
            <a:ext cx="12192000" cy="6858000"/>
          </a:xfrm>
          <a:prstGeom prst="rect">
            <a:avLst/>
          </a:prstGeom>
          <a:solidFill>
            <a:srgbClr val="4F1EFF">
              <a:alpha val="633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2A5B1913-8ACD-6007-D342-8135398D1FBC}"/>
              </a:ext>
            </a:extLst>
          </p:cNvPr>
          <p:cNvPicPr>
            <a:picLocks noChangeAspect="1"/>
          </p:cNvPicPr>
          <p:nvPr/>
        </p:nvPicPr>
        <p:blipFill>
          <a:blip r:embed="rId3"/>
          <a:stretch>
            <a:fillRect/>
          </a:stretch>
        </p:blipFill>
        <p:spPr>
          <a:xfrm>
            <a:off x="850227" y="700625"/>
            <a:ext cx="2147828" cy="626450"/>
          </a:xfrm>
          <a:prstGeom prst="rect">
            <a:avLst/>
          </a:prstGeom>
        </p:spPr>
      </p:pic>
      <p:sp>
        <p:nvSpPr>
          <p:cNvPr id="7" name="Subtítulo 2">
            <a:extLst>
              <a:ext uri="{FF2B5EF4-FFF2-40B4-BE49-F238E27FC236}">
                <a16:creationId xmlns:a16="http://schemas.microsoft.com/office/drawing/2014/main" id="{0CE6F0D1-9951-66F9-5B15-88FEBE8B7A2C}"/>
              </a:ext>
            </a:extLst>
          </p:cNvPr>
          <p:cNvSpPr txBox="1">
            <a:spLocks/>
          </p:cNvSpPr>
          <p:nvPr/>
        </p:nvSpPr>
        <p:spPr>
          <a:xfrm>
            <a:off x="638625" y="3103226"/>
            <a:ext cx="11209664" cy="179052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L" sz="4000" b="1" i="0" u="none" strike="noStrike" kern="1200" cap="none" spc="0" normalizeH="0" baseline="0" noProof="0" dirty="0">
                <a:ln>
                  <a:noFill/>
                </a:ln>
                <a:solidFill>
                  <a:prstClr val="white"/>
                </a:solidFill>
                <a:effectLst/>
                <a:uLnTx/>
                <a:uFillTx/>
                <a:latin typeface="Calibri" panose="020F0502020204030204"/>
                <a:ea typeface="+mn-ea"/>
                <a:cs typeface="+mn-cs"/>
              </a:rPr>
              <a:t>GRACIAS</a:t>
            </a:r>
            <a:endParaRPr kumimoji="0" lang="es-CL" sz="4000" b="1" i="0" u="none" strike="noStrike" kern="1200" cap="none" spc="0" normalizeH="0" baseline="0" noProof="0" dirty="0">
              <a:ln>
                <a:noFill/>
              </a:ln>
              <a:solidFill>
                <a:srgbClr val="FFFF3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005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6"/>
          <p:cNvSpPr txBox="1">
            <a:spLocks noGrp="1"/>
          </p:cNvSpPr>
          <p:nvPr>
            <p:ph type="subTitle" idx="1"/>
          </p:nvPr>
        </p:nvSpPr>
        <p:spPr>
          <a:xfrm>
            <a:off x="564900" y="2551233"/>
            <a:ext cx="10518800" cy="887200"/>
          </a:xfrm>
          <a:prstGeom prst="rect">
            <a:avLst/>
          </a:prstGeom>
        </p:spPr>
        <p:txBody>
          <a:bodyPr spcFirstLastPara="1" wrap="square" lIns="121900" tIns="121900" rIns="121900" bIns="121900" anchor="t" anchorCtr="0">
            <a:normAutofit/>
          </a:bodyPr>
          <a:lstStyle/>
          <a:p>
            <a:pPr marL="0" indent="0">
              <a:spcAft>
                <a:spcPts val="1600"/>
              </a:spcAft>
            </a:pPr>
            <a:r>
              <a:rPr lang="es-419"/>
              <a:t>Generadoras de Chile</a:t>
            </a:r>
            <a:endParaRPr/>
          </a:p>
        </p:txBody>
      </p:sp>
      <p:sp>
        <p:nvSpPr>
          <p:cNvPr id="339" name="Google Shape;339;p26"/>
          <p:cNvSpPr txBox="1">
            <a:spLocks noGrp="1"/>
          </p:cNvSpPr>
          <p:nvPr>
            <p:ph type="title"/>
          </p:nvPr>
        </p:nvSpPr>
        <p:spPr>
          <a:xfrm>
            <a:off x="564900" y="979300"/>
            <a:ext cx="7309200" cy="1468000"/>
          </a:xfrm>
          <a:prstGeom prst="rect">
            <a:avLst/>
          </a:prstGeom>
        </p:spPr>
        <p:txBody>
          <a:bodyPr spcFirstLastPara="1" wrap="square" lIns="121900" tIns="121900" rIns="121900" bIns="121900" anchor="t" anchorCtr="0">
            <a:normAutofit/>
          </a:bodyPr>
          <a:lstStyle/>
          <a:p>
            <a:r>
              <a:rPr lang="es-419"/>
              <a:t>Implementación reglamentaria Ley 21.721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7"/>
          <p:cNvSpPr txBox="1">
            <a:spLocks noGrp="1"/>
          </p:cNvSpPr>
          <p:nvPr>
            <p:ph type="title"/>
          </p:nvPr>
        </p:nvSpPr>
        <p:spPr>
          <a:xfrm>
            <a:off x="720000" y="296933"/>
            <a:ext cx="8716000" cy="613200"/>
          </a:xfrm>
          <a:prstGeom prst="rect">
            <a:avLst/>
          </a:prstGeom>
        </p:spPr>
        <p:txBody>
          <a:bodyPr spcFirstLastPara="1" wrap="square" lIns="121900" tIns="121900" rIns="121900" bIns="121900" anchor="t" anchorCtr="0">
            <a:normAutofit/>
          </a:bodyPr>
          <a:lstStyle/>
          <a:p>
            <a:r>
              <a:rPr lang="es-419"/>
              <a:t>Agenda</a:t>
            </a:r>
            <a:endParaRPr/>
          </a:p>
        </p:txBody>
      </p:sp>
      <p:sp>
        <p:nvSpPr>
          <p:cNvPr id="345" name="Google Shape;345;p27"/>
          <p:cNvSpPr txBox="1"/>
          <p:nvPr/>
        </p:nvSpPr>
        <p:spPr>
          <a:xfrm>
            <a:off x="741067" y="1313967"/>
            <a:ext cx="10782400" cy="4688800"/>
          </a:xfrm>
          <a:prstGeom prst="rect">
            <a:avLst/>
          </a:prstGeom>
          <a:noFill/>
          <a:ln>
            <a:noFill/>
          </a:ln>
        </p:spPr>
        <p:txBody>
          <a:bodyPr spcFirstLastPara="1" wrap="square" lIns="121900" tIns="121900" rIns="121900" bIns="121900" anchor="t" anchorCtr="0">
            <a:noAutofit/>
          </a:bodyPr>
          <a:lstStyle/>
          <a:p>
            <a:pPr marL="609585" indent="-423323" defTabSz="1219170">
              <a:lnSpc>
                <a:spcPct val="200000"/>
              </a:lnSpc>
              <a:buClr>
                <a:srgbClr val="595959"/>
              </a:buClr>
              <a:buSzPts val="1400"/>
              <a:buFont typeface="Open Sans"/>
              <a:buAutoNum type="arabicPeriod"/>
            </a:pPr>
            <a:r>
              <a:rPr lang="es-419" sz="1867" kern="0">
                <a:solidFill>
                  <a:srgbClr val="595959"/>
                </a:solidFill>
                <a:latin typeface="Open Sans"/>
                <a:ea typeface="Open Sans"/>
                <a:cs typeface="Open Sans"/>
                <a:sym typeface="Open Sans"/>
              </a:rPr>
              <a:t>Contexto</a:t>
            </a:r>
            <a:endParaRPr sz="1867" kern="0">
              <a:solidFill>
                <a:srgbClr val="595959"/>
              </a:solidFill>
              <a:latin typeface="Open Sans"/>
              <a:ea typeface="Open Sans"/>
              <a:cs typeface="Open Sans"/>
              <a:sym typeface="Open Sans"/>
            </a:endParaRPr>
          </a:p>
          <a:p>
            <a:pPr marL="609585" indent="-423323" defTabSz="1219170">
              <a:lnSpc>
                <a:spcPct val="200000"/>
              </a:lnSpc>
              <a:buClr>
                <a:srgbClr val="595959"/>
              </a:buClr>
              <a:buSzPts val="1400"/>
              <a:buFont typeface="Open Sans"/>
              <a:buAutoNum type="arabicPeriod"/>
            </a:pPr>
            <a:r>
              <a:rPr lang="es-419" sz="1867" kern="0">
                <a:solidFill>
                  <a:srgbClr val="595959"/>
                </a:solidFill>
                <a:latin typeface="Open Sans"/>
                <a:ea typeface="Open Sans"/>
                <a:cs typeface="Open Sans"/>
                <a:sym typeface="Open Sans"/>
              </a:rPr>
              <a:t>Implementación reglamentaria Art. 102°</a:t>
            </a:r>
            <a:endParaRPr sz="1867" kern="0">
              <a:solidFill>
                <a:srgbClr val="595959"/>
              </a:solidFill>
              <a:latin typeface="Open Sans"/>
              <a:ea typeface="Open Sans"/>
              <a:cs typeface="Open Sans"/>
              <a:sym typeface="Open Sans"/>
            </a:endParaRPr>
          </a:p>
          <a:p>
            <a:pPr marL="609585" indent="-423323" defTabSz="1219170">
              <a:lnSpc>
                <a:spcPct val="200000"/>
              </a:lnSpc>
              <a:buClr>
                <a:srgbClr val="595959"/>
              </a:buClr>
              <a:buSzPts val="1400"/>
              <a:buFont typeface="Open Sans"/>
              <a:buAutoNum type="arabicPeriod"/>
            </a:pPr>
            <a:r>
              <a:rPr lang="es-419" sz="1867" kern="0">
                <a:solidFill>
                  <a:srgbClr val="595959"/>
                </a:solidFill>
                <a:latin typeface="Open Sans"/>
                <a:ea typeface="Open Sans"/>
                <a:cs typeface="Open Sans"/>
                <a:sym typeface="Open Sans"/>
              </a:rPr>
              <a:t>Espacios de perfeccionamiento</a:t>
            </a:r>
            <a:endParaRPr sz="1867" kern="0">
              <a:solidFill>
                <a:srgbClr val="595959"/>
              </a:solidFill>
              <a:latin typeface="Open Sans"/>
              <a:ea typeface="Open Sans"/>
              <a:cs typeface="Open Sans"/>
              <a:sym typeface="Open Sans"/>
            </a:endParaRPr>
          </a:p>
        </p:txBody>
      </p:sp>
      <p:sp>
        <p:nvSpPr>
          <p:cNvPr id="346" name="Google Shape;346;p27"/>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38</a:t>
            </a:fld>
            <a:endParaRPr sz="1067" kern="0">
              <a:solidFill>
                <a:srgbClr val="888888"/>
              </a:solidFill>
              <a:latin typeface="Open Sans ExtraBold"/>
              <a:ea typeface="Open Sans ExtraBold"/>
              <a:cs typeface="Open Sans ExtraBold"/>
              <a:sym typeface="Open Sans Extra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8"/>
          <p:cNvSpPr txBox="1">
            <a:spLocks noGrp="1"/>
          </p:cNvSpPr>
          <p:nvPr>
            <p:ph type="title" idx="2"/>
          </p:nvPr>
        </p:nvSpPr>
        <p:spPr>
          <a:xfrm>
            <a:off x="586067" y="1839033"/>
            <a:ext cx="984800" cy="635200"/>
          </a:xfrm>
          <a:prstGeom prst="rect">
            <a:avLst/>
          </a:prstGeom>
        </p:spPr>
        <p:txBody>
          <a:bodyPr spcFirstLastPara="1" wrap="square" lIns="121900" tIns="121900" rIns="121900" bIns="121900" anchor="t" anchorCtr="0">
            <a:normAutofit fontScale="90000"/>
          </a:bodyPr>
          <a:lstStyle/>
          <a:p>
            <a:r>
              <a:rPr lang="es-419"/>
              <a:t>01</a:t>
            </a:r>
            <a:endParaRPr/>
          </a:p>
        </p:txBody>
      </p:sp>
      <p:sp>
        <p:nvSpPr>
          <p:cNvPr id="352" name="Google Shape;352;p28"/>
          <p:cNvSpPr txBox="1">
            <a:spLocks noGrp="1"/>
          </p:cNvSpPr>
          <p:nvPr>
            <p:ph type="title"/>
          </p:nvPr>
        </p:nvSpPr>
        <p:spPr>
          <a:xfrm>
            <a:off x="586067" y="2420867"/>
            <a:ext cx="7028400" cy="1372800"/>
          </a:xfrm>
          <a:prstGeom prst="rect">
            <a:avLst/>
          </a:prstGeom>
        </p:spPr>
        <p:txBody>
          <a:bodyPr spcFirstLastPara="1" wrap="square" lIns="121900" tIns="121900" rIns="121900" bIns="121900" anchor="t" anchorCtr="0">
            <a:normAutofit/>
          </a:bodyPr>
          <a:lstStyle/>
          <a:p>
            <a:r>
              <a:rPr lang="es-419"/>
              <a:t>Contexto</a:t>
            </a:r>
            <a:endParaRPr/>
          </a:p>
        </p:txBody>
      </p:sp>
      <p:sp>
        <p:nvSpPr>
          <p:cNvPr id="353" name="Google Shape;353;p28"/>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FFFFFF"/>
                </a:solidFill>
                <a:latin typeface="Open Sans ExtraBold"/>
                <a:ea typeface="Open Sans ExtraBold"/>
                <a:cs typeface="Open Sans ExtraBold"/>
                <a:sym typeface="Open Sans ExtraBold"/>
              </a:rPr>
              <a:t> </a:t>
            </a:r>
            <a:fld id="{00000000-1234-1234-1234-123412341234}" type="slidenum">
              <a:rPr lang="es-419" sz="1067" kern="0">
                <a:solidFill>
                  <a:srgbClr val="FFFFFF"/>
                </a:solidFill>
                <a:latin typeface="Open Sans ExtraBold"/>
                <a:ea typeface="Open Sans ExtraBold"/>
                <a:cs typeface="Open Sans ExtraBold"/>
                <a:sym typeface="Open Sans ExtraBold"/>
              </a:rPr>
              <a:pPr algn="r" defTabSz="1219170">
                <a:buClr>
                  <a:srgbClr val="000000"/>
                </a:buClr>
              </a:pPr>
              <a:t>39</a:t>
            </a:fld>
            <a:endParaRPr sz="1067" kern="0">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412B5-C2AF-C3C8-C7D3-5FAB0B5CA3B4}"/>
            </a:ext>
          </a:extLst>
        </p:cNvPr>
        <p:cNvGrpSpPr/>
        <p:nvPr/>
      </p:nvGrpSpPr>
      <p:grpSpPr>
        <a:xfrm>
          <a:off x="0" y="0"/>
          <a:ext cx="0" cy="0"/>
          <a:chOff x="0" y="0"/>
          <a:chExt cx="0" cy="0"/>
        </a:xfrm>
      </p:grpSpPr>
      <p:sp>
        <p:nvSpPr>
          <p:cNvPr id="26" name="Cuerda 25">
            <a:extLst>
              <a:ext uri="{FF2B5EF4-FFF2-40B4-BE49-F238E27FC236}">
                <a16:creationId xmlns:a16="http://schemas.microsoft.com/office/drawing/2014/main" id="{01E5002B-CD8E-6B42-F4A4-30A174DB733A}"/>
              </a:ext>
            </a:extLst>
          </p:cNvPr>
          <p:cNvSpPr/>
          <p:nvPr/>
        </p:nvSpPr>
        <p:spPr>
          <a:xfrm>
            <a:off x="683927" y="4355377"/>
            <a:ext cx="2160270" cy="1440489"/>
          </a:xfrm>
          <a:prstGeom prst="chord">
            <a:avLst>
              <a:gd name="adj1" fmla="val 5359677"/>
              <a:gd name="adj2" fmla="val 16207464"/>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object 9">
            <a:extLst>
              <a:ext uri="{FF2B5EF4-FFF2-40B4-BE49-F238E27FC236}">
                <a16:creationId xmlns:a16="http://schemas.microsoft.com/office/drawing/2014/main" id="{900CB812-6A66-BB09-3AD7-91E38BD2B53B}"/>
              </a:ext>
            </a:extLst>
          </p:cNvPr>
          <p:cNvGrpSpPr/>
          <p:nvPr/>
        </p:nvGrpSpPr>
        <p:grpSpPr>
          <a:xfrm>
            <a:off x="4494211" y="-16859"/>
            <a:ext cx="3203276" cy="195241"/>
            <a:chOff x="7411070" y="0"/>
            <a:chExt cx="5282069" cy="321945"/>
          </a:xfrm>
        </p:grpSpPr>
        <p:sp>
          <p:nvSpPr>
            <p:cNvPr id="4" name="object 10">
              <a:extLst>
                <a:ext uri="{FF2B5EF4-FFF2-40B4-BE49-F238E27FC236}">
                  <a16:creationId xmlns:a16="http://schemas.microsoft.com/office/drawing/2014/main" id="{A8CCB479-BD8D-7614-EC98-EB20303F0EE6}"/>
                </a:ext>
              </a:extLst>
            </p:cNvPr>
            <p:cNvSpPr/>
            <p:nvPr/>
          </p:nvSpPr>
          <p:spPr>
            <a:xfrm>
              <a:off x="7411070" y="0"/>
              <a:ext cx="2377440" cy="321945"/>
            </a:xfrm>
            <a:custGeom>
              <a:avLst/>
              <a:gdLst/>
              <a:ahLst/>
              <a:cxnLst/>
              <a:rect l="l" t="t" r="r" b="b"/>
              <a:pathLst>
                <a:path w="2377440" h="321945">
                  <a:moveTo>
                    <a:pt x="2376904" y="321684"/>
                  </a:moveTo>
                  <a:lnTo>
                    <a:pt x="0" y="321684"/>
                  </a:lnTo>
                  <a:lnTo>
                    <a:pt x="0" y="0"/>
                  </a:lnTo>
                  <a:lnTo>
                    <a:pt x="2376904" y="0"/>
                  </a:lnTo>
                  <a:lnTo>
                    <a:pt x="2376904" y="321684"/>
                  </a:lnTo>
                  <a:close/>
                </a:path>
              </a:pathLst>
            </a:custGeom>
            <a:solidFill>
              <a:srgbClr val="2360A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11">
              <a:extLst>
                <a:ext uri="{FF2B5EF4-FFF2-40B4-BE49-F238E27FC236}">
                  <a16:creationId xmlns:a16="http://schemas.microsoft.com/office/drawing/2014/main" id="{B619385B-FC83-FD47-F330-62917828DCC7}"/>
                </a:ext>
              </a:extLst>
            </p:cNvPr>
            <p:cNvSpPr/>
            <p:nvPr/>
          </p:nvSpPr>
          <p:spPr>
            <a:xfrm>
              <a:off x="9788014" y="0"/>
              <a:ext cx="2905125" cy="321945"/>
            </a:xfrm>
            <a:custGeom>
              <a:avLst/>
              <a:gdLst/>
              <a:ahLst/>
              <a:cxnLst/>
              <a:rect l="l" t="t" r="r" b="b"/>
              <a:pathLst>
                <a:path w="2905125" h="321945">
                  <a:moveTo>
                    <a:pt x="2905085" y="321684"/>
                  </a:moveTo>
                  <a:lnTo>
                    <a:pt x="0" y="321684"/>
                  </a:lnTo>
                  <a:lnTo>
                    <a:pt x="0" y="0"/>
                  </a:lnTo>
                  <a:lnTo>
                    <a:pt x="2905085" y="0"/>
                  </a:lnTo>
                  <a:lnTo>
                    <a:pt x="2905085" y="321684"/>
                  </a:lnTo>
                  <a:close/>
                </a:path>
              </a:pathLst>
            </a:custGeom>
            <a:solidFill>
              <a:srgbClr val="D9333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object 14">
            <a:extLst>
              <a:ext uri="{FF2B5EF4-FFF2-40B4-BE49-F238E27FC236}">
                <a16:creationId xmlns:a16="http://schemas.microsoft.com/office/drawing/2014/main" id="{303B724A-9384-717D-F963-4E8697EDA943}"/>
              </a:ext>
            </a:extLst>
          </p:cNvPr>
          <p:cNvGrpSpPr/>
          <p:nvPr/>
        </p:nvGrpSpPr>
        <p:grpSpPr>
          <a:xfrm>
            <a:off x="9862877" y="178375"/>
            <a:ext cx="742530" cy="676983"/>
            <a:chOff x="17855606" y="1006741"/>
            <a:chExt cx="1224401" cy="1116329"/>
          </a:xfrm>
        </p:grpSpPr>
        <p:sp>
          <p:nvSpPr>
            <p:cNvPr id="7" name="object 15">
              <a:extLst>
                <a:ext uri="{FF2B5EF4-FFF2-40B4-BE49-F238E27FC236}">
                  <a16:creationId xmlns:a16="http://schemas.microsoft.com/office/drawing/2014/main" id="{1828B83C-711B-106C-9D91-3EB397FE7164}"/>
                </a:ext>
              </a:extLst>
            </p:cNvPr>
            <p:cNvSpPr/>
            <p:nvPr/>
          </p:nvSpPr>
          <p:spPr>
            <a:xfrm>
              <a:off x="18411204" y="1995163"/>
              <a:ext cx="596900" cy="55244"/>
            </a:xfrm>
            <a:custGeom>
              <a:avLst/>
              <a:gdLst/>
              <a:ahLst/>
              <a:cxnLst/>
              <a:rect l="l" t="t" r="r" b="b"/>
              <a:pathLst>
                <a:path w="596900" h="55244">
                  <a:moveTo>
                    <a:pt x="42887" y="26771"/>
                  </a:moveTo>
                  <a:lnTo>
                    <a:pt x="25603" y="26771"/>
                  </a:lnTo>
                  <a:lnTo>
                    <a:pt x="26149" y="34378"/>
                  </a:lnTo>
                  <a:lnTo>
                    <a:pt x="33426" y="34378"/>
                  </a:lnTo>
                  <a:lnTo>
                    <a:pt x="33426" y="44056"/>
                  </a:lnTo>
                  <a:lnTo>
                    <a:pt x="30937" y="45224"/>
                  </a:lnTo>
                  <a:lnTo>
                    <a:pt x="27647" y="45935"/>
                  </a:lnTo>
                  <a:lnTo>
                    <a:pt x="15303" y="45935"/>
                  </a:lnTo>
                  <a:lnTo>
                    <a:pt x="10782" y="39128"/>
                  </a:lnTo>
                  <a:lnTo>
                    <a:pt x="10782" y="16243"/>
                  </a:lnTo>
                  <a:lnTo>
                    <a:pt x="15074" y="9067"/>
                  </a:lnTo>
                  <a:lnTo>
                    <a:pt x="29984" y="9067"/>
                  </a:lnTo>
                  <a:lnTo>
                    <a:pt x="34442" y="10464"/>
                  </a:lnTo>
                  <a:lnTo>
                    <a:pt x="37401" y="12433"/>
                  </a:lnTo>
                  <a:lnTo>
                    <a:pt x="41783" y="4686"/>
                  </a:lnTo>
                  <a:lnTo>
                    <a:pt x="37642" y="1955"/>
                  </a:lnTo>
                  <a:lnTo>
                    <a:pt x="32499" y="0"/>
                  </a:lnTo>
                  <a:lnTo>
                    <a:pt x="24447" y="0"/>
                  </a:lnTo>
                  <a:lnTo>
                    <a:pt x="13665" y="1943"/>
                  </a:lnTo>
                  <a:lnTo>
                    <a:pt x="6032" y="7429"/>
                  </a:lnTo>
                  <a:lnTo>
                    <a:pt x="1498" y="15913"/>
                  </a:lnTo>
                  <a:lnTo>
                    <a:pt x="0" y="26860"/>
                  </a:lnTo>
                  <a:lnTo>
                    <a:pt x="1397" y="38265"/>
                  </a:lnTo>
                  <a:lnTo>
                    <a:pt x="5676" y="47040"/>
                  </a:lnTo>
                  <a:lnTo>
                    <a:pt x="12915" y="52679"/>
                  </a:lnTo>
                  <a:lnTo>
                    <a:pt x="23190" y="54673"/>
                  </a:lnTo>
                  <a:lnTo>
                    <a:pt x="29845" y="54673"/>
                  </a:lnTo>
                  <a:lnTo>
                    <a:pt x="35775" y="53187"/>
                  </a:lnTo>
                  <a:lnTo>
                    <a:pt x="42887" y="49822"/>
                  </a:lnTo>
                  <a:lnTo>
                    <a:pt x="42887" y="26771"/>
                  </a:lnTo>
                  <a:close/>
                </a:path>
                <a:path w="596900" h="55244">
                  <a:moveTo>
                    <a:pt x="85534" y="34696"/>
                  </a:moveTo>
                  <a:lnTo>
                    <a:pt x="75057" y="16332"/>
                  </a:lnTo>
                  <a:lnTo>
                    <a:pt x="75057" y="25476"/>
                  </a:lnTo>
                  <a:lnTo>
                    <a:pt x="75057" y="43815"/>
                  </a:lnTo>
                  <a:lnTo>
                    <a:pt x="72567" y="47167"/>
                  </a:lnTo>
                  <a:lnTo>
                    <a:pt x="62560" y="47167"/>
                  </a:lnTo>
                  <a:lnTo>
                    <a:pt x="60134" y="43599"/>
                  </a:lnTo>
                  <a:lnTo>
                    <a:pt x="60198" y="25476"/>
                  </a:lnTo>
                  <a:lnTo>
                    <a:pt x="62801" y="22250"/>
                  </a:lnTo>
                  <a:lnTo>
                    <a:pt x="72313" y="22250"/>
                  </a:lnTo>
                  <a:lnTo>
                    <a:pt x="75057" y="25476"/>
                  </a:lnTo>
                  <a:lnTo>
                    <a:pt x="75057" y="16332"/>
                  </a:lnTo>
                  <a:lnTo>
                    <a:pt x="49580" y="34696"/>
                  </a:lnTo>
                  <a:lnTo>
                    <a:pt x="50774" y="43345"/>
                  </a:lnTo>
                  <a:lnTo>
                    <a:pt x="54267" y="49606"/>
                  </a:lnTo>
                  <a:lnTo>
                    <a:pt x="59905" y="53403"/>
                  </a:lnTo>
                  <a:lnTo>
                    <a:pt x="67564" y="54673"/>
                  </a:lnTo>
                  <a:lnTo>
                    <a:pt x="75184" y="53390"/>
                  </a:lnTo>
                  <a:lnTo>
                    <a:pt x="80822" y="49568"/>
                  </a:lnTo>
                  <a:lnTo>
                    <a:pt x="82169" y="47167"/>
                  </a:lnTo>
                  <a:lnTo>
                    <a:pt x="84328" y="43307"/>
                  </a:lnTo>
                  <a:lnTo>
                    <a:pt x="85534" y="34696"/>
                  </a:lnTo>
                  <a:close/>
                </a:path>
                <a:path w="596900" h="55244">
                  <a:moveTo>
                    <a:pt x="128308" y="21247"/>
                  </a:moveTo>
                  <a:lnTo>
                    <a:pt x="126555" y="19507"/>
                  </a:lnTo>
                  <a:lnTo>
                    <a:pt x="121831" y="14833"/>
                  </a:lnTo>
                  <a:lnTo>
                    <a:pt x="118084" y="14833"/>
                  </a:lnTo>
                  <a:lnTo>
                    <a:pt x="118084" y="25539"/>
                  </a:lnTo>
                  <a:lnTo>
                    <a:pt x="118084" y="43903"/>
                  </a:lnTo>
                  <a:lnTo>
                    <a:pt x="114795" y="47167"/>
                  </a:lnTo>
                  <a:lnTo>
                    <a:pt x="107619" y="47167"/>
                  </a:lnTo>
                  <a:lnTo>
                    <a:pt x="104952" y="45377"/>
                  </a:lnTo>
                  <a:lnTo>
                    <a:pt x="103466" y="43370"/>
                  </a:lnTo>
                  <a:lnTo>
                    <a:pt x="103403" y="25387"/>
                  </a:lnTo>
                  <a:lnTo>
                    <a:pt x="105130" y="23672"/>
                  </a:lnTo>
                  <a:lnTo>
                    <a:pt x="107924" y="22326"/>
                  </a:lnTo>
                  <a:lnTo>
                    <a:pt x="115189" y="22326"/>
                  </a:lnTo>
                  <a:lnTo>
                    <a:pt x="118084" y="25539"/>
                  </a:lnTo>
                  <a:lnTo>
                    <a:pt x="118084" y="14833"/>
                  </a:lnTo>
                  <a:lnTo>
                    <a:pt x="108534" y="14833"/>
                  </a:lnTo>
                  <a:lnTo>
                    <a:pt x="104419" y="17170"/>
                  </a:lnTo>
                  <a:lnTo>
                    <a:pt x="102704" y="19507"/>
                  </a:lnTo>
                  <a:lnTo>
                    <a:pt x="103403" y="13347"/>
                  </a:lnTo>
                  <a:lnTo>
                    <a:pt x="103403" y="0"/>
                  </a:lnTo>
                  <a:lnTo>
                    <a:pt x="93167" y="0"/>
                  </a:lnTo>
                  <a:lnTo>
                    <a:pt x="93167" y="53886"/>
                  </a:lnTo>
                  <a:lnTo>
                    <a:pt x="98628" y="53886"/>
                  </a:lnTo>
                  <a:lnTo>
                    <a:pt x="100495" y="49276"/>
                  </a:lnTo>
                  <a:lnTo>
                    <a:pt x="102933" y="52565"/>
                  </a:lnTo>
                  <a:lnTo>
                    <a:pt x="106121" y="54673"/>
                  </a:lnTo>
                  <a:lnTo>
                    <a:pt x="111582" y="54673"/>
                  </a:lnTo>
                  <a:lnTo>
                    <a:pt x="117957" y="53403"/>
                  </a:lnTo>
                  <a:lnTo>
                    <a:pt x="123291" y="49631"/>
                  </a:lnTo>
                  <a:lnTo>
                    <a:pt x="123494" y="49276"/>
                  </a:lnTo>
                  <a:lnTo>
                    <a:pt x="124726" y="47167"/>
                  </a:lnTo>
                  <a:lnTo>
                    <a:pt x="126949" y="43370"/>
                  </a:lnTo>
                  <a:lnTo>
                    <a:pt x="128308" y="34683"/>
                  </a:lnTo>
                  <a:lnTo>
                    <a:pt x="128308" y="22326"/>
                  </a:lnTo>
                  <a:lnTo>
                    <a:pt x="128308" y="21247"/>
                  </a:lnTo>
                  <a:close/>
                </a:path>
                <a:path w="596900" h="55244">
                  <a:moveTo>
                    <a:pt x="149123" y="0"/>
                  </a:moveTo>
                  <a:lnTo>
                    <a:pt x="138798" y="0"/>
                  </a:lnTo>
                  <a:lnTo>
                    <a:pt x="138798" y="9283"/>
                  </a:lnTo>
                  <a:lnTo>
                    <a:pt x="149123" y="9283"/>
                  </a:lnTo>
                  <a:lnTo>
                    <a:pt x="149123" y="0"/>
                  </a:lnTo>
                  <a:close/>
                </a:path>
                <a:path w="596900" h="55244">
                  <a:moveTo>
                    <a:pt x="149301" y="15621"/>
                  </a:moveTo>
                  <a:lnTo>
                    <a:pt x="134785" y="15621"/>
                  </a:lnTo>
                  <a:lnTo>
                    <a:pt x="134785" y="22186"/>
                  </a:lnTo>
                  <a:lnTo>
                    <a:pt x="139103" y="23114"/>
                  </a:lnTo>
                  <a:lnTo>
                    <a:pt x="139103" y="53886"/>
                  </a:lnTo>
                  <a:lnTo>
                    <a:pt x="149301" y="53886"/>
                  </a:lnTo>
                  <a:lnTo>
                    <a:pt x="149301" y="15621"/>
                  </a:lnTo>
                  <a:close/>
                </a:path>
                <a:path w="596900" h="55244">
                  <a:moveTo>
                    <a:pt x="191058" y="23431"/>
                  </a:moveTo>
                  <a:lnTo>
                    <a:pt x="190461" y="22326"/>
                  </a:lnTo>
                  <a:lnTo>
                    <a:pt x="186448" y="14846"/>
                  </a:lnTo>
                  <a:lnTo>
                    <a:pt x="181279" y="14846"/>
                  </a:lnTo>
                  <a:lnTo>
                    <a:pt x="181279" y="26555"/>
                  </a:lnTo>
                  <a:lnTo>
                    <a:pt x="181279" y="31457"/>
                  </a:lnTo>
                  <a:lnTo>
                    <a:pt x="167309" y="31457"/>
                  </a:lnTo>
                  <a:lnTo>
                    <a:pt x="167309" y="26936"/>
                  </a:lnTo>
                  <a:lnTo>
                    <a:pt x="169341" y="22326"/>
                  </a:lnTo>
                  <a:lnTo>
                    <a:pt x="179730" y="22326"/>
                  </a:lnTo>
                  <a:lnTo>
                    <a:pt x="181279" y="26555"/>
                  </a:lnTo>
                  <a:lnTo>
                    <a:pt x="181279" y="14846"/>
                  </a:lnTo>
                  <a:lnTo>
                    <a:pt x="174879" y="14846"/>
                  </a:lnTo>
                  <a:lnTo>
                    <a:pt x="166916" y="16281"/>
                  </a:lnTo>
                  <a:lnTo>
                    <a:pt x="161340" y="20332"/>
                  </a:lnTo>
                  <a:lnTo>
                    <a:pt x="158089" y="26555"/>
                  </a:lnTo>
                  <a:lnTo>
                    <a:pt x="158026" y="26936"/>
                  </a:lnTo>
                  <a:lnTo>
                    <a:pt x="156997" y="34696"/>
                  </a:lnTo>
                  <a:lnTo>
                    <a:pt x="158267" y="43141"/>
                  </a:lnTo>
                  <a:lnTo>
                    <a:pt x="161963" y="49428"/>
                  </a:lnTo>
                  <a:lnTo>
                    <a:pt x="167906" y="53327"/>
                  </a:lnTo>
                  <a:lnTo>
                    <a:pt x="175907" y="54673"/>
                  </a:lnTo>
                  <a:lnTo>
                    <a:pt x="181991" y="54673"/>
                  </a:lnTo>
                  <a:lnTo>
                    <a:pt x="187071" y="52565"/>
                  </a:lnTo>
                  <a:lnTo>
                    <a:pt x="190258" y="50850"/>
                  </a:lnTo>
                  <a:lnTo>
                    <a:pt x="189204" y="46951"/>
                  </a:lnTo>
                  <a:lnTo>
                    <a:pt x="188315" y="43662"/>
                  </a:lnTo>
                  <a:lnTo>
                    <a:pt x="184975" y="45300"/>
                  </a:lnTo>
                  <a:lnTo>
                    <a:pt x="181127" y="46951"/>
                  </a:lnTo>
                  <a:lnTo>
                    <a:pt x="170751" y="46951"/>
                  </a:lnTo>
                  <a:lnTo>
                    <a:pt x="167386" y="43662"/>
                  </a:lnTo>
                  <a:lnTo>
                    <a:pt x="167309" y="37490"/>
                  </a:lnTo>
                  <a:lnTo>
                    <a:pt x="191058" y="37490"/>
                  </a:lnTo>
                  <a:lnTo>
                    <a:pt x="191058" y="31457"/>
                  </a:lnTo>
                  <a:lnTo>
                    <a:pt x="191058" y="23431"/>
                  </a:lnTo>
                  <a:close/>
                </a:path>
                <a:path w="596900" h="55244">
                  <a:moveTo>
                    <a:pt x="220827" y="15468"/>
                  </a:moveTo>
                  <a:lnTo>
                    <a:pt x="218490" y="14922"/>
                  </a:lnTo>
                  <a:lnTo>
                    <a:pt x="211924" y="14922"/>
                  </a:lnTo>
                  <a:lnTo>
                    <a:pt x="208470" y="18046"/>
                  </a:lnTo>
                  <a:lnTo>
                    <a:pt x="207314" y="20777"/>
                  </a:lnTo>
                  <a:lnTo>
                    <a:pt x="207010" y="20777"/>
                  </a:lnTo>
                  <a:lnTo>
                    <a:pt x="205905" y="15621"/>
                  </a:lnTo>
                  <a:lnTo>
                    <a:pt x="198793" y="15621"/>
                  </a:lnTo>
                  <a:lnTo>
                    <a:pt x="198793" y="53898"/>
                  </a:lnTo>
                  <a:lnTo>
                    <a:pt x="208953" y="53898"/>
                  </a:lnTo>
                  <a:lnTo>
                    <a:pt x="208953" y="26098"/>
                  </a:lnTo>
                  <a:lnTo>
                    <a:pt x="210680" y="24688"/>
                  </a:lnTo>
                  <a:lnTo>
                    <a:pt x="213093" y="23520"/>
                  </a:lnTo>
                  <a:lnTo>
                    <a:pt x="217639" y="23520"/>
                  </a:lnTo>
                  <a:lnTo>
                    <a:pt x="219354" y="23749"/>
                  </a:lnTo>
                  <a:lnTo>
                    <a:pt x="220599" y="24130"/>
                  </a:lnTo>
                  <a:lnTo>
                    <a:pt x="220827" y="15468"/>
                  </a:lnTo>
                  <a:close/>
                </a:path>
                <a:path w="596900" h="55244">
                  <a:moveTo>
                    <a:pt x="260883" y="20548"/>
                  </a:moveTo>
                  <a:lnTo>
                    <a:pt x="257073" y="14846"/>
                  </a:lnTo>
                  <a:lnTo>
                    <a:pt x="241668" y="14846"/>
                  </a:lnTo>
                  <a:lnTo>
                    <a:pt x="237451" y="17424"/>
                  </a:lnTo>
                  <a:lnTo>
                    <a:pt x="235280" y="20002"/>
                  </a:lnTo>
                  <a:lnTo>
                    <a:pt x="233705" y="15621"/>
                  </a:lnTo>
                  <a:lnTo>
                    <a:pt x="226682" y="15621"/>
                  </a:lnTo>
                  <a:lnTo>
                    <a:pt x="226682" y="53898"/>
                  </a:lnTo>
                  <a:lnTo>
                    <a:pt x="236905" y="53898"/>
                  </a:lnTo>
                  <a:lnTo>
                    <a:pt x="236905" y="25006"/>
                  </a:lnTo>
                  <a:lnTo>
                    <a:pt x="238709" y="23837"/>
                  </a:lnTo>
                  <a:lnTo>
                    <a:pt x="240969" y="22656"/>
                  </a:lnTo>
                  <a:lnTo>
                    <a:pt x="248297" y="22656"/>
                  </a:lnTo>
                  <a:lnTo>
                    <a:pt x="250507" y="25387"/>
                  </a:lnTo>
                  <a:lnTo>
                    <a:pt x="250507" y="53898"/>
                  </a:lnTo>
                  <a:lnTo>
                    <a:pt x="260883" y="53898"/>
                  </a:lnTo>
                  <a:lnTo>
                    <a:pt x="260883" y="20548"/>
                  </a:lnTo>
                  <a:close/>
                </a:path>
                <a:path w="596900" h="55244">
                  <a:moveTo>
                    <a:pt x="303631" y="34696"/>
                  </a:moveTo>
                  <a:lnTo>
                    <a:pt x="293166" y="16332"/>
                  </a:lnTo>
                  <a:lnTo>
                    <a:pt x="293166" y="25476"/>
                  </a:lnTo>
                  <a:lnTo>
                    <a:pt x="293166" y="43815"/>
                  </a:lnTo>
                  <a:lnTo>
                    <a:pt x="290652" y="47167"/>
                  </a:lnTo>
                  <a:lnTo>
                    <a:pt x="280670" y="47167"/>
                  </a:lnTo>
                  <a:lnTo>
                    <a:pt x="278257" y="43599"/>
                  </a:lnTo>
                  <a:lnTo>
                    <a:pt x="278307" y="25476"/>
                  </a:lnTo>
                  <a:lnTo>
                    <a:pt x="280911" y="22250"/>
                  </a:lnTo>
                  <a:lnTo>
                    <a:pt x="290410" y="22250"/>
                  </a:lnTo>
                  <a:lnTo>
                    <a:pt x="293166" y="25476"/>
                  </a:lnTo>
                  <a:lnTo>
                    <a:pt x="293166" y="16332"/>
                  </a:lnTo>
                  <a:lnTo>
                    <a:pt x="267690" y="34696"/>
                  </a:lnTo>
                  <a:lnTo>
                    <a:pt x="268884" y="43345"/>
                  </a:lnTo>
                  <a:lnTo>
                    <a:pt x="272376" y="49606"/>
                  </a:lnTo>
                  <a:lnTo>
                    <a:pt x="278015" y="53403"/>
                  </a:lnTo>
                  <a:lnTo>
                    <a:pt x="285648" y="54673"/>
                  </a:lnTo>
                  <a:lnTo>
                    <a:pt x="293281" y="53390"/>
                  </a:lnTo>
                  <a:lnTo>
                    <a:pt x="298919" y="49568"/>
                  </a:lnTo>
                  <a:lnTo>
                    <a:pt x="300278" y="47167"/>
                  </a:lnTo>
                  <a:lnTo>
                    <a:pt x="302437" y="43307"/>
                  </a:lnTo>
                  <a:lnTo>
                    <a:pt x="303631" y="34696"/>
                  </a:lnTo>
                  <a:close/>
                </a:path>
                <a:path w="596900" h="55244">
                  <a:moveTo>
                    <a:pt x="362496" y="0"/>
                  </a:moveTo>
                  <a:lnTo>
                    <a:pt x="352310" y="0"/>
                  </a:lnTo>
                  <a:lnTo>
                    <a:pt x="352374" y="14846"/>
                  </a:lnTo>
                  <a:lnTo>
                    <a:pt x="352628" y="16408"/>
                  </a:lnTo>
                  <a:lnTo>
                    <a:pt x="353275" y="18592"/>
                  </a:lnTo>
                  <a:lnTo>
                    <a:pt x="352310" y="17526"/>
                  </a:lnTo>
                  <a:lnTo>
                    <a:pt x="352310" y="24371"/>
                  </a:lnTo>
                  <a:lnTo>
                    <a:pt x="352310" y="43980"/>
                  </a:lnTo>
                  <a:lnTo>
                    <a:pt x="350367" y="46024"/>
                  </a:lnTo>
                  <a:lnTo>
                    <a:pt x="347776" y="47256"/>
                  </a:lnTo>
                  <a:lnTo>
                    <a:pt x="340385" y="47256"/>
                  </a:lnTo>
                  <a:lnTo>
                    <a:pt x="337604" y="43980"/>
                  </a:lnTo>
                  <a:lnTo>
                    <a:pt x="337477" y="25793"/>
                  </a:lnTo>
                  <a:lnTo>
                    <a:pt x="340537" y="22504"/>
                  </a:lnTo>
                  <a:lnTo>
                    <a:pt x="348348" y="22504"/>
                  </a:lnTo>
                  <a:lnTo>
                    <a:pt x="350761" y="23431"/>
                  </a:lnTo>
                  <a:lnTo>
                    <a:pt x="352310" y="24371"/>
                  </a:lnTo>
                  <a:lnTo>
                    <a:pt x="352310" y="17526"/>
                  </a:lnTo>
                  <a:lnTo>
                    <a:pt x="351167" y="16256"/>
                  </a:lnTo>
                  <a:lnTo>
                    <a:pt x="347878" y="14846"/>
                  </a:lnTo>
                  <a:lnTo>
                    <a:pt x="343725" y="14846"/>
                  </a:lnTo>
                  <a:lnTo>
                    <a:pt x="337235" y="16167"/>
                  </a:lnTo>
                  <a:lnTo>
                    <a:pt x="332003" y="20053"/>
                  </a:lnTo>
                  <a:lnTo>
                    <a:pt x="328510" y="26314"/>
                  </a:lnTo>
                  <a:lnTo>
                    <a:pt x="327240" y="34772"/>
                  </a:lnTo>
                  <a:lnTo>
                    <a:pt x="327240" y="48425"/>
                  </a:lnTo>
                  <a:lnTo>
                    <a:pt x="334200" y="54673"/>
                  </a:lnTo>
                  <a:lnTo>
                    <a:pt x="347776" y="54673"/>
                  </a:lnTo>
                  <a:lnTo>
                    <a:pt x="351472" y="52019"/>
                  </a:lnTo>
                  <a:lnTo>
                    <a:pt x="353021" y="49682"/>
                  </a:lnTo>
                  <a:lnTo>
                    <a:pt x="354190" y="53898"/>
                  </a:lnTo>
                  <a:lnTo>
                    <a:pt x="362496" y="53898"/>
                  </a:lnTo>
                  <a:lnTo>
                    <a:pt x="362496" y="49682"/>
                  </a:lnTo>
                  <a:lnTo>
                    <a:pt x="362496" y="47256"/>
                  </a:lnTo>
                  <a:lnTo>
                    <a:pt x="362496" y="22504"/>
                  </a:lnTo>
                  <a:lnTo>
                    <a:pt x="362496" y="18592"/>
                  </a:lnTo>
                  <a:lnTo>
                    <a:pt x="362496" y="0"/>
                  </a:lnTo>
                  <a:close/>
                </a:path>
                <a:path w="596900" h="55244">
                  <a:moveTo>
                    <a:pt x="404266" y="23431"/>
                  </a:moveTo>
                  <a:lnTo>
                    <a:pt x="403669" y="22326"/>
                  </a:lnTo>
                  <a:lnTo>
                    <a:pt x="399656" y="14846"/>
                  </a:lnTo>
                  <a:lnTo>
                    <a:pt x="394487" y="14846"/>
                  </a:lnTo>
                  <a:lnTo>
                    <a:pt x="394487" y="26555"/>
                  </a:lnTo>
                  <a:lnTo>
                    <a:pt x="394487" y="31457"/>
                  </a:lnTo>
                  <a:lnTo>
                    <a:pt x="380517" y="31457"/>
                  </a:lnTo>
                  <a:lnTo>
                    <a:pt x="380517" y="26936"/>
                  </a:lnTo>
                  <a:lnTo>
                    <a:pt x="382536" y="22326"/>
                  </a:lnTo>
                  <a:lnTo>
                    <a:pt x="392938" y="22326"/>
                  </a:lnTo>
                  <a:lnTo>
                    <a:pt x="394487" y="26555"/>
                  </a:lnTo>
                  <a:lnTo>
                    <a:pt x="394487" y="14846"/>
                  </a:lnTo>
                  <a:lnTo>
                    <a:pt x="388099" y="14846"/>
                  </a:lnTo>
                  <a:lnTo>
                    <a:pt x="380123" y="16281"/>
                  </a:lnTo>
                  <a:lnTo>
                    <a:pt x="374548" y="20332"/>
                  </a:lnTo>
                  <a:lnTo>
                    <a:pt x="371309" y="26555"/>
                  </a:lnTo>
                  <a:lnTo>
                    <a:pt x="371233" y="26936"/>
                  </a:lnTo>
                  <a:lnTo>
                    <a:pt x="370205" y="34696"/>
                  </a:lnTo>
                  <a:lnTo>
                    <a:pt x="371487" y="43141"/>
                  </a:lnTo>
                  <a:lnTo>
                    <a:pt x="375170" y="49428"/>
                  </a:lnTo>
                  <a:lnTo>
                    <a:pt x="381114" y="53327"/>
                  </a:lnTo>
                  <a:lnTo>
                    <a:pt x="389115" y="54673"/>
                  </a:lnTo>
                  <a:lnTo>
                    <a:pt x="395198" y="54673"/>
                  </a:lnTo>
                  <a:lnTo>
                    <a:pt x="400278" y="52565"/>
                  </a:lnTo>
                  <a:lnTo>
                    <a:pt x="403479" y="50850"/>
                  </a:lnTo>
                  <a:lnTo>
                    <a:pt x="402424" y="46951"/>
                  </a:lnTo>
                  <a:lnTo>
                    <a:pt x="401535" y="43662"/>
                  </a:lnTo>
                  <a:lnTo>
                    <a:pt x="398157" y="45300"/>
                  </a:lnTo>
                  <a:lnTo>
                    <a:pt x="394335" y="46951"/>
                  </a:lnTo>
                  <a:lnTo>
                    <a:pt x="383946" y="46951"/>
                  </a:lnTo>
                  <a:lnTo>
                    <a:pt x="380593" y="43662"/>
                  </a:lnTo>
                  <a:lnTo>
                    <a:pt x="380517" y="37490"/>
                  </a:lnTo>
                  <a:lnTo>
                    <a:pt x="404266" y="37490"/>
                  </a:lnTo>
                  <a:lnTo>
                    <a:pt x="404266" y="31457"/>
                  </a:lnTo>
                  <a:lnTo>
                    <a:pt x="404266" y="23431"/>
                  </a:lnTo>
                  <a:close/>
                </a:path>
                <a:path w="596900" h="55244">
                  <a:moveTo>
                    <a:pt x="468884" y="49060"/>
                  </a:moveTo>
                  <a:lnTo>
                    <a:pt x="465620" y="40843"/>
                  </a:lnTo>
                  <a:lnTo>
                    <a:pt x="462013" y="43510"/>
                  </a:lnTo>
                  <a:lnTo>
                    <a:pt x="456857" y="45694"/>
                  </a:lnTo>
                  <a:lnTo>
                    <a:pt x="443103" y="45694"/>
                  </a:lnTo>
                  <a:lnTo>
                    <a:pt x="438746" y="39217"/>
                  </a:lnTo>
                  <a:lnTo>
                    <a:pt x="438746" y="15468"/>
                  </a:lnTo>
                  <a:lnTo>
                    <a:pt x="443103" y="8978"/>
                  </a:lnTo>
                  <a:lnTo>
                    <a:pt x="457314" y="8978"/>
                  </a:lnTo>
                  <a:lnTo>
                    <a:pt x="462102" y="10541"/>
                  </a:lnTo>
                  <a:lnTo>
                    <a:pt x="464820" y="12560"/>
                  </a:lnTo>
                  <a:lnTo>
                    <a:pt x="468731" y="4445"/>
                  </a:lnTo>
                  <a:lnTo>
                    <a:pt x="464439" y="1562"/>
                  </a:lnTo>
                  <a:lnTo>
                    <a:pt x="457962" y="0"/>
                  </a:lnTo>
                  <a:lnTo>
                    <a:pt x="450773" y="0"/>
                  </a:lnTo>
                  <a:lnTo>
                    <a:pt x="440931" y="1955"/>
                  </a:lnTo>
                  <a:lnTo>
                    <a:pt x="433819" y="7493"/>
                  </a:lnTo>
                  <a:lnTo>
                    <a:pt x="429501" y="16052"/>
                  </a:lnTo>
                  <a:lnTo>
                    <a:pt x="428040" y="27114"/>
                  </a:lnTo>
                  <a:lnTo>
                    <a:pt x="429514" y="38836"/>
                  </a:lnTo>
                  <a:lnTo>
                    <a:pt x="433844" y="47485"/>
                  </a:lnTo>
                  <a:lnTo>
                    <a:pt x="440956" y="52844"/>
                  </a:lnTo>
                  <a:lnTo>
                    <a:pt x="450773" y="54673"/>
                  </a:lnTo>
                  <a:lnTo>
                    <a:pt x="457720" y="54673"/>
                  </a:lnTo>
                  <a:lnTo>
                    <a:pt x="463651" y="52641"/>
                  </a:lnTo>
                  <a:lnTo>
                    <a:pt x="468884" y="49060"/>
                  </a:lnTo>
                  <a:close/>
                </a:path>
                <a:path w="596900" h="55244">
                  <a:moveTo>
                    <a:pt x="510197" y="20548"/>
                  </a:moveTo>
                  <a:lnTo>
                    <a:pt x="507085" y="14846"/>
                  </a:lnTo>
                  <a:lnTo>
                    <a:pt x="490588" y="14846"/>
                  </a:lnTo>
                  <a:lnTo>
                    <a:pt x="487375" y="17424"/>
                  </a:lnTo>
                  <a:lnTo>
                    <a:pt x="485216" y="20066"/>
                  </a:lnTo>
                  <a:lnTo>
                    <a:pt x="486206" y="16802"/>
                  </a:lnTo>
                  <a:lnTo>
                    <a:pt x="486206" y="12"/>
                  </a:lnTo>
                  <a:lnTo>
                    <a:pt x="475983" y="12"/>
                  </a:lnTo>
                  <a:lnTo>
                    <a:pt x="475983" y="53898"/>
                  </a:lnTo>
                  <a:lnTo>
                    <a:pt x="486206" y="53898"/>
                  </a:lnTo>
                  <a:lnTo>
                    <a:pt x="486206" y="25006"/>
                  </a:lnTo>
                  <a:lnTo>
                    <a:pt x="488022" y="23837"/>
                  </a:lnTo>
                  <a:lnTo>
                    <a:pt x="490283" y="22656"/>
                  </a:lnTo>
                  <a:lnTo>
                    <a:pt x="496747" y="22656"/>
                  </a:lnTo>
                  <a:lnTo>
                    <a:pt x="498944" y="24523"/>
                  </a:lnTo>
                  <a:lnTo>
                    <a:pt x="499262" y="28829"/>
                  </a:lnTo>
                  <a:lnTo>
                    <a:pt x="499656" y="29362"/>
                  </a:lnTo>
                  <a:lnTo>
                    <a:pt x="499821" y="30149"/>
                  </a:lnTo>
                  <a:lnTo>
                    <a:pt x="499821" y="53898"/>
                  </a:lnTo>
                  <a:lnTo>
                    <a:pt x="510197" y="53898"/>
                  </a:lnTo>
                  <a:lnTo>
                    <a:pt x="510197" y="20548"/>
                  </a:lnTo>
                  <a:close/>
                </a:path>
                <a:path w="596900" h="55244">
                  <a:moveTo>
                    <a:pt x="531609" y="0"/>
                  </a:moveTo>
                  <a:lnTo>
                    <a:pt x="521296" y="0"/>
                  </a:lnTo>
                  <a:lnTo>
                    <a:pt x="521296" y="9283"/>
                  </a:lnTo>
                  <a:lnTo>
                    <a:pt x="531609" y="9283"/>
                  </a:lnTo>
                  <a:lnTo>
                    <a:pt x="531609" y="0"/>
                  </a:lnTo>
                  <a:close/>
                </a:path>
                <a:path w="596900" h="55244">
                  <a:moveTo>
                    <a:pt x="531685" y="15621"/>
                  </a:moveTo>
                  <a:lnTo>
                    <a:pt x="517169" y="15621"/>
                  </a:lnTo>
                  <a:lnTo>
                    <a:pt x="517169" y="22186"/>
                  </a:lnTo>
                  <a:lnTo>
                    <a:pt x="521589" y="23114"/>
                  </a:lnTo>
                  <a:lnTo>
                    <a:pt x="521589" y="53886"/>
                  </a:lnTo>
                  <a:lnTo>
                    <a:pt x="531685" y="53886"/>
                  </a:lnTo>
                  <a:lnTo>
                    <a:pt x="531685" y="15621"/>
                  </a:lnTo>
                  <a:close/>
                </a:path>
                <a:path w="596900" h="55244">
                  <a:moveTo>
                    <a:pt x="557237" y="46875"/>
                  </a:moveTo>
                  <a:lnTo>
                    <a:pt x="553021" y="46875"/>
                  </a:lnTo>
                  <a:lnTo>
                    <a:pt x="551078" y="46405"/>
                  </a:lnTo>
                  <a:lnTo>
                    <a:pt x="551078" y="0"/>
                  </a:lnTo>
                  <a:lnTo>
                    <a:pt x="541007" y="0"/>
                  </a:lnTo>
                  <a:lnTo>
                    <a:pt x="541007" y="50533"/>
                  </a:lnTo>
                  <a:lnTo>
                    <a:pt x="543814" y="54673"/>
                  </a:lnTo>
                  <a:lnTo>
                    <a:pt x="554278" y="54673"/>
                  </a:lnTo>
                  <a:lnTo>
                    <a:pt x="557237" y="54063"/>
                  </a:lnTo>
                  <a:lnTo>
                    <a:pt x="557237" y="46875"/>
                  </a:lnTo>
                  <a:close/>
                </a:path>
                <a:path w="596900" h="55244">
                  <a:moveTo>
                    <a:pt x="596493" y="23431"/>
                  </a:moveTo>
                  <a:lnTo>
                    <a:pt x="595896" y="22326"/>
                  </a:lnTo>
                  <a:lnTo>
                    <a:pt x="591883" y="14846"/>
                  </a:lnTo>
                  <a:lnTo>
                    <a:pt x="586714" y="14846"/>
                  </a:lnTo>
                  <a:lnTo>
                    <a:pt x="586714" y="26555"/>
                  </a:lnTo>
                  <a:lnTo>
                    <a:pt x="586714" y="31457"/>
                  </a:lnTo>
                  <a:lnTo>
                    <a:pt x="572744" y="31457"/>
                  </a:lnTo>
                  <a:lnTo>
                    <a:pt x="572744" y="26936"/>
                  </a:lnTo>
                  <a:lnTo>
                    <a:pt x="574763" y="22326"/>
                  </a:lnTo>
                  <a:lnTo>
                    <a:pt x="585152" y="22326"/>
                  </a:lnTo>
                  <a:lnTo>
                    <a:pt x="586714" y="26555"/>
                  </a:lnTo>
                  <a:lnTo>
                    <a:pt x="586714" y="14846"/>
                  </a:lnTo>
                  <a:lnTo>
                    <a:pt x="580326" y="14846"/>
                  </a:lnTo>
                  <a:lnTo>
                    <a:pt x="572350" y="16281"/>
                  </a:lnTo>
                  <a:lnTo>
                    <a:pt x="566775" y="20332"/>
                  </a:lnTo>
                  <a:lnTo>
                    <a:pt x="563524" y="26555"/>
                  </a:lnTo>
                  <a:lnTo>
                    <a:pt x="563448" y="26936"/>
                  </a:lnTo>
                  <a:lnTo>
                    <a:pt x="562432" y="34696"/>
                  </a:lnTo>
                  <a:lnTo>
                    <a:pt x="563702" y="43141"/>
                  </a:lnTo>
                  <a:lnTo>
                    <a:pt x="567397" y="49428"/>
                  </a:lnTo>
                  <a:lnTo>
                    <a:pt x="573341" y="53327"/>
                  </a:lnTo>
                  <a:lnTo>
                    <a:pt x="581329" y="54673"/>
                  </a:lnTo>
                  <a:lnTo>
                    <a:pt x="587425" y="54673"/>
                  </a:lnTo>
                  <a:lnTo>
                    <a:pt x="592480" y="52565"/>
                  </a:lnTo>
                  <a:lnTo>
                    <a:pt x="595693" y="50850"/>
                  </a:lnTo>
                  <a:lnTo>
                    <a:pt x="594639" y="46951"/>
                  </a:lnTo>
                  <a:lnTo>
                    <a:pt x="593750" y="43662"/>
                  </a:lnTo>
                  <a:lnTo>
                    <a:pt x="590384" y="45300"/>
                  </a:lnTo>
                  <a:lnTo>
                    <a:pt x="586562" y="46951"/>
                  </a:lnTo>
                  <a:lnTo>
                    <a:pt x="576173" y="46951"/>
                  </a:lnTo>
                  <a:lnTo>
                    <a:pt x="572820" y="43662"/>
                  </a:lnTo>
                  <a:lnTo>
                    <a:pt x="572744" y="37490"/>
                  </a:lnTo>
                  <a:lnTo>
                    <a:pt x="596493" y="37490"/>
                  </a:lnTo>
                  <a:lnTo>
                    <a:pt x="596493" y="31457"/>
                  </a:lnTo>
                  <a:lnTo>
                    <a:pt x="596493" y="23431"/>
                  </a:lnTo>
                  <a:close/>
                </a:path>
              </a:pathLst>
            </a:custGeom>
            <a:solidFill>
              <a:srgbClr val="14497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16">
              <a:extLst>
                <a:ext uri="{FF2B5EF4-FFF2-40B4-BE49-F238E27FC236}">
                  <a16:creationId xmlns:a16="http://schemas.microsoft.com/office/drawing/2014/main" id="{6EDAF67C-1F1A-8498-77DD-BB2D8BC1CDE7}"/>
                </a:ext>
              </a:extLst>
            </p:cNvPr>
            <p:cNvSpPr/>
            <p:nvPr/>
          </p:nvSpPr>
          <p:spPr>
            <a:xfrm>
              <a:off x="17855606" y="1006741"/>
              <a:ext cx="1224401" cy="1116329"/>
            </a:xfrm>
            <a:prstGeom prst="rect">
              <a:avLst/>
            </a:prstGeom>
            <a:blipFill>
              <a:blip r:embed="rId2" cstate="print"/>
              <a:stretch>
                <a:fillRect/>
              </a:stretch>
            </a:blip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7">
            <a:extLst>
              <a:ext uri="{FF2B5EF4-FFF2-40B4-BE49-F238E27FC236}">
                <a16:creationId xmlns:a16="http://schemas.microsoft.com/office/drawing/2014/main" id="{697DB848-8881-7D4A-1A59-4D3B6BA3D7CF}"/>
              </a:ext>
            </a:extLst>
          </p:cNvPr>
          <p:cNvSpPr txBox="1">
            <a:spLocks/>
          </p:cNvSpPr>
          <p:nvPr/>
        </p:nvSpPr>
        <p:spPr>
          <a:xfrm>
            <a:off x="1127105" y="967298"/>
            <a:ext cx="9265593" cy="469831"/>
          </a:xfrm>
          <a:prstGeom prst="rect">
            <a:avLst/>
          </a:prstGeom>
        </p:spPr>
        <p:txBody>
          <a:bodyPr vert="horz" wrap="square" lIns="0" tIns="8087" rIns="0" bIns="0" rtlCol="0" anchor="t">
            <a:spAutoFit/>
          </a:bodyPr>
          <a:lstStyle>
            <a:lvl1pPr>
              <a:defRPr sz="4427" b="0" i="0">
                <a:solidFill>
                  <a:srgbClr val="144971"/>
                </a:solidFill>
                <a:latin typeface="Arial Black"/>
                <a:ea typeface="+mj-ea"/>
                <a:cs typeface="Arial Black"/>
              </a:defRPr>
            </a:lvl1pPr>
          </a:lstStyle>
          <a:p>
            <a:pPr marL="7701">
              <a:spcBef>
                <a:spcPts val="64"/>
              </a:spcBef>
              <a:tabLst>
                <a:tab pos="538163" algn="l"/>
              </a:tabLst>
            </a:pPr>
            <a:r>
              <a:rPr lang="es-ES" sz="3000" b="1" kern="0" spc="-12" dirty="0">
                <a:solidFill>
                  <a:schemeClr val="accent1"/>
                </a:solidFill>
                <a:latin typeface="Poppins" panose="00000500000000000000" pitchFamily="2" charset="0"/>
                <a:ea typeface="Verdana"/>
                <a:cs typeface="Poppins" panose="00000500000000000000" pitchFamily="2" charset="0"/>
              </a:rPr>
              <a:t>ASPECTOS FORMALES</a:t>
            </a:r>
          </a:p>
        </p:txBody>
      </p:sp>
      <p:sp>
        <p:nvSpPr>
          <p:cNvPr id="15" name="Rectángulo 14">
            <a:extLst>
              <a:ext uri="{FF2B5EF4-FFF2-40B4-BE49-F238E27FC236}">
                <a16:creationId xmlns:a16="http://schemas.microsoft.com/office/drawing/2014/main" id="{D182CAFE-D0BD-710B-02D0-E52F31DBF748}"/>
              </a:ext>
            </a:extLst>
          </p:cNvPr>
          <p:cNvSpPr/>
          <p:nvPr/>
        </p:nvSpPr>
        <p:spPr>
          <a:xfrm>
            <a:off x="1783086" y="2194592"/>
            <a:ext cx="5421314" cy="7016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Poppins SemiBold" panose="00000700000000000000" pitchFamily="2" charset="0"/>
                <a:cs typeface="Poppins SemiBold" panose="00000700000000000000" pitchFamily="2" charset="0"/>
              </a:rPr>
              <a:t>PERÍODO PARA PRESENTAR </a:t>
            </a:r>
            <a:r>
              <a:rPr lang="es-CL" b="1">
                <a:latin typeface="Poppins SemiBold" panose="00000700000000000000" pitchFamily="2" charset="0"/>
                <a:cs typeface="Poppins SemiBold" panose="00000700000000000000" pitchFamily="2" charset="0"/>
              </a:rPr>
              <a:t>OBSERVACIONES Y PROPUESTAS</a:t>
            </a:r>
            <a:r>
              <a:rPr lang="es-CL">
                <a:latin typeface="Poppins SemiBold" panose="00000700000000000000" pitchFamily="2" charset="0"/>
                <a:cs typeface="Poppins SemiBold" panose="00000700000000000000" pitchFamily="2" charset="0"/>
              </a:rPr>
              <a:t> POR ESCRITO</a:t>
            </a:r>
            <a:endParaRPr lang="en-GB">
              <a:latin typeface="Poppins SemiBold" panose="00000700000000000000" pitchFamily="2" charset="0"/>
              <a:cs typeface="Poppins SemiBold" panose="00000700000000000000" pitchFamily="2" charset="0"/>
            </a:endParaRPr>
          </a:p>
        </p:txBody>
      </p:sp>
      <p:sp>
        <p:nvSpPr>
          <p:cNvPr id="16" name="Rectángulo 15">
            <a:extLst>
              <a:ext uri="{FF2B5EF4-FFF2-40B4-BE49-F238E27FC236}">
                <a16:creationId xmlns:a16="http://schemas.microsoft.com/office/drawing/2014/main" id="{050D0F28-5E94-23E8-F0F8-F5F711B7C9CA}"/>
              </a:ext>
            </a:extLst>
          </p:cNvPr>
          <p:cNvSpPr/>
          <p:nvPr/>
        </p:nvSpPr>
        <p:spPr>
          <a:xfrm>
            <a:off x="7337540" y="2186357"/>
            <a:ext cx="3615824" cy="7016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Poppins SemiBold" panose="00000700000000000000" pitchFamily="2" charset="0"/>
                <a:cs typeface="Poppins SemiBold" panose="00000700000000000000" pitchFamily="2" charset="0"/>
              </a:rPr>
              <a:t>07.04.2025 – 05.05.2025</a:t>
            </a:r>
            <a:endParaRPr lang="en-GB">
              <a:latin typeface="Poppins SemiBold" panose="00000700000000000000" pitchFamily="2" charset="0"/>
              <a:cs typeface="Poppins SemiBold" panose="00000700000000000000" pitchFamily="2" charset="0"/>
            </a:endParaRPr>
          </a:p>
        </p:txBody>
      </p:sp>
      <p:sp>
        <p:nvSpPr>
          <p:cNvPr id="17" name="Rectángulo 16">
            <a:extLst>
              <a:ext uri="{FF2B5EF4-FFF2-40B4-BE49-F238E27FC236}">
                <a16:creationId xmlns:a16="http://schemas.microsoft.com/office/drawing/2014/main" id="{7092C5D6-7D7A-B7EB-D9C8-6ADEB61CAF80}"/>
              </a:ext>
            </a:extLst>
          </p:cNvPr>
          <p:cNvSpPr/>
          <p:nvPr/>
        </p:nvSpPr>
        <p:spPr>
          <a:xfrm>
            <a:off x="1798326" y="2970141"/>
            <a:ext cx="9170804" cy="70164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solidFill>
                  <a:schemeClr val="accent1"/>
                </a:solidFill>
                <a:latin typeface="Poppins SemiBold" panose="00000700000000000000" pitchFamily="2" charset="0"/>
                <a:cs typeface="Poppins SemiBold" panose="00000700000000000000" pitchFamily="2" charset="0"/>
              </a:rPr>
              <a:t>CORREO: reglamentostransicion@minenergia.cl</a:t>
            </a:r>
            <a:endParaRPr lang="en-GB">
              <a:solidFill>
                <a:schemeClr val="accent1"/>
              </a:solidFill>
              <a:latin typeface="Poppins SemiBold" panose="00000700000000000000" pitchFamily="2" charset="0"/>
              <a:cs typeface="Poppins SemiBold" panose="00000700000000000000" pitchFamily="2" charset="0"/>
            </a:endParaRPr>
          </a:p>
        </p:txBody>
      </p:sp>
      <p:sp>
        <p:nvSpPr>
          <p:cNvPr id="18" name="Rectángulo 17">
            <a:extLst>
              <a:ext uri="{FF2B5EF4-FFF2-40B4-BE49-F238E27FC236}">
                <a16:creationId xmlns:a16="http://schemas.microsoft.com/office/drawing/2014/main" id="{72C417C6-A1CC-C4EC-E872-A59E486BF6A5}"/>
              </a:ext>
            </a:extLst>
          </p:cNvPr>
          <p:cNvSpPr/>
          <p:nvPr/>
        </p:nvSpPr>
        <p:spPr>
          <a:xfrm>
            <a:off x="1860863" y="4343948"/>
            <a:ext cx="9170804" cy="7016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Poppins SemiBold" panose="00000700000000000000" pitchFamily="2" charset="0"/>
                <a:cs typeface="Poppins SemiBold" panose="00000700000000000000" pitchFamily="2" charset="0"/>
              </a:rPr>
              <a:t>Sesiones serán grabadas y subidas al sitio web del Ministerio de Energía</a:t>
            </a:r>
            <a:endParaRPr lang="en-GB">
              <a:latin typeface="Poppins SemiBold" panose="00000700000000000000" pitchFamily="2" charset="0"/>
              <a:cs typeface="Poppins SemiBold" panose="00000700000000000000" pitchFamily="2" charset="0"/>
            </a:endParaRPr>
          </a:p>
        </p:txBody>
      </p:sp>
      <p:sp>
        <p:nvSpPr>
          <p:cNvPr id="19" name="Rectángulo 18">
            <a:extLst>
              <a:ext uri="{FF2B5EF4-FFF2-40B4-BE49-F238E27FC236}">
                <a16:creationId xmlns:a16="http://schemas.microsoft.com/office/drawing/2014/main" id="{BFABCE36-A77F-A36B-6D84-94D6C34D661D}"/>
              </a:ext>
            </a:extLst>
          </p:cNvPr>
          <p:cNvSpPr/>
          <p:nvPr/>
        </p:nvSpPr>
        <p:spPr>
          <a:xfrm>
            <a:off x="1860863" y="5125688"/>
            <a:ext cx="9170804" cy="7016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Poppins SemiBold" panose="00000700000000000000" pitchFamily="2" charset="0"/>
                <a:cs typeface="Poppins SemiBold" panose="00000700000000000000" pitchFamily="2" charset="0"/>
              </a:rPr>
              <a:t>Presentaciones serán subidas al sitio web del Ministerio de Energía</a:t>
            </a:r>
            <a:endParaRPr lang="en-GB">
              <a:latin typeface="Poppins SemiBold" panose="00000700000000000000" pitchFamily="2" charset="0"/>
              <a:cs typeface="Poppins SemiBold" panose="00000700000000000000" pitchFamily="2" charset="0"/>
            </a:endParaRPr>
          </a:p>
        </p:txBody>
      </p:sp>
      <p:sp>
        <p:nvSpPr>
          <p:cNvPr id="20" name="Cuerda 19">
            <a:extLst>
              <a:ext uri="{FF2B5EF4-FFF2-40B4-BE49-F238E27FC236}">
                <a16:creationId xmlns:a16="http://schemas.microsoft.com/office/drawing/2014/main" id="{D7E741EA-2CB8-5E26-1094-CFAFFACC5950}"/>
              </a:ext>
            </a:extLst>
          </p:cNvPr>
          <p:cNvSpPr/>
          <p:nvPr/>
        </p:nvSpPr>
        <p:spPr>
          <a:xfrm>
            <a:off x="652921" y="2170590"/>
            <a:ext cx="2160270" cy="1440489"/>
          </a:xfrm>
          <a:prstGeom prst="chord">
            <a:avLst>
              <a:gd name="adj1" fmla="val 5359677"/>
              <a:gd name="adj2" fmla="val 16207464"/>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áfico 22" descr="Correo electrónico contorno">
            <a:extLst>
              <a:ext uri="{FF2B5EF4-FFF2-40B4-BE49-F238E27FC236}">
                <a16:creationId xmlns:a16="http://schemas.microsoft.com/office/drawing/2014/main" id="{AABFEE9A-85D7-A80D-48D6-5314F3EB7F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658" y="2534514"/>
            <a:ext cx="914400" cy="738512"/>
          </a:xfrm>
          <a:prstGeom prst="rect">
            <a:avLst/>
          </a:prstGeom>
        </p:spPr>
      </p:pic>
      <p:pic>
        <p:nvPicPr>
          <p:cNvPr id="25" name="Gráfico 24" descr="Vlog con relleno sólido">
            <a:extLst>
              <a:ext uri="{FF2B5EF4-FFF2-40B4-BE49-F238E27FC236}">
                <a16:creationId xmlns:a16="http://schemas.microsoft.com/office/drawing/2014/main" id="{5BB59177-7039-D4F1-B683-0D2FA2EEEE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774" y="4778241"/>
            <a:ext cx="694893" cy="694893"/>
          </a:xfrm>
          <a:prstGeom prst="rect">
            <a:avLst/>
          </a:prstGeom>
        </p:spPr>
      </p:pic>
      <p:sp>
        <p:nvSpPr>
          <p:cNvPr id="10" name="Elipse 9">
            <a:extLst>
              <a:ext uri="{FF2B5EF4-FFF2-40B4-BE49-F238E27FC236}">
                <a16:creationId xmlns:a16="http://schemas.microsoft.com/office/drawing/2014/main" id="{247E6069-BB93-59A0-5C97-643C02484298}"/>
              </a:ext>
            </a:extLst>
          </p:cNvPr>
          <p:cNvSpPr/>
          <p:nvPr/>
        </p:nvSpPr>
        <p:spPr>
          <a:xfrm>
            <a:off x="341400" y="953471"/>
            <a:ext cx="525780" cy="469831"/>
          </a:xfrm>
          <a:prstGeom prst="ellips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solidFill>
                  <a:schemeClr val="accent1"/>
                </a:solidFill>
                <a:latin typeface="Poppins Black" panose="00000A00000000000000" pitchFamily="2" charset="0"/>
                <a:cs typeface="Poppins Black" panose="00000A00000000000000" pitchFamily="2" charset="0"/>
              </a:rPr>
              <a:t>2</a:t>
            </a:r>
            <a:endParaRPr lang="en-GB">
              <a:solidFill>
                <a:schemeClr val="accent1"/>
              </a:solidFill>
              <a:latin typeface="Poppins Black" panose="00000A00000000000000" pitchFamily="2" charset="0"/>
              <a:cs typeface="Poppins Black" panose="00000A00000000000000" pitchFamily="2" charset="0"/>
            </a:endParaRPr>
          </a:p>
        </p:txBody>
      </p:sp>
    </p:spTree>
    <p:extLst>
      <p:ext uri="{BB962C8B-B14F-4D97-AF65-F5344CB8AC3E}">
        <p14:creationId xmlns:p14="http://schemas.microsoft.com/office/powerpoint/2010/main" val="1335826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9"/>
          <p:cNvSpPr txBox="1">
            <a:spLocks noGrp="1"/>
          </p:cNvSpPr>
          <p:nvPr>
            <p:ph type="title"/>
          </p:nvPr>
        </p:nvSpPr>
        <p:spPr>
          <a:xfrm>
            <a:off x="720000" y="296933"/>
            <a:ext cx="9721200" cy="1154400"/>
          </a:xfrm>
          <a:prstGeom prst="rect">
            <a:avLst/>
          </a:prstGeom>
        </p:spPr>
        <p:txBody>
          <a:bodyPr spcFirstLastPara="1" wrap="square" lIns="121900" tIns="121900" rIns="121900" bIns="121900" anchor="t" anchorCtr="0">
            <a:normAutofit/>
          </a:bodyPr>
          <a:lstStyle/>
          <a:p>
            <a:r>
              <a:rPr lang="es-419"/>
              <a:t>Contexto regulatorio vigente</a:t>
            </a:r>
            <a:endParaRPr>
              <a:latin typeface="Open Sans"/>
              <a:ea typeface="Open Sans"/>
              <a:cs typeface="Open Sans"/>
              <a:sym typeface="Open Sans"/>
            </a:endParaRPr>
          </a:p>
        </p:txBody>
      </p:sp>
      <p:sp>
        <p:nvSpPr>
          <p:cNvPr id="359" name="Google Shape;359;p29"/>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40</a:t>
            </a:fld>
            <a:endParaRPr sz="1067" kern="0">
              <a:solidFill>
                <a:srgbClr val="888888"/>
              </a:solidFill>
              <a:latin typeface="Open Sans ExtraBold"/>
              <a:ea typeface="Open Sans ExtraBold"/>
              <a:cs typeface="Open Sans ExtraBold"/>
              <a:sym typeface="Open Sans ExtraBold"/>
            </a:endParaRPr>
          </a:p>
        </p:txBody>
      </p:sp>
      <p:sp>
        <p:nvSpPr>
          <p:cNvPr id="360" name="Google Shape;360;p29"/>
          <p:cNvSpPr txBox="1"/>
          <p:nvPr/>
        </p:nvSpPr>
        <p:spPr>
          <a:xfrm>
            <a:off x="720000" y="1029633"/>
            <a:ext cx="9462000" cy="4972566"/>
          </a:xfrm>
          <a:prstGeom prst="rect">
            <a:avLst/>
          </a:prstGeom>
          <a:noFill/>
          <a:ln>
            <a:noFill/>
          </a:ln>
        </p:spPr>
        <p:txBody>
          <a:bodyPr spcFirstLastPara="1" wrap="square" lIns="91433" tIns="91433" rIns="91433" bIns="91433" anchor="t" anchorCtr="0">
            <a:spAutoFit/>
          </a:bodyPr>
          <a:lstStyle/>
          <a:p>
            <a:pPr algn="just" defTabSz="1219170">
              <a:buClr>
                <a:srgbClr val="000000"/>
              </a:buClr>
            </a:pPr>
            <a:r>
              <a:rPr lang="es-419" sz="1867" b="1" kern="0" dirty="0">
                <a:solidFill>
                  <a:srgbClr val="00B4C2"/>
                </a:solidFill>
                <a:latin typeface="Open Sans"/>
                <a:ea typeface="Open Sans"/>
                <a:cs typeface="Open Sans"/>
                <a:sym typeface="Open Sans"/>
              </a:rPr>
              <a:t>Procesos normativos y reglamentarios 2025</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Proyecto de Ley Ampliación Subsidio Eléctrico</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Modificación Reglamento de la Coordinación y Operación (DS 125)</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Implementación reglamentaria Ley 21.721</a:t>
            </a:r>
            <a:endParaRPr sz="1733" kern="0" dirty="0">
              <a:solidFill>
                <a:srgbClr val="595959"/>
              </a:solidFill>
              <a:latin typeface="Open Sans"/>
              <a:ea typeface="Open Sans"/>
              <a:cs typeface="Open Sans"/>
              <a:sym typeface="Open Sans"/>
            </a:endParaRPr>
          </a:p>
          <a:p>
            <a:pPr marL="914377" lvl="1"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Reglamento Transmisión (DS 37)</a:t>
            </a:r>
            <a:endParaRPr sz="1733" kern="0" dirty="0">
              <a:solidFill>
                <a:srgbClr val="595959"/>
              </a:solidFill>
              <a:latin typeface="Open Sans"/>
              <a:ea typeface="Open Sans"/>
              <a:cs typeface="Open Sans"/>
              <a:sym typeface="Open Sans"/>
            </a:endParaRPr>
          </a:p>
          <a:p>
            <a:pPr marL="914377" lvl="1"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Reglamento Valorización (DS 10)</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Modificación Reglamento para Medios de Generación de Pequeña Escala (DS 88)</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Plan de Descarbonización, versión final</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a:solidFill>
                  <a:srgbClr val="595959"/>
                </a:solidFill>
                <a:latin typeface="Open Sans"/>
                <a:ea typeface="Open Sans"/>
                <a:cs typeface="Open Sans"/>
                <a:sym typeface="Open Sans"/>
              </a:rPr>
              <a:t>Norma Técnica de Seguridad y Calidad de Servicio</a:t>
            </a:r>
            <a:endParaRPr sz="1733" kern="0" dirty="0">
              <a:solidFill>
                <a:srgbClr val="595959"/>
              </a:solidFill>
              <a:latin typeface="Open Sans"/>
              <a:ea typeface="Open Sans"/>
              <a:cs typeface="Open Sans"/>
              <a:sym typeface="Open Sans"/>
            </a:endParaRPr>
          </a:p>
          <a:p>
            <a:pPr marL="457189" indent="-330192" algn="just" defTabSz="1219170">
              <a:spcBef>
                <a:spcPts val="1333"/>
              </a:spcBef>
              <a:buClr>
                <a:srgbClr val="595959"/>
              </a:buClr>
              <a:buSzPts val="1300"/>
              <a:buFont typeface="Open Sans"/>
              <a:buChar char="●"/>
            </a:pPr>
            <a:r>
              <a:rPr lang="es-419" sz="1733" kern="0" dirty="0" err="1">
                <a:solidFill>
                  <a:srgbClr val="595959"/>
                </a:solidFill>
                <a:latin typeface="Open Sans"/>
                <a:ea typeface="Open Sans"/>
                <a:cs typeface="Open Sans"/>
                <a:sym typeface="Open Sans"/>
              </a:rPr>
              <a:t>Blackout</a:t>
            </a:r>
            <a:r>
              <a:rPr lang="es-419" sz="1733" kern="0" dirty="0">
                <a:solidFill>
                  <a:srgbClr val="595959"/>
                </a:solidFill>
                <a:latin typeface="Open Sans"/>
                <a:ea typeface="Open Sans"/>
                <a:cs typeface="Open Sans"/>
                <a:sym typeface="Open Sans"/>
              </a:rPr>
              <a:t> 25F</a:t>
            </a:r>
            <a:endParaRPr sz="1733" kern="0" dirty="0">
              <a:solidFill>
                <a:srgbClr val="595959"/>
              </a:solidFill>
              <a:latin typeface="Open Sans"/>
              <a:ea typeface="Open Sans"/>
              <a:cs typeface="Open Sans"/>
              <a:sym typeface="Open Sans"/>
            </a:endParaRPr>
          </a:p>
          <a:p>
            <a:pPr algn="just" defTabSz="1219170">
              <a:spcBef>
                <a:spcPts val="1333"/>
              </a:spcBef>
              <a:spcAft>
                <a:spcPts val="1333"/>
              </a:spcAft>
              <a:buClr>
                <a:srgbClr val="000000"/>
              </a:buClr>
            </a:pPr>
            <a:endParaRPr sz="1733" kern="0" dirty="0">
              <a:solidFill>
                <a:srgbClr val="595959"/>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0"/>
          <p:cNvSpPr txBox="1">
            <a:spLocks noGrp="1"/>
          </p:cNvSpPr>
          <p:nvPr>
            <p:ph type="title"/>
          </p:nvPr>
        </p:nvSpPr>
        <p:spPr>
          <a:xfrm>
            <a:off x="720000" y="296933"/>
            <a:ext cx="9721200" cy="1154400"/>
          </a:xfrm>
          <a:prstGeom prst="rect">
            <a:avLst/>
          </a:prstGeom>
        </p:spPr>
        <p:txBody>
          <a:bodyPr spcFirstLastPara="1" wrap="square" lIns="121900" tIns="121900" rIns="121900" bIns="121900" anchor="t" anchorCtr="0">
            <a:normAutofit/>
          </a:bodyPr>
          <a:lstStyle/>
          <a:p>
            <a:r>
              <a:rPr lang="es-419"/>
              <a:t>Propuestas de focalización regulatoria desde Generadoras</a:t>
            </a:r>
            <a:endParaRPr>
              <a:latin typeface="Open Sans"/>
              <a:ea typeface="Open Sans"/>
              <a:cs typeface="Open Sans"/>
              <a:sym typeface="Open Sans"/>
            </a:endParaRPr>
          </a:p>
        </p:txBody>
      </p:sp>
      <p:sp>
        <p:nvSpPr>
          <p:cNvPr id="366" name="Google Shape;366;p30"/>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41</a:t>
            </a:fld>
            <a:endParaRPr sz="1067" kern="0">
              <a:solidFill>
                <a:srgbClr val="888888"/>
              </a:solidFill>
              <a:latin typeface="Open Sans ExtraBold"/>
              <a:ea typeface="Open Sans ExtraBold"/>
              <a:cs typeface="Open Sans ExtraBold"/>
              <a:sym typeface="Open Sans ExtraBold"/>
            </a:endParaRPr>
          </a:p>
        </p:txBody>
      </p:sp>
      <p:sp>
        <p:nvSpPr>
          <p:cNvPr id="367" name="Google Shape;367;p30"/>
          <p:cNvSpPr txBox="1"/>
          <p:nvPr/>
        </p:nvSpPr>
        <p:spPr>
          <a:xfrm>
            <a:off x="1181400" y="1029633"/>
            <a:ext cx="9781200" cy="4903508"/>
          </a:xfrm>
          <a:prstGeom prst="rect">
            <a:avLst/>
          </a:prstGeom>
          <a:noFill/>
          <a:ln>
            <a:noFill/>
          </a:ln>
        </p:spPr>
        <p:txBody>
          <a:bodyPr spcFirstLastPara="1" wrap="square" lIns="91433" tIns="91433" rIns="91433" bIns="91433" anchor="t" anchorCtr="0">
            <a:spAutoFit/>
          </a:bodyPr>
          <a:lstStyle/>
          <a:p>
            <a:pPr algn="just" defTabSz="1219170">
              <a:buClr>
                <a:srgbClr val="000000"/>
              </a:buClr>
            </a:pPr>
            <a:endParaRPr sz="1867" b="1" kern="0">
              <a:solidFill>
                <a:srgbClr val="00B4C2"/>
              </a:solidFill>
              <a:latin typeface="Open Sans"/>
              <a:ea typeface="Open Sans"/>
              <a:cs typeface="Open Sans"/>
              <a:sym typeface="Open Sans"/>
            </a:endParaRPr>
          </a:p>
          <a:p>
            <a:pPr algn="just" defTabSz="1219170">
              <a:spcBef>
                <a:spcPts val="1333"/>
              </a:spcBef>
              <a:buClr>
                <a:srgbClr val="000000"/>
              </a:buClr>
            </a:pPr>
            <a:endParaRPr sz="1733" b="1" kern="0">
              <a:solidFill>
                <a:srgbClr val="00B4C2"/>
              </a:solidFill>
              <a:latin typeface="Open Sans"/>
              <a:ea typeface="Open Sans"/>
              <a:cs typeface="Open Sans"/>
              <a:sym typeface="Open Sans"/>
            </a:endParaRPr>
          </a:p>
          <a:p>
            <a:pPr marL="457189" indent="-330192" algn="just" defTabSz="1219170">
              <a:lnSpc>
                <a:spcPct val="200000"/>
              </a:lnSpc>
              <a:spcBef>
                <a:spcPts val="1333"/>
              </a:spcBef>
              <a:buClr>
                <a:srgbClr val="595959"/>
              </a:buClr>
              <a:buSzPts val="1300"/>
              <a:buFont typeface="Open Sans"/>
              <a:buChar char="●"/>
            </a:pPr>
            <a:r>
              <a:rPr lang="es-419" sz="1733" kern="0">
                <a:solidFill>
                  <a:srgbClr val="595959"/>
                </a:solidFill>
                <a:latin typeface="Open Sans"/>
                <a:ea typeface="Open Sans"/>
                <a:cs typeface="Open Sans"/>
                <a:sym typeface="Open Sans"/>
              </a:rPr>
              <a:t>Despacho y cálculo de costo de oportunidad de </a:t>
            </a:r>
            <a:r>
              <a:rPr lang="es-419" sz="1733" b="1" kern="0">
                <a:solidFill>
                  <a:srgbClr val="000000"/>
                </a:solidFill>
                <a:latin typeface="Open Sans"/>
                <a:ea typeface="Open Sans"/>
                <a:cs typeface="Open Sans"/>
                <a:sym typeface="Open Sans"/>
              </a:rPr>
              <a:t>sistemas de almacenamiento</a:t>
            </a:r>
            <a:r>
              <a:rPr lang="es-419" sz="1733" kern="0">
                <a:solidFill>
                  <a:srgbClr val="595959"/>
                </a:solidFill>
                <a:latin typeface="Open Sans"/>
                <a:ea typeface="Open Sans"/>
                <a:cs typeface="Open Sans"/>
                <a:sym typeface="Open Sans"/>
              </a:rPr>
              <a:t> (DS 125)</a:t>
            </a:r>
            <a:endParaRPr sz="1733" kern="0">
              <a:solidFill>
                <a:srgbClr val="595959"/>
              </a:solidFill>
              <a:latin typeface="Open Sans"/>
              <a:ea typeface="Open Sans"/>
              <a:cs typeface="Open Sans"/>
              <a:sym typeface="Open Sans"/>
            </a:endParaRPr>
          </a:p>
          <a:p>
            <a:pPr marL="457189" algn="just" defTabSz="1219170">
              <a:lnSpc>
                <a:spcPct val="200000"/>
              </a:lnSpc>
              <a:spcBef>
                <a:spcPts val="1333"/>
              </a:spcBef>
              <a:buClr>
                <a:srgbClr val="000000"/>
              </a:buClr>
            </a:pPr>
            <a:endParaRPr sz="1600" kern="0">
              <a:solidFill>
                <a:srgbClr val="595959"/>
              </a:solidFill>
              <a:latin typeface="Open Sans"/>
              <a:ea typeface="Open Sans"/>
              <a:cs typeface="Open Sans"/>
              <a:sym typeface="Open Sans"/>
            </a:endParaRPr>
          </a:p>
          <a:p>
            <a:pPr marL="457189" indent="-330192" algn="just" defTabSz="1219170">
              <a:lnSpc>
                <a:spcPct val="200000"/>
              </a:lnSpc>
              <a:spcBef>
                <a:spcPts val="1333"/>
              </a:spcBef>
              <a:buClr>
                <a:srgbClr val="595959"/>
              </a:buClr>
              <a:buSzPts val="1300"/>
              <a:buFont typeface="Open Sans"/>
              <a:buChar char="●"/>
            </a:pPr>
            <a:r>
              <a:rPr lang="es-419" sz="1733" kern="0">
                <a:solidFill>
                  <a:srgbClr val="595959"/>
                </a:solidFill>
                <a:latin typeface="Open Sans"/>
                <a:ea typeface="Open Sans"/>
                <a:cs typeface="Open Sans"/>
                <a:sym typeface="Open Sans"/>
              </a:rPr>
              <a:t>Implementación reglamentaria eficiente del </a:t>
            </a:r>
            <a:r>
              <a:rPr lang="es-419" sz="1733" b="1" kern="0">
                <a:solidFill>
                  <a:srgbClr val="000000"/>
                </a:solidFill>
                <a:latin typeface="Open Sans"/>
                <a:ea typeface="Open Sans"/>
                <a:cs typeface="Open Sans"/>
                <a:sym typeface="Open Sans"/>
              </a:rPr>
              <a:t>inciso final</a:t>
            </a:r>
            <a:r>
              <a:rPr lang="es-419" sz="1733" kern="0">
                <a:solidFill>
                  <a:srgbClr val="595959"/>
                </a:solidFill>
                <a:latin typeface="Open Sans"/>
                <a:ea typeface="Open Sans"/>
                <a:cs typeface="Open Sans"/>
                <a:sym typeface="Open Sans"/>
              </a:rPr>
              <a:t> </a:t>
            </a:r>
            <a:r>
              <a:rPr lang="es-419" sz="1733" b="1" kern="0">
                <a:solidFill>
                  <a:srgbClr val="000000"/>
                </a:solidFill>
                <a:latin typeface="Open Sans"/>
                <a:ea typeface="Open Sans"/>
                <a:cs typeface="Open Sans"/>
                <a:sym typeface="Open Sans"/>
              </a:rPr>
              <a:t>Artículo 102°</a:t>
            </a:r>
            <a:r>
              <a:rPr lang="es-419" sz="1733" kern="0">
                <a:solidFill>
                  <a:srgbClr val="595959"/>
                </a:solidFill>
                <a:latin typeface="Open Sans"/>
                <a:ea typeface="Open Sans"/>
                <a:cs typeface="Open Sans"/>
                <a:sym typeface="Open Sans"/>
              </a:rPr>
              <a:t> (Ley 21.721)</a:t>
            </a:r>
            <a:endParaRPr sz="1733" kern="0">
              <a:solidFill>
                <a:srgbClr val="595959"/>
              </a:solidFill>
              <a:latin typeface="Open Sans"/>
              <a:ea typeface="Open Sans"/>
              <a:cs typeface="Open Sans"/>
              <a:sym typeface="Open Sans"/>
            </a:endParaRPr>
          </a:p>
          <a:p>
            <a:pPr marL="457189" algn="just" defTabSz="1219170">
              <a:lnSpc>
                <a:spcPct val="200000"/>
              </a:lnSpc>
              <a:spcBef>
                <a:spcPts val="1333"/>
              </a:spcBef>
              <a:buClr>
                <a:srgbClr val="000000"/>
              </a:buClr>
            </a:pPr>
            <a:endParaRPr sz="1600" kern="0">
              <a:solidFill>
                <a:srgbClr val="595959"/>
              </a:solidFill>
              <a:latin typeface="Open Sans"/>
              <a:ea typeface="Open Sans"/>
              <a:cs typeface="Open Sans"/>
              <a:sym typeface="Open Sans"/>
            </a:endParaRPr>
          </a:p>
          <a:p>
            <a:pPr marL="457189" indent="-330192" algn="just" defTabSz="1219170">
              <a:lnSpc>
                <a:spcPct val="200000"/>
              </a:lnSpc>
              <a:spcBef>
                <a:spcPts val="1333"/>
              </a:spcBef>
              <a:buClr>
                <a:srgbClr val="595959"/>
              </a:buClr>
              <a:buSzPts val="1300"/>
              <a:buFont typeface="Open Sans"/>
              <a:buChar char="●"/>
            </a:pPr>
            <a:r>
              <a:rPr lang="es-419" sz="1733" kern="0">
                <a:solidFill>
                  <a:srgbClr val="595959"/>
                </a:solidFill>
                <a:latin typeface="Open Sans"/>
                <a:ea typeface="Open Sans"/>
                <a:cs typeface="Open Sans"/>
                <a:sym typeface="Open Sans"/>
              </a:rPr>
              <a:t>Publicación versión final del </a:t>
            </a:r>
            <a:r>
              <a:rPr lang="es-419" sz="1733" b="1" kern="0">
                <a:solidFill>
                  <a:srgbClr val="000000"/>
                </a:solidFill>
                <a:latin typeface="Open Sans"/>
                <a:ea typeface="Open Sans"/>
                <a:cs typeface="Open Sans"/>
                <a:sym typeface="Open Sans"/>
              </a:rPr>
              <a:t>Plan de Descarbonización</a:t>
            </a:r>
            <a:endParaRPr sz="1733" b="1" kern="0">
              <a:solidFill>
                <a:srgbClr val="000000"/>
              </a:solidFill>
              <a:latin typeface="Open Sans"/>
              <a:ea typeface="Open Sans"/>
              <a:cs typeface="Open Sans"/>
              <a:sym typeface="Open Sans"/>
            </a:endParaRPr>
          </a:p>
          <a:p>
            <a:pPr algn="just" defTabSz="1219170">
              <a:spcBef>
                <a:spcPts val="1333"/>
              </a:spcBef>
              <a:spcAft>
                <a:spcPts val="1333"/>
              </a:spcAft>
              <a:buClr>
                <a:srgbClr val="000000"/>
              </a:buClr>
            </a:pPr>
            <a:endParaRPr sz="1600" kern="0">
              <a:solidFill>
                <a:srgbClr val="595959"/>
              </a:solidFill>
              <a:latin typeface="Open Sans"/>
              <a:ea typeface="Open Sans"/>
              <a:cs typeface="Open Sans"/>
              <a:sym typeface="Open Sans"/>
            </a:endParaRPr>
          </a:p>
        </p:txBody>
      </p:sp>
      <p:pic>
        <p:nvPicPr>
          <p:cNvPr id="368" name="Google Shape;368;p30" title="bateria-llena.png"/>
          <p:cNvPicPr preferRelativeResize="0"/>
          <p:nvPr/>
        </p:nvPicPr>
        <p:blipFill>
          <a:blip r:embed="rId3">
            <a:alphaModFix/>
          </a:blip>
          <a:stretch>
            <a:fillRect/>
          </a:stretch>
        </p:blipFill>
        <p:spPr>
          <a:xfrm>
            <a:off x="1026997" y="1975911"/>
            <a:ext cx="623567" cy="623567"/>
          </a:xfrm>
          <a:prstGeom prst="rect">
            <a:avLst/>
          </a:prstGeom>
          <a:noFill/>
          <a:ln>
            <a:noFill/>
          </a:ln>
        </p:spPr>
      </p:pic>
      <p:pic>
        <p:nvPicPr>
          <p:cNvPr id="369" name="Google Shape;369;p30" title="torre-electrica.png"/>
          <p:cNvPicPr preferRelativeResize="0"/>
          <p:nvPr/>
        </p:nvPicPr>
        <p:blipFill>
          <a:blip r:embed="rId4">
            <a:alphaModFix/>
          </a:blip>
          <a:stretch>
            <a:fillRect/>
          </a:stretch>
        </p:blipFill>
        <p:spPr>
          <a:xfrm>
            <a:off x="1026997" y="3274218"/>
            <a:ext cx="623567" cy="623609"/>
          </a:xfrm>
          <a:prstGeom prst="rect">
            <a:avLst/>
          </a:prstGeom>
          <a:noFill/>
          <a:ln>
            <a:noFill/>
          </a:ln>
        </p:spPr>
      </p:pic>
      <p:pic>
        <p:nvPicPr>
          <p:cNvPr id="370" name="Google Shape;370;p30" title="hoja-de-ruta-del-exito.png"/>
          <p:cNvPicPr preferRelativeResize="0"/>
          <p:nvPr/>
        </p:nvPicPr>
        <p:blipFill>
          <a:blip r:embed="rId5">
            <a:alphaModFix/>
          </a:blip>
          <a:stretch>
            <a:fillRect/>
          </a:stretch>
        </p:blipFill>
        <p:spPr>
          <a:xfrm>
            <a:off x="1061195" y="4748059"/>
            <a:ext cx="555167" cy="5551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a:spLocks noGrp="1"/>
          </p:cNvSpPr>
          <p:nvPr>
            <p:ph type="title"/>
          </p:nvPr>
        </p:nvSpPr>
        <p:spPr>
          <a:xfrm>
            <a:off x="720000" y="296933"/>
            <a:ext cx="10082800" cy="1154400"/>
          </a:xfrm>
          <a:prstGeom prst="rect">
            <a:avLst/>
          </a:prstGeom>
        </p:spPr>
        <p:txBody>
          <a:bodyPr spcFirstLastPara="1" wrap="square" lIns="121900" tIns="121900" rIns="121900" bIns="121900" anchor="t" anchorCtr="0">
            <a:normAutofit/>
          </a:bodyPr>
          <a:lstStyle/>
          <a:p>
            <a:r>
              <a:rPr lang="es-419"/>
              <a:t>Vínculo entre el Plan de Descarbonización e implementación reglamentaria Ley 21.721</a:t>
            </a:r>
            <a:endParaRPr>
              <a:latin typeface="Open Sans"/>
              <a:ea typeface="Open Sans"/>
              <a:cs typeface="Open Sans"/>
              <a:sym typeface="Open Sans"/>
            </a:endParaRPr>
          </a:p>
        </p:txBody>
      </p:sp>
      <p:sp>
        <p:nvSpPr>
          <p:cNvPr id="376" name="Google Shape;376;p31"/>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42</a:t>
            </a:fld>
            <a:endParaRPr sz="1067" kern="0">
              <a:solidFill>
                <a:srgbClr val="888888"/>
              </a:solidFill>
              <a:latin typeface="Open Sans ExtraBold"/>
              <a:ea typeface="Open Sans ExtraBold"/>
              <a:cs typeface="Open Sans ExtraBold"/>
              <a:sym typeface="Open Sans ExtraBold"/>
            </a:endParaRPr>
          </a:p>
        </p:txBody>
      </p:sp>
      <p:pic>
        <p:nvPicPr>
          <p:cNvPr id="377" name="Google Shape;377;p31"/>
          <p:cNvPicPr preferRelativeResize="0"/>
          <p:nvPr/>
        </p:nvPicPr>
        <p:blipFill>
          <a:blip r:embed="rId3">
            <a:alphaModFix/>
          </a:blip>
          <a:stretch>
            <a:fillRect/>
          </a:stretch>
        </p:blipFill>
        <p:spPr>
          <a:xfrm>
            <a:off x="912884" y="1714251"/>
            <a:ext cx="2989035" cy="3903967"/>
          </a:xfrm>
          <a:prstGeom prst="rect">
            <a:avLst/>
          </a:prstGeom>
          <a:noFill/>
          <a:ln>
            <a:noFill/>
          </a:ln>
          <a:effectLst>
            <a:outerShdw blurRad="57150" dist="19050" dir="5400000" algn="bl" rotWithShape="0">
              <a:srgbClr val="000000">
                <a:alpha val="50000"/>
              </a:srgbClr>
            </a:outerShdw>
          </a:effectLst>
        </p:spPr>
      </p:pic>
      <p:sp>
        <p:nvSpPr>
          <p:cNvPr id="378" name="Google Shape;378;p31"/>
          <p:cNvSpPr txBox="1"/>
          <p:nvPr/>
        </p:nvSpPr>
        <p:spPr>
          <a:xfrm>
            <a:off x="912900" y="5618200"/>
            <a:ext cx="3214000" cy="38974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s-419" sz="933" kern="0">
                <a:solidFill>
                  <a:srgbClr val="7F7F7F"/>
                </a:solidFill>
                <a:latin typeface="Open Sans"/>
                <a:ea typeface="Open Sans"/>
                <a:cs typeface="Open Sans"/>
                <a:sym typeface="Open Sans"/>
              </a:rPr>
              <a:t>Fuente: Ministerio de Energía, noviembre de 2024.</a:t>
            </a:r>
            <a:endParaRPr sz="933" kern="0">
              <a:solidFill>
                <a:srgbClr val="7F7F7F"/>
              </a:solidFill>
              <a:latin typeface="Open Sans"/>
              <a:ea typeface="Open Sans"/>
              <a:cs typeface="Open Sans"/>
              <a:sym typeface="Open Sans"/>
            </a:endParaRPr>
          </a:p>
        </p:txBody>
      </p:sp>
      <p:sp>
        <p:nvSpPr>
          <p:cNvPr id="379" name="Google Shape;379;p31"/>
          <p:cNvSpPr txBox="1"/>
          <p:nvPr/>
        </p:nvSpPr>
        <p:spPr>
          <a:xfrm>
            <a:off x="4231200" y="1495300"/>
            <a:ext cx="7288800" cy="4886708"/>
          </a:xfrm>
          <a:prstGeom prst="rect">
            <a:avLst/>
          </a:prstGeom>
          <a:noFill/>
          <a:ln>
            <a:noFill/>
          </a:ln>
        </p:spPr>
        <p:txBody>
          <a:bodyPr spcFirstLastPara="1" wrap="square" lIns="91433" tIns="91433" rIns="91433" bIns="91433" anchor="t" anchorCtr="0">
            <a:spAutoFit/>
          </a:bodyPr>
          <a:lstStyle/>
          <a:p>
            <a:pPr algn="just" defTabSz="1219170">
              <a:buClr>
                <a:srgbClr val="000000"/>
              </a:buClr>
            </a:pPr>
            <a:r>
              <a:rPr lang="es-419" sz="1600" b="1" kern="0">
                <a:solidFill>
                  <a:srgbClr val="00B4C2"/>
                </a:solidFill>
                <a:latin typeface="Open Sans"/>
                <a:ea typeface="Open Sans"/>
                <a:cs typeface="Open Sans"/>
                <a:sym typeface="Open Sans"/>
              </a:rPr>
              <a:t>Ley 21.721</a:t>
            </a:r>
            <a:endParaRPr sz="1467" kern="0">
              <a:solidFill>
                <a:srgbClr val="595959"/>
              </a:solidFill>
              <a:latin typeface="Open Sans"/>
              <a:ea typeface="Open Sans"/>
              <a:cs typeface="Open Sans"/>
              <a:sym typeface="Open Sans"/>
            </a:endParaRPr>
          </a:p>
          <a:p>
            <a:pPr marL="457189" indent="-313259" algn="just" defTabSz="1219170">
              <a:spcBef>
                <a:spcPts val="1333"/>
              </a:spcBef>
              <a:buClr>
                <a:srgbClr val="595959"/>
              </a:buClr>
              <a:buSzPts val="1100"/>
              <a:buFont typeface="Open Sans"/>
              <a:buChar char="●"/>
            </a:pPr>
            <a:r>
              <a:rPr lang="es-419" sz="1467" b="1" kern="0">
                <a:solidFill>
                  <a:srgbClr val="000000"/>
                </a:solidFill>
                <a:latin typeface="Open Sans"/>
                <a:ea typeface="Open Sans"/>
                <a:cs typeface="Open Sans"/>
                <a:sym typeface="Open Sans"/>
              </a:rPr>
              <a:t>M13</a:t>
            </a:r>
            <a:r>
              <a:rPr lang="es-419" sz="1467" kern="0">
                <a:solidFill>
                  <a:srgbClr val="595959"/>
                </a:solidFill>
                <a:latin typeface="Open Sans"/>
                <a:ea typeface="Open Sans"/>
                <a:cs typeface="Open Sans"/>
                <a:sym typeface="Open Sans"/>
              </a:rPr>
              <a:t> - Promover y financiar obras de transmisión por generadores.</a:t>
            </a:r>
            <a:endParaRPr sz="1467" kern="0">
              <a:solidFill>
                <a:srgbClr val="595959"/>
              </a:solidFill>
              <a:latin typeface="Open Sans"/>
              <a:ea typeface="Open Sans"/>
              <a:cs typeface="Open Sans"/>
              <a:sym typeface="Open Sans"/>
            </a:endParaRPr>
          </a:p>
          <a:p>
            <a:pPr marL="457189" indent="-313259" algn="just" defTabSz="1219170">
              <a:spcBef>
                <a:spcPts val="1333"/>
              </a:spcBef>
              <a:buClr>
                <a:srgbClr val="595959"/>
              </a:buClr>
              <a:buSzPts val="1100"/>
              <a:buFont typeface="Open Sans"/>
              <a:buChar char="●"/>
            </a:pPr>
            <a:r>
              <a:rPr lang="es-419" sz="1467" b="1" kern="0">
                <a:solidFill>
                  <a:srgbClr val="000000"/>
                </a:solidFill>
                <a:latin typeface="Open Sans"/>
                <a:ea typeface="Open Sans"/>
                <a:cs typeface="Open Sans"/>
                <a:sym typeface="Open Sans"/>
              </a:rPr>
              <a:t>M22</a:t>
            </a:r>
            <a:r>
              <a:rPr lang="es-419" sz="1467" kern="0">
                <a:solidFill>
                  <a:srgbClr val="595959"/>
                </a:solidFill>
                <a:latin typeface="Open Sans"/>
                <a:ea typeface="Open Sans"/>
                <a:cs typeface="Open Sans"/>
                <a:sym typeface="Open Sans"/>
              </a:rPr>
              <a:t> - Acelerar el desarrollo de proyectos de transmisión urgentes, revisión del V.I y licitación de obras de ampliación a propietarios.</a:t>
            </a:r>
            <a:endParaRPr sz="1467" kern="0">
              <a:solidFill>
                <a:srgbClr val="595959"/>
              </a:solidFill>
              <a:latin typeface="Open Sans"/>
              <a:ea typeface="Open Sans"/>
              <a:cs typeface="Open Sans"/>
              <a:sym typeface="Open Sans"/>
            </a:endParaRPr>
          </a:p>
          <a:p>
            <a:pPr algn="just" defTabSz="1219170">
              <a:spcBef>
                <a:spcPts val="1333"/>
              </a:spcBef>
              <a:buClr>
                <a:srgbClr val="000000"/>
              </a:buClr>
            </a:pPr>
            <a:r>
              <a:rPr lang="es-419" sz="1600" b="1" kern="0">
                <a:solidFill>
                  <a:srgbClr val="00B4C2"/>
                </a:solidFill>
                <a:latin typeface="Open Sans"/>
                <a:ea typeface="Open Sans"/>
                <a:cs typeface="Open Sans"/>
                <a:sym typeface="Open Sans"/>
              </a:rPr>
              <a:t>DS 37/2019</a:t>
            </a:r>
            <a:endParaRPr sz="1467" kern="0">
              <a:solidFill>
                <a:srgbClr val="595959"/>
              </a:solidFill>
              <a:latin typeface="Open Sans"/>
              <a:ea typeface="Open Sans"/>
              <a:cs typeface="Open Sans"/>
              <a:sym typeface="Open Sans"/>
            </a:endParaRPr>
          </a:p>
          <a:p>
            <a:pPr marL="457189" indent="-313259" algn="just" defTabSz="1219170">
              <a:spcBef>
                <a:spcPts val="1333"/>
              </a:spcBef>
              <a:buClr>
                <a:srgbClr val="595959"/>
              </a:buClr>
              <a:buSzPts val="1100"/>
              <a:buFont typeface="Open Sans"/>
              <a:buChar char="●"/>
            </a:pPr>
            <a:r>
              <a:rPr lang="es-419" sz="1467" b="1" kern="0">
                <a:solidFill>
                  <a:srgbClr val="000000"/>
                </a:solidFill>
                <a:latin typeface="Open Sans"/>
                <a:ea typeface="Open Sans"/>
                <a:cs typeface="Open Sans"/>
                <a:sym typeface="Open Sans"/>
              </a:rPr>
              <a:t>M17</a:t>
            </a:r>
            <a:r>
              <a:rPr lang="es-419" sz="1467" kern="0">
                <a:solidFill>
                  <a:srgbClr val="595959"/>
                </a:solidFill>
                <a:latin typeface="Open Sans"/>
                <a:ea typeface="Open Sans"/>
                <a:cs typeface="Open Sans"/>
                <a:sym typeface="Open Sans"/>
              </a:rPr>
              <a:t> - Perfeccionamiento de modelos para planificación de la transmisión.</a:t>
            </a:r>
            <a:endParaRPr sz="1467" kern="0">
              <a:solidFill>
                <a:srgbClr val="595959"/>
              </a:solidFill>
              <a:latin typeface="Open Sans"/>
              <a:ea typeface="Open Sans"/>
              <a:cs typeface="Open Sans"/>
              <a:sym typeface="Open Sans"/>
            </a:endParaRPr>
          </a:p>
          <a:p>
            <a:pPr marL="457189" indent="-313259" algn="just" defTabSz="1219170">
              <a:spcBef>
                <a:spcPts val="1333"/>
              </a:spcBef>
              <a:buClr>
                <a:srgbClr val="595959"/>
              </a:buClr>
              <a:buSzPts val="1100"/>
              <a:buFont typeface="Open Sans"/>
              <a:buChar char="●"/>
            </a:pPr>
            <a:r>
              <a:rPr lang="es-419" sz="1467" b="1" kern="0">
                <a:solidFill>
                  <a:srgbClr val="000000"/>
                </a:solidFill>
                <a:latin typeface="Open Sans"/>
                <a:ea typeface="Open Sans"/>
                <a:cs typeface="Open Sans"/>
                <a:sym typeface="Open Sans"/>
              </a:rPr>
              <a:t>M18</a:t>
            </a:r>
            <a:r>
              <a:rPr lang="es-419" sz="1467" kern="0">
                <a:solidFill>
                  <a:srgbClr val="595959"/>
                </a:solidFill>
                <a:latin typeface="Open Sans"/>
                <a:ea typeface="Open Sans"/>
                <a:cs typeface="Open Sans"/>
                <a:sym typeface="Open Sans"/>
              </a:rPr>
              <a:t> - Incorporación de concepto y metodología de resiliencia en la planificación.</a:t>
            </a:r>
            <a:endParaRPr sz="1467" kern="0">
              <a:solidFill>
                <a:srgbClr val="595959"/>
              </a:solidFill>
              <a:latin typeface="Open Sans"/>
              <a:ea typeface="Open Sans"/>
              <a:cs typeface="Open Sans"/>
              <a:sym typeface="Open Sans"/>
            </a:endParaRPr>
          </a:p>
          <a:p>
            <a:pPr marL="457189" indent="-313259" algn="just" defTabSz="1219170">
              <a:spcBef>
                <a:spcPts val="1333"/>
              </a:spcBef>
              <a:buClr>
                <a:srgbClr val="595959"/>
              </a:buClr>
              <a:buSzPts val="1100"/>
              <a:buFont typeface="Open Sans"/>
              <a:buChar char="●"/>
            </a:pPr>
            <a:r>
              <a:rPr lang="es-419" sz="1467" b="1" kern="0">
                <a:solidFill>
                  <a:srgbClr val="000000"/>
                </a:solidFill>
                <a:latin typeface="Open Sans"/>
                <a:ea typeface="Open Sans"/>
                <a:cs typeface="Open Sans"/>
                <a:sym typeface="Open Sans"/>
              </a:rPr>
              <a:t>M19</a:t>
            </a:r>
            <a:r>
              <a:rPr lang="es-419" sz="1467" kern="0">
                <a:solidFill>
                  <a:srgbClr val="595959"/>
                </a:solidFill>
                <a:latin typeface="Open Sans"/>
                <a:ea typeface="Open Sans"/>
                <a:cs typeface="Open Sans"/>
                <a:sym typeface="Open Sans"/>
              </a:rPr>
              <a:t> - Perfeccionar criterios de asignación y revocación de posiciones en acceso abierto.</a:t>
            </a:r>
            <a:endParaRPr sz="1467" kern="0">
              <a:solidFill>
                <a:srgbClr val="595959"/>
              </a:solidFill>
              <a:latin typeface="Open Sans"/>
              <a:ea typeface="Open Sans"/>
              <a:cs typeface="Open Sans"/>
              <a:sym typeface="Open Sans"/>
            </a:endParaRPr>
          </a:p>
          <a:p>
            <a:pPr marL="457189" indent="-313259" algn="just" defTabSz="1219170">
              <a:spcBef>
                <a:spcPts val="1333"/>
              </a:spcBef>
              <a:buClr>
                <a:srgbClr val="595959"/>
              </a:buClr>
              <a:buSzPts val="1100"/>
              <a:buFont typeface="Open Sans"/>
              <a:buChar char="●"/>
            </a:pPr>
            <a:r>
              <a:rPr lang="es-419" sz="1467" b="1" kern="0">
                <a:solidFill>
                  <a:srgbClr val="000000"/>
                </a:solidFill>
                <a:latin typeface="Open Sans"/>
                <a:ea typeface="Open Sans"/>
                <a:cs typeface="Open Sans"/>
                <a:sym typeface="Open Sans"/>
              </a:rPr>
              <a:t>M20</a:t>
            </a:r>
            <a:r>
              <a:rPr lang="es-419" sz="1467" kern="0">
                <a:solidFill>
                  <a:srgbClr val="595959"/>
                </a:solidFill>
                <a:latin typeface="Open Sans"/>
                <a:ea typeface="Open Sans"/>
                <a:cs typeface="Open Sans"/>
                <a:sym typeface="Open Sans"/>
              </a:rPr>
              <a:t> - Fortalecer informe de criterios y variables ambientales y territoriales para incidir en una definición representativa de los valores de inversión de obras de transmisión.</a:t>
            </a:r>
            <a:endParaRPr sz="1467" kern="0">
              <a:solidFill>
                <a:srgbClr val="595959"/>
              </a:solidFill>
              <a:latin typeface="Open Sans"/>
              <a:ea typeface="Open Sans"/>
              <a:cs typeface="Open Sans"/>
              <a:sym typeface="Open Sans"/>
            </a:endParaRPr>
          </a:p>
          <a:p>
            <a:pPr algn="just" defTabSz="1219170">
              <a:spcBef>
                <a:spcPts val="1333"/>
              </a:spcBef>
              <a:spcAft>
                <a:spcPts val="1333"/>
              </a:spcAft>
              <a:buClr>
                <a:srgbClr val="000000"/>
              </a:buClr>
            </a:pPr>
            <a:endParaRPr sz="1467" kern="0">
              <a:solidFill>
                <a:srgbClr val="595959"/>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2"/>
          <p:cNvSpPr txBox="1">
            <a:spLocks noGrp="1"/>
          </p:cNvSpPr>
          <p:nvPr>
            <p:ph type="title" idx="2"/>
          </p:nvPr>
        </p:nvSpPr>
        <p:spPr>
          <a:xfrm>
            <a:off x="541483" y="1837333"/>
            <a:ext cx="900400" cy="635200"/>
          </a:xfrm>
          <a:prstGeom prst="rect">
            <a:avLst/>
          </a:prstGeom>
        </p:spPr>
        <p:txBody>
          <a:bodyPr spcFirstLastPara="1" wrap="square" lIns="121900" tIns="121900" rIns="121900" bIns="121900" anchor="t" anchorCtr="0">
            <a:noAutofit/>
          </a:bodyPr>
          <a:lstStyle/>
          <a:p>
            <a:pPr>
              <a:buSzPts val="990"/>
            </a:pPr>
            <a:r>
              <a:rPr lang="es-419" sz="3120" dirty="0"/>
              <a:t>02</a:t>
            </a:r>
            <a:endParaRPr sz="3120" dirty="0"/>
          </a:p>
        </p:txBody>
      </p:sp>
      <p:sp>
        <p:nvSpPr>
          <p:cNvPr id="385" name="Google Shape;385;p32"/>
          <p:cNvSpPr txBox="1">
            <a:spLocks noGrp="1"/>
          </p:cNvSpPr>
          <p:nvPr>
            <p:ph type="title"/>
          </p:nvPr>
        </p:nvSpPr>
        <p:spPr>
          <a:xfrm>
            <a:off x="586067" y="2420867"/>
            <a:ext cx="7028400" cy="1372800"/>
          </a:xfrm>
          <a:prstGeom prst="rect">
            <a:avLst/>
          </a:prstGeom>
        </p:spPr>
        <p:txBody>
          <a:bodyPr spcFirstLastPara="1" wrap="square" lIns="121900" tIns="121900" rIns="121900" bIns="121900" anchor="t" anchorCtr="0">
            <a:normAutofit/>
          </a:bodyPr>
          <a:lstStyle/>
          <a:p>
            <a:r>
              <a:rPr lang="es-419"/>
              <a:t>Implementación reglamentaria Art. 102°</a:t>
            </a:r>
            <a:endParaRPr/>
          </a:p>
        </p:txBody>
      </p:sp>
      <p:sp>
        <p:nvSpPr>
          <p:cNvPr id="386" name="Google Shape;386;p32"/>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b="1" kern="0">
                <a:solidFill>
                  <a:srgbClr val="FFFFFF"/>
                </a:solidFill>
                <a:latin typeface="Montserrat"/>
                <a:ea typeface="Montserrat"/>
                <a:cs typeface="Montserrat"/>
                <a:sym typeface="Montserrat"/>
              </a:rPr>
              <a:t> </a:t>
            </a:r>
            <a:fld id="{00000000-1234-1234-1234-123412341234}" type="slidenum">
              <a:rPr lang="es-419" sz="1067" b="1" kern="0">
                <a:solidFill>
                  <a:srgbClr val="FFFFFF"/>
                </a:solidFill>
                <a:latin typeface="Montserrat"/>
                <a:ea typeface="Montserrat"/>
                <a:cs typeface="Montserrat"/>
                <a:sym typeface="Montserrat"/>
              </a:rPr>
              <a:pPr algn="r" defTabSz="1219170">
                <a:buClr>
                  <a:srgbClr val="000000"/>
                </a:buClr>
              </a:pPr>
              <a:t>43</a:t>
            </a:fld>
            <a:endParaRPr sz="1067" b="1" kern="0">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3"/>
          <p:cNvSpPr txBox="1">
            <a:spLocks noGrp="1"/>
          </p:cNvSpPr>
          <p:nvPr>
            <p:ph type="title"/>
          </p:nvPr>
        </p:nvSpPr>
        <p:spPr>
          <a:xfrm>
            <a:off x="720000" y="296933"/>
            <a:ext cx="9721200" cy="1154400"/>
          </a:xfrm>
          <a:prstGeom prst="rect">
            <a:avLst/>
          </a:prstGeom>
        </p:spPr>
        <p:txBody>
          <a:bodyPr spcFirstLastPara="1" wrap="square" lIns="121900" tIns="121900" rIns="121900" bIns="121900" anchor="t" anchorCtr="0">
            <a:normAutofit/>
          </a:bodyPr>
          <a:lstStyle/>
          <a:p>
            <a:r>
              <a:rPr lang="es-419"/>
              <a:t>Interpretación inicial de inciso final del artículo 102°</a:t>
            </a:r>
            <a:endParaRPr>
              <a:latin typeface="Open Sans"/>
              <a:ea typeface="Open Sans"/>
              <a:cs typeface="Open Sans"/>
              <a:sym typeface="Open Sans"/>
            </a:endParaRPr>
          </a:p>
        </p:txBody>
      </p:sp>
      <p:sp>
        <p:nvSpPr>
          <p:cNvPr id="392" name="Google Shape;392;p33"/>
          <p:cNvSpPr txBox="1"/>
          <p:nvPr/>
        </p:nvSpPr>
        <p:spPr>
          <a:xfrm>
            <a:off x="2176137" y="5758601"/>
            <a:ext cx="7652400" cy="38974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s-419" sz="933" kern="0" dirty="0">
                <a:solidFill>
                  <a:srgbClr val="7F7F7F"/>
                </a:solidFill>
                <a:latin typeface="Open Sans"/>
                <a:ea typeface="Open Sans"/>
                <a:cs typeface="Open Sans"/>
                <a:sym typeface="Open Sans"/>
              </a:rPr>
              <a:t>Fuente: Ministerio de Energía, 4 de abril de 2025</a:t>
            </a:r>
            <a:endParaRPr sz="933" kern="0" dirty="0">
              <a:solidFill>
                <a:srgbClr val="7F7F7F"/>
              </a:solidFill>
              <a:latin typeface="Open Sans"/>
              <a:ea typeface="Open Sans"/>
              <a:cs typeface="Open Sans"/>
              <a:sym typeface="Open Sans"/>
            </a:endParaRPr>
          </a:p>
        </p:txBody>
      </p:sp>
      <p:sp>
        <p:nvSpPr>
          <p:cNvPr id="393" name="Google Shape;393;p33"/>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44</a:t>
            </a:fld>
            <a:endParaRPr sz="1067" kern="0">
              <a:solidFill>
                <a:srgbClr val="888888"/>
              </a:solidFill>
              <a:latin typeface="Open Sans ExtraBold"/>
              <a:ea typeface="Open Sans ExtraBold"/>
              <a:cs typeface="Open Sans ExtraBold"/>
              <a:sym typeface="Open Sans ExtraBold"/>
            </a:endParaRPr>
          </a:p>
        </p:txBody>
      </p:sp>
      <p:pic>
        <p:nvPicPr>
          <p:cNvPr id="394" name="Google Shape;394;p33"/>
          <p:cNvPicPr preferRelativeResize="0"/>
          <p:nvPr/>
        </p:nvPicPr>
        <p:blipFill>
          <a:blip r:embed="rId3">
            <a:alphaModFix/>
          </a:blip>
          <a:stretch>
            <a:fillRect/>
          </a:stretch>
        </p:blipFill>
        <p:spPr>
          <a:xfrm>
            <a:off x="2176138" y="1451333"/>
            <a:ext cx="7839725" cy="430726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4"/>
          <p:cNvSpPr/>
          <p:nvPr/>
        </p:nvSpPr>
        <p:spPr>
          <a:xfrm>
            <a:off x="1244467" y="4731200"/>
            <a:ext cx="9721200" cy="1628800"/>
          </a:xfrm>
          <a:prstGeom prst="roundRect">
            <a:avLst>
              <a:gd name="adj" fmla="val 16667"/>
            </a:avLst>
          </a:prstGeom>
          <a:solidFill>
            <a:srgbClr val="CFE2F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s-419" sz="1600" kern="0" dirty="0">
                <a:solidFill>
                  <a:srgbClr val="434343"/>
                </a:solidFill>
                <a:latin typeface="Open Sans"/>
                <a:ea typeface="Open Sans"/>
                <a:cs typeface="Open Sans"/>
                <a:sym typeface="Open Sans"/>
              </a:rPr>
              <a:t>Habilitar la </a:t>
            </a:r>
            <a:r>
              <a:rPr lang="es-419" sz="1600" b="1" kern="0" dirty="0">
                <a:solidFill>
                  <a:srgbClr val="000000"/>
                </a:solidFill>
                <a:latin typeface="Open Sans"/>
                <a:ea typeface="Open Sans"/>
                <a:cs typeface="Open Sans"/>
                <a:sym typeface="Open Sans"/>
              </a:rPr>
              <a:t>ejecución anticipada</a:t>
            </a:r>
            <a:r>
              <a:rPr lang="es-419" sz="1600" kern="0" dirty="0">
                <a:solidFill>
                  <a:srgbClr val="434343"/>
                </a:solidFill>
                <a:latin typeface="Open Sans"/>
                <a:ea typeface="Open Sans"/>
                <a:cs typeface="Open Sans"/>
                <a:sym typeface="Open Sans"/>
              </a:rPr>
              <a:t> de obras de ampliación requeridas inicialmente por proyectos de generación, promoviendo así una </a:t>
            </a:r>
            <a:r>
              <a:rPr lang="es-419" sz="1600" b="1" kern="0" dirty="0">
                <a:solidFill>
                  <a:srgbClr val="000000"/>
                </a:solidFill>
                <a:latin typeface="Open Sans"/>
                <a:ea typeface="Open Sans"/>
                <a:cs typeface="Open Sans"/>
                <a:sym typeface="Open Sans"/>
              </a:rPr>
              <a:t>mayor flexibilidad</a:t>
            </a:r>
            <a:r>
              <a:rPr lang="es-419" sz="1600" kern="0" dirty="0">
                <a:solidFill>
                  <a:srgbClr val="434343"/>
                </a:solidFill>
                <a:latin typeface="Open Sans"/>
                <a:ea typeface="Open Sans"/>
                <a:cs typeface="Open Sans"/>
                <a:sym typeface="Open Sans"/>
              </a:rPr>
              <a:t> en la expansión del sistema de transmisión, que facilite la colocación de energía en el sistema eléctrico a través del </a:t>
            </a:r>
            <a:r>
              <a:rPr lang="es-419" sz="1600" b="1" kern="0" dirty="0">
                <a:solidFill>
                  <a:srgbClr val="000000"/>
                </a:solidFill>
                <a:latin typeface="Open Sans"/>
                <a:ea typeface="Open Sans"/>
                <a:cs typeface="Open Sans"/>
                <a:sym typeface="Open Sans"/>
              </a:rPr>
              <a:t>financiamiento temporal de generadores</a:t>
            </a:r>
            <a:r>
              <a:rPr lang="es-419" sz="1600" kern="0" dirty="0">
                <a:solidFill>
                  <a:srgbClr val="434343"/>
                </a:solidFill>
                <a:latin typeface="Open Sans"/>
                <a:ea typeface="Open Sans"/>
                <a:cs typeface="Open Sans"/>
                <a:sym typeface="Open Sans"/>
              </a:rPr>
              <a:t> hasta que se materialicen beneficios sistémicos.</a:t>
            </a:r>
            <a:endParaRPr sz="1600" kern="0" dirty="0">
              <a:solidFill>
                <a:srgbClr val="434343"/>
              </a:solidFill>
              <a:latin typeface="Open Sans"/>
              <a:ea typeface="Open Sans"/>
              <a:cs typeface="Open Sans"/>
              <a:sym typeface="Open Sans"/>
            </a:endParaRPr>
          </a:p>
        </p:txBody>
      </p:sp>
      <p:sp>
        <p:nvSpPr>
          <p:cNvPr id="400" name="Google Shape;400;p34"/>
          <p:cNvSpPr txBox="1">
            <a:spLocks noGrp="1"/>
          </p:cNvSpPr>
          <p:nvPr>
            <p:ph type="title"/>
          </p:nvPr>
        </p:nvSpPr>
        <p:spPr>
          <a:xfrm>
            <a:off x="720000" y="296933"/>
            <a:ext cx="9721200" cy="1154400"/>
          </a:xfrm>
          <a:prstGeom prst="rect">
            <a:avLst/>
          </a:prstGeom>
        </p:spPr>
        <p:txBody>
          <a:bodyPr spcFirstLastPara="1" wrap="square" lIns="121900" tIns="121900" rIns="121900" bIns="121900" anchor="t" anchorCtr="0">
            <a:normAutofit/>
          </a:bodyPr>
          <a:lstStyle/>
          <a:p>
            <a:r>
              <a:rPr lang="es-419"/>
              <a:t>Sugerencia de propósito de inciso final del Artículo 102°</a:t>
            </a:r>
            <a:endParaRPr>
              <a:latin typeface="Open Sans"/>
              <a:ea typeface="Open Sans"/>
              <a:cs typeface="Open Sans"/>
              <a:sym typeface="Open Sans"/>
            </a:endParaRPr>
          </a:p>
        </p:txBody>
      </p:sp>
      <p:sp>
        <p:nvSpPr>
          <p:cNvPr id="401" name="Google Shape;401;p34"/>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45</a:t>
            </a:fld>
            <a:endParaRPr sz="1067" kern="0">
              <a:solidFill>
                <a:srgbClr val="888888"/>
              </a:solidFill>
              <a:latin typeface="Open Sans ExtraBold"/>
              <a:ea typeface="Open Sans ExtraBold"/>
              <a:cs typeface="Open Sans ExtraBold"/>
              <a:sym typeface="Open Sans ExtraBold"/>
            </a:endParaRPr>
          </a:p>
        </p:txBody>
      </p:sp>
      <p:sp>
        <p:nvSpPr>
          <p:cNvPr id="402" name="Google Shape;402;p34"/>
          <p:cNvSpPr/>
          <p:nvPr/>
        </p:nvSpPr>
        <p:spPr>
          <a:xfrm>
            <a:off x="1244467" y="1361033"/>
            <a:ext cx="29936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733" b="1" kern="0">
                <a:solidFill>
                  <a:srgbClr val="00B4C2"/>
                </a:solidFill>
                <a:latin typeface="Open Sans"/>
                <a:ea typeface="Open Sans"/>
                <a:cs typeface="Open Sans"/>
                <a:sym typeface="Open Sans"/>
              </a:rPr>
              <a:t>Inciso final, Art. 102°</a:t>
            </a:r>
            <a:endParaRPr sz="1733" b="1" kern="0">
              <a:solidFill>
                <a:srgbClr val="00B4C2"/>
              </a:solidFill>
              <a:latin typeface="Open Sans"/>
              <a:ea typeface="Open Sans"/>
              <a:cs typeface="Open Sans"/>
              <a:sym typeface="Open Sans"/>
            </a:endParaRPr>
          </a:p>
        </p:txBody>
      </p:sp>
      <p:sp>
        <p:nvSpPr>
          <p:cNvPr id="403" name="Google Shape;403;p34"/>
          <p:cNvSpPr/>
          <p:nvPr/>
        </p:nvSpPr>
        <p:spPr>
          <a:xfrm>
            <a:off x="1244467" y="4107700"/>
            <a:ext cx="25312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733" b="1" kern="0">
                <a:solidFill>
                  <a:srgbClr val="00B4C2"/>
                </a:solidFill>
                <a:latin typeface="Open Sans"/>
                <a:ea typeface="Open Sans"/>
                <a:cs typeface="Open Sans"/>
                <a:sym typeface="Open Sans"/>
              </a:rPr>
              <a:t>Propósito sugerido</a:t>
            </a:r>
            <a:endParaRPr sz="1733" b="1" kern="0">
              <a:solidFill>
                <a:srgbClr val="00B4C2"/>
              </a:solidFill>
              <a:latin typeface="Open Sans"/>
              <a:ea typeface="Open Sans"/>
              <a:cs typeface="Open Sans"/>
              <a:sym typeface="Open Sans"/>
            </a:endParaRPr>
          </a:p>
        </p:txBody>
      </p:sp>
      <p:sp>
        <p:nvSpPr>
          <p:cNvPr id="404" name="Google Shape;404;p34"/>
          <p:cNvSpPr/>
          <p:nvPr/>
        </p:nvSpPr>
        <p:spPr>
          <a:xfrm>
            <a:off x="1079933" y="2080500"/>
            <a:ext cx="5842400" cy="1628800"/>
          </a:xfrm>
          <a:prstGeom prst="roundRect">
            <a:avLst>
              <a:gd name="adj" fmla="val 16667"/>
            </a:avLst>
          </a:prstGeom>
          <a:noFill/>
          <a:ln>
            <a:noFill/>
          </a:ln>
        </p:spPr>
        <p:txBody>
          <a:bodyPr spcFirstLastPara="1" wrap="square" lIns="121900" tIns="121900" rIns="121900" bIns="121900" anchor="ctr" anchorCtr="0">
            <a:noAutofit/>
          </a:bodyPr>
          <a:lstStyle/>
          <a:p>
            <a:pPr algn="just" defTabSz="1219170">
              <a:lnSpc>
                <a:spcPct val="150000"/>
              </a:lnSpc>
              <a:buClr>
                <a:srgbClr val="000000"/>
              </a:buClr>
            </a:pPr>
            <a:r>
              <a:rPr lang="es-419" sz="1600" i="1" kern="0">
                <a:solidFill>
                  <a:srgbClr val="434343"/>
                </a:solidFill>
                <a:latin typeface="Open Sans"/>
                <a:ea typeface="Open Sans"/>
                <a:cs typeface="Open Sans"/>
                <a:sym typeface="Open Sans"/>
              </a:rPr>
              <a:t>“Las empresas de generación podrán proponer y financiar obras de ampliación en instalaciones de transmisión a su cuenta y riesgo, que permitan inyectar al sistema todo el potencial de energía generado, siguiendo para tal efecto el procedimiento señalado en el inciso anterior.” </a:t>
            </a:r>
            <a:endParaRPr sz="1600" i="1" kern="0">
              <a:solidFill>
                <a:srgbClr val="434343"/>
              </a:solidFill>
              <a:latin typeface="Open Sans"/>
              <a:ea typeface="Open Sans"/>
              <a:cs typeface="Open Sans"/>
              <a:sym typeface="Open Sans"/>
            </a:endParaRPr>
          </a:p>
        </p:txBody>
      </p:sp>
      <p:sp>
        <p:nvSpPr>
          <p:cNvPr id="405" name="Google Shape;405;p34"/>
          <p:cNvSpPr/>
          <p:nvPr/>
        </p:nvSpPr>
        <p:spPr>
          <a:xfrm rot="5400000">
            <a:off x="6975333" y="2609433"/>
            <a:ext cx="780000" cy="137200"/>
          </a:xfrm>
          <a:prstGeom prst="triangle">
            <a:avLst>
              <a:gd name="adj" fmla="val 50000"/>
            </a:avLst>
          </a:prstGeom>
          <a:solidFill>
            <a:srgbClr val="00B4C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Open Sans"/>
              <a:ea typeface="Open Sans"/>
              <a:cs typeface="Open Sans"/>
              <a:sym typeface="Open Sans"/>
            </a:endParaRPr>
          </a:p>
        </p:txBody>
      </p:sp>
      <p:sp>
        <p:nvSpPr>
          <p:cNvPr id="406" name="Google Shape;406;p34"/>
          <p:cNvSpPr/>
          <p:nvPr/>
        </p:nvSpPr>
        <p:spPr>
          <a:xfrm>
            <a:off x="7808333" y="1823033"/>
            <a:ext cx="2364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0000"/>
                </a:solidFill>
                <a:latin typeface="Open Sans"/>
                <a:ea typeface="Open Sans"/>
                <a:cs typeface="Open Sans"/>
                <a:sym typeface="Open Sans"/>
              </a:rPr>
              <a:t>Financiamiento</a:t>
            </a:r>
            <a:endParaRPr sz="1600" b="1" kern="0">
              <a:solidFill>
                <a:srgbClr val="000000"/>
              </a:solidFill>
              <a:latin typeface="Open Sans"/>
              <a:ea typeface="Open Sans"/>
              <a:cs typeface="Open Sans"/>
              <a:sym typeface="Open Sans"/>
            </a:endParaRPr>
          </a:p>
        </p:txBody>
      </p:sp>
      <p:sp>
        <p:nvSpPr>
          <p:cNvPr id="407" name="Google Shape;407;p34"/>
          <p:cNvSpPr/>
          <p:nvPr/>
        </p:nvSpPr>
        <p:spPr>
          <a:xfrm>
            <a:off x="7808333" y="2393033"/>
            <a:ext cx="39152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0000"/>
                </a:solidFill>
                <a:latin typeface="Open Sans"/>
                <a:ea typeface="Open Sans"/>
                <a:cs typeface="Open Sans"/>
                <a:sym typeface="Open Sans"/>
              </a:rPr>
              <a:t>Inyección de generación</a:t>
            </a:r>
            <a:endParaRPr sz="1600" b="1" kern="0">
              <a:solidFill>
                <a:srgbClr val="000000"/>
              </a:solidFill>
              <a:latin typeface="Open Sans"/>
              <a:ea typeface="Open Sans"/>
              <a:cs typeface="Open Sans"/>
              <a:sym typeface="Open Sans"/>
            </a:endParaRPr>
          </a:p>
        </p:txBody>
      </p:sp>
      <p:sp>
        <p:nvSpPr>
          <p:cNvPr id="408" name="Google Shape;408;p34"/>
          <p:cNvSpPr/>
          <p:nvPr/>
        </p:nvSpPr>
        <p:spPr>
          <a:xfrm>
            <a:off x="7808333" y="3085633"/>
            <a:ext cx="3200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0000"/>
                </a:solidFill>
                <a:latin typeface="Open Sans"/>
                <a:ea typeface="Open Sans"/>
                <a:cs typeface="Open Sans"/>
                <a:sym typeface="Open Sans"/>
              </a:rPr>
              <a:t>Vínculo procedimental con obras necesarias y urgentes</a:t>
            </a:r>
            <a:endParaRPr sz="1600" b="1" kern="0">
              <a:solidFill>
                <a:srgbClr val="000000"/>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5"/>
          <p:cNvSpPr txBox="1">
            <a:spLocks noGrp="1"/>
          </p:cNvSpPr>
          <p:nvPr>
            <p:ph type="title"/>
          </p:nvPr>
        </p:nvSpPr>
        <p:spPr>
          <a:xfrm>
            <a:off x="720000" y="296933"/>
            <a:ext cx="9721200" cy="1154400"/>
          </a:xfrm>
          <a:prstGeom prst="rect">
            <a:avLst/>
          </a:prstGeom>
        </p:spPr>
        <p:txBody>
          <a:bodyPr spcFirstLastPara="1" wrap="square" lIns="121900" tIns="121900" rIns="121900" bIns="121900" anchor="t" anchorCtr="0">
            <a:normAutofit/>
          </a:bodyPr>
          <a:lstStyle/>
          <a:p>
            <a:r>
              <a:rPr lang="es-419"/>
              <a:t>Propuesta preliminar de implementación reglamentaria del inciso final del Artículo 102° </a:t>
            </a:r>
            <a:endParaRPr>
              <a:latin typeface="Open Sans"/>
              <a:ea typeface="Open Sans"/>
              <a:cs typeface="Open Sans"/>
              <a:sym typeface="Open Sans"/>
            </a:endParaRPr>
          </a:p>
        </p:txBody>
      </p:sp>
      <p:sp>
        <p:nvSpPr>
          <p:cNvPr id="414" name="Google Shape;414;p35"/>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46</a:t>
            </a:fld>
            <a:endParaRPr sz="1067" kern="0">
              <a:solidFill>
                <a:srgbClr val="888888"/>
              </a:solidFill>
              <a:latin typeface="Open Sans ExtraBold"/>
              <a:ea typeface="Open Sans ExtraBold"/>
              <a:cs typeface="Open Sans ExtraBold"/>
              <a:sym typeface="Open Sans ExtraBold"/>
            </a:endParaRPr>
          </a:p>
        </p:txBody>
      </p:sp>
      <p:sp>
        <p:nvSpPr>
          <p:cNvPr id="415" name="Google Shape;415;p35"/>
          <p:cNvSpPr/>
          <p:nvPr/>
        </p:nvSpPr>
        <p:spPr>
          <a:xfrm>
            <a:off x="1265440" y="1438500"/>
            <a:ext cx="2274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Oportunidad</a:t>
            </a:r>
            <a:endParaRPr sz="1600" b="1" kern="0">
              <a:solidFill>
                <a:srgbClr val="00B4C2"/>
              </a:solidFill>
              <a:latin typeface="Open Sans"/>
              <a:ea typeface="Open Sans"/>
              <a:cs typeface="Open Sans"/>
              <a:sym typeface="Open Sans"/>
            </a:endParaRPr>
          </a:p>
        </p:txBody>
      </p:sp>
      <p:sp>
        <p:nvSpPr>
          <p:cNvPr id="416" name="Google Shape;416;p35"/>
          <p:cNvSpPr/>
          <p:nvPr/>
        </p:nvSpPr>
        <p:spPr>
          <a:xfrm>
            <a:off x="1257651" y="3625395"/>
            <a:ext cx="2274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Calificación</a:t>
            </a:r>
            <a:endParaRPr sz="1600" b="1" kern="0">
              <a:solidFill>
                <a:srgbClr val="00B4C2"/>
              </a:solidFill>
              <a:latin typeface="Open Sans"/>
              <a:ea typeface="Open Sans"/>
              <a:cs typeface="Open Sans"/>
              <a:sym typeface="Open Sans"/>
            </a:endParaRPr>
          </a:p>
        </p:txBody>
      </p:sp>
      <p:sp>
        <p:nvSpPr>
          <p:cNvPr id="417" name="Google Shape;417;p35"/>
          <p:cNvSpPr/>
          <p:nvPr/>
        </p:nvSpPr>
        <p:spPr>
          <a:xfrm>
            <a:off x="1268088" y="2861291"/>
            <a:ext cx="2274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Propiedad de la </a:t>
            </a:r>
            <a:endParaRPr sz="1600" b="1" kern="0">
              <a:solidFill>
                <a:srgbClr val="00B4C2"/>
              </a:solidFill>
              <a:latin typeface="Open Sans"/>
              <a:ea typeface="Open Sans"/>
              <a:cs typeface="Open Sans"/>
              <a:sym typeface="Open Sans"/>
            </a:endParaRPr>
          </a:p>
          <a:p>
            <a:pPr defTabSz="1219170">
              <a:buClr>
                <a:srgbClr val="000000"/>
              </a:buClr>
            </a:pPr>
            <a:r>
              <a:rPr lang="es-419" sz="1600" b="1" kern="0">
                <a:solidFill>
                  <a:srgbClr val="00B4C2"/>
                </a:solidFill>
                <a:latin typeface="Open Sans"/>
                <a:ea typeface="Open Sans"/>
                <a:cs typeface="Open Sans"/>
                <a:sym typeface="Open Sans"/>
              </a:rPr>
              <a:t>obra</a:t>
            </a:r>
            <a:endParaRPr sz="1600" b="1" kern="0">
              <a:solidFill>
                <a:srgbClr val="00B4C2"/>
              </a:solidFill>
              <a:latin typeface="Open Sans"/>
              <a:ea typeface="Open Sans"/>
              <a:cs typeface="Open Sans"/>
              <a:sym typeface="Open Sans"/>
            </a:endParaRPr>
          </a:p>
        </p:txBody>
      </p:sp>
      <p:sp>
        <p:nvSpPr>
          <p:cNvPr id="418" name="Google Shape;418;p35"/>
          <p:cNvSpPr/>
          <p:nvPr/>
        </p:nvSpPr>
        <p:spPr>
          <a:xfrm>
            <a:off x="1304708" y="5153601"/>
            <a:ext cx="1810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Criterios y plazos</a:t>
            </a:r>
            <a:endParaRPr sz="1600" b="1" kern="0">
              <a:solidFill>
                <a:srgbClr val="00B4C2"/>
              </a:solidFill>
              <a:latin typeface="Open Sans"/>
              <a:ea typeface="Open Sans"/>
              <a:cs typeface="Open Sans"/>
              <a:sym typeface="Open Sans"/>
            </a:endParaRPr>
          </a:p>
        </p:txBody>
      </p:sp>
      <p:sp>
        <p:nvSpPr>
          <p:cNvPr id="419" name="Google Shape;419;p35"/>
          <p:cNvSpPr/>
          <p:nvPr/>
        </p:nvSpPr>
        <p:spPr>
          <a:xfrm>
            <a:off x="3224667" y="1438500"/>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Financiar obras de ampliación a cuenta y riesgo de empresas generadoras durante el periodo que no presenten beneficios sistémicos (VAN negativo).</a:t>
            </a:r>
            <a:endParaRPr sz="1333" kern="0">
              <a:solidFill>
                <a:srgbClr val="666666"/>
              </a:solidFill>
              <a:latin typeface="Open Sans"/>
              <a:ea typeface="Open Sans"/>
              <a:cs typeface="Open Sans"/>
              <a:sym typeface="Open Sans"/>
            </a:endParaRPr>
          </a:p>
        </p:txBody>
      </p:sp>
      <p:sp>
        <p:nvSpPr>
          <p:cNvPr id="420" name="Google Shape;420;p35"/>
          <p:cNvSpPr/>
          <p:nvPr/>
        </p:nvSpPr>
        <p:spPr>
          <a:xfrm>
            <a:off x="3219167" y="3665197"/>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Obras sometidas al proceso de calificación estándar una vez que sea beneficiosa para el sistema (VAN positivo). En el intertanto contarán con una calificación provisoria que determinará la CNE.</a:t>
            </a:r>
            <a:endParaRPr sz="1333" kern="0">
              <a:solidFill>
                <a:srgbClr val="666666"/>
              </a:solidFill>
              <a:latin typeface="Open Sans"/>
              <a:ea typeface="Open Sans"/>
              <a:cs typeface="Open Sans"/>
              <a:sym typeface="Open Sans"/>
            </a:endParaRPr>
          </a:p>
        </p:txBody>
      </p:sp>
      <p:sp>
        <p:nvSpPr>
          <p:cNvPr id="421" name="Google Shape;421;p35"/>
          <p:cNvSpPr/>
          <p:nvPr/>
        </p:nvSpPr>
        <p:spPr>
          <a:xfrm>
            <a:off x="3230151" y="2881191"/>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Propietario inicial.</a:t>
            </a:r>
            <a:endParaRPr sz="1333" kern="0">
              <a:solidFill>
                <a:srgbClr val="666666"/>
              </a:solidFill>
              <a:latin typeface="Open Sans"/>
              <a:ea typeface="Open Sans"/>
              <a:cs typeface="Open Sans"/>
              <a:sym typeface="Open Sans"/>
            </a:endParaRPr>
          </a:p>
        </p:txBody>
      </p:sp>
      <p:sp>
        <p:nvSpPr>
          <p:cNvPr id="422" name="Google Shape;422;p35"/>
          <p:cNvSpPr/>
          <p:nvPr/>
        </p:nvSpPr>
        <p:spPr>
          <a:xfrm>
            <a:off x="3219167" y="5143644"/>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Definición administrativa para proceso de obras necesarias y urgentes.</a:t>
            </a:r>
            <a:endParaRPr sz="1333" kern="0">
              <a:solidFill>
                <a:srgbClr val="666666"/>
              </a:solidFill>
              <a:latin typeface="Open Sans"/>
              <a:ea typeface="Open Sans"/>
              <a:cs typeface="Open Sans"/>
              <a:sym typeface="Open Sans"/>
            </a:endParaRPr>
          </a:p>
        </p:txBody>
      </p:sp>
      <p:sp>
        <p:nvSpPr>
          <p:cNvPr id="423" name="Google Shape;423;p35"/>
          <p:cNvSpPr/>
          <p:nvPr/>
        </p:nvSpPr>
        <p:spPr>
          <a:xfrm>
            <a:off x="1268136" y="4389484"/>
            <a:ext cx="18844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Financiamiento</a:t>
            </a:r>
            <a:endParaRPr sz="1600" b="1" kern="0">
              <a:solidFill>
                <a:srgbClr val="00B4C2"/>
              </a:solidFill>
              <a:latin typeface="Open Sans"/>
              <a:ea typeface="Open Sans"/>
              <a:cs typeface="Open Sans"/>
              <a:sym typeface="Open Sans"/>
            </a:endParaRPr>
          </a:p>
        </p:txBody>
      </p:sp>
      <p:sp>
        <p:nvSpPr>
          <p:cNvPr id="424" name="Google Shape;424;p35"/>
          <p:cNvSpPr/>
          <p:nvPr/>
        </p:nvSpPr>
        <p:spPr>
          <a:xfrm>
            <a:off x="3219167" y="4404415"/>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Por parte de empresa generadora hasta que obra presente beneficios económicos para el sistema, luego en base a calificación de la obra.</a:t>
            </a:r>
            <a:endParaRPr sz="1333" kern="0">
              <a:solidFill>
                <a:srgbClr val="666666"/>
              </a:solidFill>
              <a:latin typeface="Open Sans"/>
              <a:ea typeface="Open Sans"/>
              <a:cs typeface="Open Sans"/>
              <a:sym typeface="Open Sans"/>
            </a:endParaRPr>
          </a:p>
        </p:txBody>
      </p:sp>
      <p:cxnSp>
        <p:nvCxnSpPr>
          <p:cNvPr id="425" name="Google Shape;425;p35"/>
          <p:cNvCxnSpPr/>
          <p:nvPr/>
        </p:nvCxnSpPr>
        <p:spPr>
          <a:xfrm flipH="1">
            <a:off x="3116300" y="1376167"/>
            <a:ext cx="4400" cy="5089600"/>
          </a:xfrm>
          <a:prstGeom prst="straightConnector1">
            <a:avLst/>
          </a:prstGeom>
          <a:noFill/>
          <a:ln w="9525" cap="flat" cmpd="sng">
            <a:solidFill>
              <a:srgbClr val="B7B7B7"/>
            </a:solidFill>
            <a:prstDash val="solid"/>
            <a:round/>
            <a:headEnd type="none" w="med" len="med"/>
            <a:tailEnd type="none" w="med" len="med"/>
          </a:ln>
        </p:spPr>
      </p:cxnSp>
      <p:sp>
        <p:nvSpPr>
          <p:cNvPr id="426" name="Google Shape;426;p35"/>
          <p:cNvSpPr/>
          <p:nvPr/>
        </p:nvSpPr>
        <p:spPr>
          <a:xfrm>
            <a:off x="1304708" y="5917700"/>
            <a:ext cx="1810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Acceso abierto</a:t>
            </a:r>
            <a:endParaRPr sz="1600" b="1" kern="0">
              <a:solidFill>
                <a:srgbClr val="00B4C2"/>
              </a:solidFill>
              <a:latin typeface="Open Sans"/>
              <a:ea typeface="Open Sans"/>
              <a:cs typeface="Open Sans"/>
              <a:sym typeface="Open Sans"/>
            </a:endParaRPr>
          </a:p>
        </p:txBody>
      </p:sp>
      <p:sp>
        <p:nvSpPr>
          <p:cNvPr id="427" name="Google Shape;427;p35"/>
          <p:cNvSpPr/>
          <p:nvPr/>
        </p:nvSpPr>
        <p:spPr>
          <a:xfrm>
            <a:off x="3180251" y="5917693"/>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Asignación de posición de acceso abierto a empresa generadora que financie la obra.</a:t>
            </a:r>
            <a:endParaRPr sz="1333" kern="0">
              <a:solidFill>
                <a:srgbClr val="666666"/>
              </a:solidFill>
              <a:latin typeface="Open Sans"/>
              <a:ea typeface="Open Sans"/>
              <a:cs typeface="Open Sans"/>
              <a:sym typeface="Open Sans"/>
            </a:endParaRPr>
          </a:p>
        </p:txBody>
      </p:sp>
      <p:sp>
        <p:nvSpPr>
          <p:cNvPr id="428" name="Google Shape;428;p35"/>
          <p:cNvSpPr/>
          <p:nvPr/>
        </p:nvSpPr>
        <p:spPr>
          <a:xfrm>
            <a:off x="1257673" y="2097200"/>
            <a:ext cx="2274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600" b="1" kern="0">
                <a:solidFill>
                  <a:srgbClr val="00B4C2"/>
                </a:solidFill>
                <a:latin typeface="Open Sans"/>
                <a:ea typeface="Open Sans"/>
                <a:cs typeface="Open Sans"/>
                <a:sym typeface="Open Sans"/>
              </a:rPr>
              <a:t>Requisito</a:t>
            </a:r>
            <a:endParaRPr sz="1600" b="1" kern="0">
              <a:solidFill>
                <a:srgbClr val="00B4C2"/>
              </a:solidFill>
              <a:latin typeface="Open Sans"/>
              <a:ea typeface="Open Sans"/>
              <a:cs typeface="Open Sans"/>
              <a:sym typeface="Open Sans"/>
            </a:endParaRPr>
          </a:p>
        </p:txBody>
      </p:sp>
      <p:sp>
        <p:nvSpPr>
          <p:cNvPr id="429" name="Google Shape;429;p35"/>
          <p:cNvSpPr/>
          <p:nvPr/>
        </p:nvSpPr>
        <p:spPr>
          <a:xfrm>
            <a:off x="3219151" y="2097191"/>
            <a:ext cx="7722800" cy="5700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r>
              <a:rPr lang="es-419" sz="1333" kern="0">
                <a:solidFill>
                  <a:srgbClr val="666666"/>
                </a:solidFill>
                <a:latin typeface="Open Sans"/>
                <a:ea typeface="Open Sans"/>
                <a:cs typeface="Open Sans"/>
                <a:sym typeface="Open Sans"/>
              </a:rPr>
              <a:t>Cualquier obra que ingrese no debería empeorar las condiciones operacionales del sistema eléctrico.</a:t>
            </a:r>
            <a:endParaRPr sz="1333" kern="0">
              <a:solidFill>
                <a:srgbClr val="666666"/>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6"/>
          <p:cNvSpPr txBox="1">
            <a:spLocks noGrp="1"/>
          </p:cNvSpPr>
          <p:nvPr>
            <p:ph type="subTitle" idx="1"/>
          </p:nvPr>
        </p:nvSpPr>
        <p:spPr>
          <a:xfrm>
            <a:off x="576500" y="3702533"/>
            <a:ext cx="6386400" cy="854400"/>
          </a:xfrm>
          <a:prstGeom prst="rect">
            <a:avLst/>
          </a:prstGeom>
        </p:spPr>
        <p:txBody>
          <a:bodyPr spcFirstLastPara="1" wrap="square" lIns="121900" tIns="121900" rIns="121900" bIns="121900" anchor="t" anchorCtr="0">
            <a:normAutofit/>
          </a:bodyPr>
          <a:lstStyle/>
          <a:p>
            <a:pPr marL="0" indent="0">
              <a:spcAft>
                <a:spcPts val="1600"/>
              </a:spcAft>
            </a:pPr>
            <a:endParaRPr/>
          </a:p>
        </p:txBody>
      </p:sp>
      <p:sp>
        <p:nvSpPr>
          <p:cNvPr id="435" name="Google Shape;435;p36"/>
          <p:cNvSpPr txBox="1">
            <a:spLocks noGrp="1"/>
          </p:cNvSpPr>
          <p:nvPr>
            <p:ph type="title" idx="2"/>
          </p:nvPr>
        </p:nvSpPr>
        <p:spPr>
          <a:xfrm>
            <a:off x="576500" y="1837333"/>
            <a:ext cx="900400" cy="635200"/>
          </a:xfrm>
          <a:prstGeom prst="rect">
            <a:avLst/>
          </a:prstGeom>
        </p:spPr>
        <p:txBody>
          <a:bodyPr spcFirstLastPara="1" wrap="square" lIns="121900" tIns="121900" rIns="121900" bIns="121900" anchor="t" anchorCtr="0">
            <a:normAutofit fontScale="90000"/>
          </a:bodyPr>
          <a:lstStyle/>
          <a:p>
            <a:r>
              <a:rPr lang="es-419" dirty="0"/>
              <a:t>03</a:t>
            </a:r>
            <a:endParaRPr dirty="0"/>
          </a:p>
        </p:txBody>
      </p:sp>
      <p:sp>
        <p:nvSpPr>
          <p:cNvPr id="436" name="Google Shape;436;p36"/>
          <p:cNvSpPr txBox="1">
            <a:spLocks noGrp="1"/>
          </p:cNvSpPr>
          <p:nvPr>
            <p:ph type="title"/>
          </p:nvPr>
        </p:nvSpPr>
        <p:spPr>
          <a:xfrm>
            <a:off x="576500" y="2420867"/>
            <a:ext cx="7028400" cy="1372800"/>
          </a:xfrm>
          <a:prstGeom prst="rect">
            <a:avLst/>
          </a:prstGeom>
        </p:spPr>
        <p:txBody>
          <a:bodyPr spcFirstLastPara="1" wrap="square" lIns="121900" tIns="121900" rIns="121900" bIns="121900" anchor="t" anchorCtr="0">
            <a:normAutofit/>
          </a:bodyPr>
          <a:lstStyle/>
          <a:p>
            <a:r>
              <a:rPr lang="es-419"/>
              <a:t>Espacios de perfeccionamiento</a:t>
            </a:r>
            <a:endParaRPr/>
          </a:p>
        </p:txBody>
      </p:sp>
      <p:sp>
        <p:nvSpPr>
          <p:cNvPr id="437" name="Google Shape;437;p36"/>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FFFFFF"/>
                </a:solidFill>
                <a:latin typeface="Open Sans ExtraBold"/>
                <a:ea typeface="Open Sans ExtraBold"/>
                <a:cs typeface="Open Sans ExtraBold"/>
                <a:sym typeface="Open Sans ExtraBold"/>
              </a:rPr>
              <a:t> </a:t>
            </a:r>
            <a:fld id="{00000000-1234-1234-1234-123412341234}" type="slidenum">
              <a:rPr lang="es-419" sz="1067" kern="0">
                <a:solidFill>
                  <a:srgbClr val="FFFFFF"/>
                </a:solidFill>
                <a:latin typeface="Open Sans ExtraBold"/>
                <a:ea typeface="Open Sans ExtraBold"/>
                <a:cs typeface="Open Sans ExtraBold"/>
                <a:sym typeface="Open Sans ExtraBold"/>
              </a:rPr>
              <a:pPr algn="r" defTabSz="1219170">
                <a:buClr>
                  <a:srgbClr val="000000"/>
                </a:buClr>
              </a:pPr>
              <a:t>47</a:t>
            </a:fld>
            <a:endParaRPr sz="1067" kern="0">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720000" y="296933"/>
            <a:ext cx="9721200" cy="663600"/>
          </a:xfrm>
          <a:prstGeom prst="rect">
            <a:avLst/>
          </a:prstGeom>
        </p:spPr>
        <p:txBody>
          <a:bodyPr spcFirstLastPara="1" wrap="square" lIns="121900" tIns="121900" rIns="121900" bIns="121900" anchor="t" anchorCtr="0">
            <a:normAutofit/>
          </a:bodyPr>
          <a:lstStyle/>
          <a:p>
            <a:r>
              <a:rPr lang="es-419"/>
              <a:t>Espacios de perfeccionamiento</a:t>
            </a:r>
            <a:endParaRPr/>
          </a:p>
        </p:txBody>
      </p:sp>
      <p:sp>
        <p:nvSpPr>
          <p:cNvPr id="443" name="Google Shape;443;p37"/>
          <p:cNvSpPr txBox="1"/>
          <p:nvPr/>
        </p:nvSpPr>
        <p:spPr>
          <a:xfrm>
            <a:off x="720000" y="1182434"/>
            <a:ext cx="10436000" cy="3680417"/>
          </a:xfrm>
          <a:prstGeom prst="rect">
            <a:avLst/>
          </a:prstGeom>
          <a:noFill/>
          <a:ln>
            <a:noFill/>
          </a:ln>
        </p:spPr>
        <p:txBody>
          <a:bodyPr spcFirstLastPara="1" wrap="square" lIns="91433" tIns="91433" rIns="91433" bIns="91433" anchor="t" anchorCtr="0">
            <a:spAutoFit/>
          </a:bodyPr>
          <a:lstStyle/>
          <a:p>
            <a:pPr algn="just" defTabSz="1219170">
              <a:buClr>
                <a:srgbClr val="000000"/>
              </a:buClr>
            </a:pPr>
            <a:r>
              <a:rPr lang="es-419" sz="1733" b="1" kern="0" dirty="0">
                <a:solidFill>
                  <a:srgbClr val="00B4C2"/>
                </a:solidFill>
                <a:latin typeface="Open Sans"/>
                <a:ea typeface="Open Sans"/>
                <a:cs typeface="Open Sans"/>
                <a:sym typeface="Open Sans"/>
              </a:rPr>
              <a:t>Acceso abierto</a:t>
            </a:r>
            <a:endParaRPr sz="1600" kern="0" dirty="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dirty="0">
                <a:solidFill>
                  <a:srgbClr val="595959"/>
                </a:solidFill>
                <a:latin typeface="Open Sans"/>
                <a:ea typeface="Open Sans"/>
                <a:cs typeface="Open Sans"/>
                <a:sym typeface="Open Sans"/>
              </a:rPr>
              <a:t>Mejora de procedimiento de solicitudes de conexión y asignación de posiciones mediante </a:t>
            </a:r>
            <a:r>
              <a:rPr lang="es-419" sz="1600" b="1" kern="0" dirty="0">
                <a:solidFill>
                  <a:srgbClr val="595959"/>
                </a:solidFill>
                <a:latin typeface="Open Sans"/>
                <a:ea typeface="Open Sans"/>
                <a:cs typeface="Open Sans"/>
                <a:sym typeface="Open Sans"/>
              </a:rPr>
              <a:t>incorporación de criterios técnicos</a:t>
            </a:r>
            <a:r>
              <a:rPr lang="es-419" sz="1600" kern="0" dirty="0">
                <a:solidFill>
                  <a:srgbClr val="595959"/>
                </a:solidFill>
                <a:latin typeface="Open Sans"/>
                <a:ea typeface="Open Sans"/>
                <a:cs typeface="Open Sans"/>
                <a:sym typeface="Open Sans"/>
              </a:rPr>
              <a:t> tecnológicamente neutrales y sin imponer barreras de entrada, de manera complementaria al mecanismo de prelación existente. </a:t>
            </a:r>
            <a:endParaRPr sz="1600" kern="0" dirty="0">
              <a:solidFill>
                <a:srgbClr val="595959"/>
              </a:solidFill>
              <a:latin typeface="Open Sans"/>
              <a:ea typeface="Open Sans"/>
              <a:cs typeface="Open Sans"/>
              <a:sym typeface="Open Sans"/>
            </a:endParaRPr>
          </a:p>
          <a:p>
            <a:pPr marL="457189" algn="just" defTabSz="1219170">
              <a:spcBef>
                <a:spcPts val="1333"/>
              </a:spcBef>
              <a:buClr>
                <a:srgbClr val="000000"/>
              </a:buClr>
            </a:pPr>
            <a:r>
              <a:rPr lang="es-419" sz="1600" kern="0" dirty="0">
                <a:solidFill>
                  <a:srgbClr val="595959"/>
                </a:solidFill>
                <a:latin typeface="Open Sans"/>
                <a:ea typeface="Open Sans"/>
                <a:cs typeface="Open Sans"/>
                <a:sym typeface="Open Sans"/>
              </a:rPr>
              <a:t>A modo de ejemplo:</a:t>
            </a:r>
            <a:endParaRPr sz="1600" kern="0" dirty="0">
              <a:solidFill>
                <a:srgbClr val="595959"/>
              </a:solidFill>
              <a:latin typeface="Open Sans"/>
              <a:ea typeface="Open Sans"/>
              <a:cs typeface="Open Sans"/>
              <a:sym typeface="Open Sans"/>
            </a:endParaRPr>
          </a:p>
          <a:p>
            <a:pPr marL="914377" lvl="1" indent="-321725" algn="just" defTabSz="1219170">
              <a:spcBef>
                <a:spcPts val="667"/>
              </a:spcBef>
              <a:buClr>
                <a:srgbClr val="595959"/>
              </a:buClr>
              <a:buSzPts val="1200"/>
              <a:buFont typeface="Open Sans"/>
              <a:buChar char="○"/>
            </a:pPr>
            <a:r>
              <a:rPr lang="es-419" sz="1600" kern="0" dirty="0">
                <a:solidFill>
                  <a:srgbClr val="595959"/>
                </a:solidFill>
                <a:latin typeface="Open Sans"/>
                <a:ea typeface="Open Sans"/>
                <a:cs typeface="Open Sans"/>
                <a:sym typeface="Open Sans"/>
              </a:rPr>
              <a:t>Boleta de garantía </a:t>
            </a:r>
            <a:endParaRPr sz="1600" kern="0" dirty="0">
              <a:solidFill>
                <a:srgbClr val="595959"/>
              </a:solidFill>
              <a:latin typeface="Open Sans"/>
              <a:ea typeface="Open Sans"/>
              <a:cs typeface="Open Sans"/>
              <a:sym typeface="Open Sans"/>
            </a:endParaRPr>
          </a:p>
          <a:p>
            <a:pPr marL="914377" lvl="1" indent="-321725" algn="just" defTabSz="1219170">
              <a:spcBef>
                <a:spcPts val="667"/>
              </a:spcBef>
              <a:buClr>
                <a:srgbClr val="595959"/>
              </a:buClr>
              <a:buSzPts val="1200"/>
              <a:buFont typeface="Open Sans"/>
              <a:buChar char="○"/>
            </a:pPr>
            <a:r>
              <a:rPr lang="es-419" sz="1600" kern="0" dirty="0">
                <a:solidFill>
                  <a:srgbClr val="595959"/>
                </a:solidFill>
                <a:latin typeface="Open Sans"/>
                <a:ea typeface="Open Sans"/>
                <a:cs typeface="Open Sans"/>
                <a:sym typeface="Open Sans"/>
              </a:rPr>
              <a:t>Nivel de avance real del proyecto contra cronograma</a:t>
            </a:r>
            <a:endParaRPr sz="1600" kern="0" dirty="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b="1" kern="0" dirty="0">
                <a:solidFill>
                  <a:srgbClr val="595959"/>
                </a:solidFill>
                <a:latin typeface="Open Sans"/>
                <a:ea typeface="Open Sans"/>
                <a:cs typeface="Open Sans"/>
                <a:sym typeface="Open Sans"/>
              </a:rPr>
              <a:t>Revisión de las causales de revocación</a:t>
            </a:r>
            <a:r>
              <a:rPr lang="es-419" sz="1600" kern="0" dirty="0">
                <a:solidFill>
                  <a:srgbClr val="595959"/>
                </a:solidFill>
                <a:latin typeface="Open Sans"/>
                <a:ea typeface="Open Sans"/>
                <a:cs typeface="Open Sans"/>
                <a:sym typeface="Open Sans"/>
              </a:rPr>
              <a:t> de autorizaciones de conexión otorgadas, mediante un análisis de cumplimiento periódico, que fomenten un desarrollo diligente de los proyectos. </a:t>
            </a:r>
            <a:endParaRPr sz="1600" kern="0" dirty="0">
              <a:solidFill>
                <a:srgbClr val="595959"/>
              </a:solidFill>
              <a:latin typeface="Open Sans"/>
              <a:ea typeface="Open Sans"/>
              <a:cs typeface="Open Sans"/>
              <a:sym typeface="Open Sans"/>
            </a:endParaRPr>
          </a:p>
          <a:p>
            <a:pPr marL="457189" indent="-321725" algn="just" defTabSz="1219170">
              <a:spcBef>
                <a:spcPts val="1333"/>
              </a:spcBef>
              <a:spcAft>
                <a:spcPts val="1333"/>
              </a:spcAft>
              <a:buClr>
                <a:srgbClr val="595959"/>
              </a:buClr>
              <a:buSzPts val="1200"/>
              <a:buFont typeface="Open Sans"/>
              <a:buChar char="●"/>
            </a:pPr>
            <a:r>
              <a:rPr lang="es-419" sz="1600" b="1" kern="0" dirty="0">
                <a:solidFill>
                  <a:srgbClr val="595959"/>
                </a:solidFill>
                <a:latin typeface="Open Sans"/>
                <a:ea typeface="Open Sans"/>
                <a:cs typeface="Open Sans"/>
                <a:sym typeface="Open Sans"/>
              </a:rPr>
              <a:t>Más y mejor información</a:t>
            </a:r>
            <a:r>
              <a:rPr lang="es-419" sz="1600" kern="0" dirty="0">
                <a:solidFill>
                  <a:srgbClr val="595959"/>
                </a:solidFill>
                <a:latin typeface="Open Sans"/>
                <a:ea typeface="Open Sans"/>
                <a:cs typeface="Open Sans"/>
                <a:sym typeface="Open Sans"/>
              </a:rPr>
              <a:t> sobre la trazabilidad en el proceso de acceso abierto.</a:t>
            </a:r>
            <a:endParaRPr sz="1733" kern="0" dirty="0">
              <a:solidFill>
                <a:srgbClr val="595959"/>
              </a:solidFill>
              <a:latin typeface="Open Sans"/>
              <a:ea typeface="Open Sans"/>
              <a:cs typeface="Open Sans"/>
              <a:sym typeface="Open Sans"/>
            </a:endParaRPr>
          </a:p>
        </p:txBody>
      </p:sp>
      <p:sp>
        <p:nvSpPr>
          <p:cNvPr id="444" name="Google Shape;444;p37"/>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48</a:t>
            </a:fld>
            <a:endParaRPr sz="1067" kern="0">
              <a:solidFill>
                <a:srgbClr val="888888"/>
              </a:solidFill>
              <a:latin typeface="Open Sans ExtraBold"/>
              <a:ea typeface="Open Sans ExtraBold"/>
              <a:cs typeface="Open Sans ExtraBold"/>
              <a:sym typeface="Open Sans Extra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8"/>
          <p:cNvSpPr txBox="1">
            <a:spLocks noGrp="1"/>
          </p:cNvSpPr>
          <p:nvPr>
            <p:ph type="title"/>
          </p:nvPr>
        </p:nvSpPr>
        <p:spPr>
          <a:xfrm>
            <a:off x="720000" y="296933"/>
            <a:ext cx="9721200" cy="1154400"/>
          </a:xfrm>
          <a:prstGeom prst="rect">
            <a:avLst/>
          </a:prstGeom>
        </p:spPr>
        <p:txBody>
          <a:bodyPr spcFirstLastPara="1" wrap="square" lIns="121900" tIns="121900" rIns="121900" bIns="121900" anchor="t" anchorCtr="0">
            <a:normAutofit/>
          </a:bodyPr>
          <a:lstStyle/>
          <a:p>
            <a:r>
              <a:rPr lang="es-419"/>
              <a:t>Espacios de perfeccionamiento</a:t>
            </a:r>
            <a:endParaRPr/>
          </a:p>
        </p:txBody>
      </p:sp>
      <p:sp>
        <p:nvSpPr>
          <p:cNvPr id="450" name="Google Shape;450;p38"/>
          <p:cNvSpPr txBox="1"/>
          <p:nvPr/>
        </p:nvSpPr>
        <p:spPr>
          <a:xfrm>
            <a:off x="4778300" y="1248134"/>
            <a:ext cx="6741600" cy="4326748"/>
          </a:xfrm>
          <a:prstGeom prst="rect">
            <a:avLst/>
          </a:prstGeom>
          <a:noFill/>
          <a:ln>
            <a:noFill/>
          </a:ln>
        </p:spPr>
        <p:txBody>
          <a:bodyPr spcFirstLastPara="1" wrap="square" lIns="91433" tIns="91433" rIns="91433" bIns="91433" anchor="t" anchorCtr="0">
            <a:spAutoFit/>
          </a:bodyPr>
          <a:lstStyle/>
          <a:p>
            <a:pPr algn="just" defTabSz="1219170">
              <a:buClr>
                <a:srgbClr val="000000"/>
              </a:buClr>
            </a:pPr>
            <a:r>
              <a:rPr lang="es-419" sz="1733" b="1" kern="0">
                <a:solidFill>
                  <a:srgbClr val="00B4C2"/>
                </a:solidFill>
                <a:latin typeface="Open Sans"/>
                <a:ea typeface="Open Sans"/>
                <a:cs typeface="Open Sans"/>
                <a:sym typeface="Open Sans"/>
              </a:rPr>
              <a:t>Planificación de la transmisión</a:t>
            </a:r>
            <a:endParaRPr sz="1600"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Perfeccionar modelos utilizados en la planificación </a:t>
            </a:r>
            <a:r>
              <a:rPr lang="es-419" sz="1600" b="1" kern="0">
                <a:solidFill>
                  <a:srgbClr val="595959"/>
                </a:solidFill>
                <a:latin typeface="Open Sans"/>
                <a:ea typeface="Open Sans"/>
                <a:cs typeface="Open Sans"/>
                <a:sym typeface="Open Sans"/>
              </a:rPr>
              <a:t>[M17, Plan de Descarbonización]</a:t>
            </a:r>
            <a:endParaRPr sz="1600" b="1"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Incorporar concepto y metodología de resiliencia </a:t>
            </a:r>
            <a:r>
              <a:rPr lang="es-419" sz="1600" b="1" kern="0">
                <a:solidFill>
                  <a:srgbClr val="595959"/>
                </a:solidFill>
                <a:latin typeface="Open Sans"/>
                <a:ea typeface="Open Sans"/>
                <a:cs typeface="Open Sans"/>
                <a:sym typeface="Open Sans"/>
              </a:rPr>
              <a:t>[M18, Plan de Descarbonización]</a:t>
            </a:r>
            <a:endParaRPr sz="1600" b="1"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Definir criterios técnicos para adaptar los escenarios de generación (EGPT) utilizados en el Plan de Expansión</a:t>
            </a:r>
            <a:endParaRPr sz="1600"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Considerar costos clave de implementación e impacto en la evaluación económica de las obras</a:t>
            </a:r>
            <a:endParaRPr sz="1600"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Fortalecer el informe de criterios y variables ambientales y territoriales </a:t>
            </a:r>
            <a:r>
              <a:rPr lang="es-419" sz="1600" b="1" kern="0">
                <a:solidFill>
                  <a:srgbClr val="595959"/>
                </a:solidFill>
                <a:latin typeface="Open Sans"/>
                <a:ea typeface="Open Sans"/>
                <a:cs typeface="Open Sans"/>
                <a:sym typeface="Open Sans"/>
              </a:rPr>
              <a:t>[M20, Plan de Descarbonización]</a:t>
            </a:r>
            <a:endParaRPr sz="1600" b="1" kern="0">
              <a:solidFill>
                <a:srgbClr val="595959"/>
              </a:solidFill>
              <a:latin typeface="Open Sans"/>
              <a:ea typeface="Open Sans"/>
              <a:cs typeface="Open Sans"/>
              <a:sym typeface="Open Sans"/>
            </a:endParaRPr>
          </a:p>
          <a:p>
            <a:pPr algn="just" defTabSz="1219170">
              <a:spcBef>
                <a:spcPts val="1333"/>
              </a:spcBef>
              <a:spcAft>
                <a:spcPts val="1333"/>
              </a:spcAft>
              <a:buClr>
                <a:srgbClr val="000000"/>
              </a:buClr>
            </a:pPr>
            <a:endParaRPr sz="1600" kern="0">
              <a:solidFill>
                <a:srgbClr val="595959"/>
              </a:solidFill>
              <a:latin typeface="Open Sans"/>
              <a:ea typeface="Open Sans"/>
              <a:cs typeface="Open Sans"/>
              <a:sym typeface="Open Sans"/>
            </a:endParaRPr>
          </a:p>
        </p:txBody>
      </p:sp>
      <p:sp>
        <p:nvSpPr>
          <p:cNvPr id="451" name="Google Shape;451;p38"/>
          <p:cNvSpPr txBox="1"/>
          <p:nvPr/>
        </p:nvSpPr>
        <p:spPr>
          <a:xfrm>
            <a:off x="849567" y="5750401"/>
            <a:ext cx="3440800" cy="53331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s-419" sz="933" kern="0">
                <a:solidFill>
                  <a:srgbClr val="7F7F7F"/>
                </a:solidFill>
                <a:latin typeface="Open Sans"/>
                <a:ea typeface="Open Sans"/>
                <a:cs typeface="Open Sans"/>
                <a:sym typeface="Open Sans"/>
              </a:rPr>
              <a:t>Fuente: SPEC - ISCI, preparado para Generadoras de Chile y Transmisoras, 2023.</a:t>
            </a:r>
            <a:endParaRPr sz="933" kern="0">
              <a:solidFill>
                <a:srgbClr val="7F7F7F"/>
              </a:solidFill>
              <a:latin typeface="Open Sans"/>
              <a:ea typeface="Open Sans"/>
              <a:cs typeface="Open Sans"/>
              <a:sym typeface="Open Sans"/>
            </a:endParaRPr>
          </a:p>
        </p:txBody>
      </p:sp>
      <p:sp>
        <p:nvSpPr>
          <p:cNvPr id="452" name="Google Shape;452;p38"/>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49</a:t>
            </a:fld>
            <a:endParaRPr sz="1067" kern="0">
              <a:solidFill>
                <a:srgbClr val="888888"/>
              </a:solidFill>
              <a:latin typeface="Open Sans ExtraBold"/>
              <a:ea typeface="Open Sans ExtraBold"/>
              <a:cs typeface="Open Sans ExtraBold"/>
              <a:sym typeface="Open Sans ExtraBold"/>
            </a:endParaRPr>
          </a:p>
        </p:txBody>
      </p:sp>
      <p:pic>
        <p:nvPicPr>
          <p:cNvPr id="453" name="Google Shape;453;p38"/>
          <p:cNvPicPr preferRelativeResize="0"/>
          <p:nvPr/>
        </p:nvPicPr>
        <p:blipFill>
          <a:blip r:embed="rId3">
            <a:alphaModFix/>
          </a:blip>
          <a:stretch>
            <a:fillRect/>
          </a:stretch>
        </p:blipFill>
        <p:spPr>
          <a:xfrm>
            <a:off x="849534" y="1248133"/>
            <a:ext cx="3440893" cy="450226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0D0CE24-EEE0-8345-9663-DB666C2C9108}"/>
              </a:ext>
            </a:extLst>
          </p:cNvPr>
          <p:cNvPicPr>
            <a:picLocks noChangeAspect="1"/>
          </p:cNvPicPr>
          <p:nvPr/>
        </p:nvPicPr>
        <p:blipFill>
          <a:blip r:embed="rId2"/>
          <a:stretch>
            <a:fillRect/>
          </a:stretch>
        </p:blipFill>
        <p:spPr>
          <a:xfrm>
            <a:off x="0" y="1"/>
            <a:ext cx="12192000" cy="6858000"/>
          </a:xfrm>
          <a:prstGeom prst="rect">
            <a:avLst/>
          </a:prstGeom>
        </p:spPr>
      </p:pic>
      <p:sp>
        <p:nvSpPr>
          <p:cNvPr id="4" name="CuadroTexto 3">
            <a:extLst>
              <a:ext uri="{FF2B5EF4-FFF2-40B4-BE49-F238E27FC236}">
                <a16:creationId xmlns:a16="http://schemas.microsoft.com/office/drawing/2014/main" id="{106DCF49-2D1B-5246-B550-4E80FA378BF6}"/>
              </a:ext>
            </a:extLst>
          </p:cNvPr>
          <p:cNvSpPr txBox="1"/>
          <p:nvPr/>
        </p:nvSpPr>
        <p:spPr>
          <a:xfrm>
            <a:off x="1631569" y="2834857"/>
            <a:ext cx="8326816" cy="2060949"/>
          </a:xfrm>
          <a:prstGeom prst="rect">
            <a:avLst/>
          </a:prstGeom>
          <a:noFill/>
        </p:spPr>
        <p:txBody>
          <a:bodyPr wrap="square" rtlCol="0">
            <a:spAutoFit/>
          </a:bodyPr>
          <a:lstStyle/>
          <a:p>
            <a:pPr defTabSz="414772"/>
            <a:r>
              <a:rPr lang="es-CL" sz="4264" b="1" dirty="0">
                <a:solidFill>
                  <a:prstClr val="black">
                    <a:lumMod val="75000"/>
                    <a:lumOff val="25000"/>
                  </a:prstClr>
                </a:solidFill>
                <a:latin typeface="Karla" pitchFamily="2" charset="0"/>
                <a:ea typeface="Karla" pitchFamily="2" charset="0"/>
              </a:rPr>
              <a:t>Propuesta Metodológica de Calificación y Predictibilidad de Ingresos Regulados</a:t>
            </a:r>
          </a:p>
        </p:txBody>
      </p:sp>
      <p:sp>
        <p:nvSpPr>
          <p:cNvPr id="5" name="CuadroTexto 4">
            <a:extLst>
              <a:ext uri="{FF2B5EF4-FFF2-40B4-BE49-F238E27FC236}">
                <a16:creationId xmlns:a16="http://schemas.microsoft.com/office/drawing/2014/main" id="{9AE5F138-74F0-B04D-A135-D38545EF4A41}"/>
              </a:ext>
            </a:extLst>
          </p:cNvPr>
          <p:cNvSpPr txBox="1"/>
          <p:nvPr/>
        </p:nvSpPr>
        <p:spPr>
          <a:xfrm>
            <a:off x="1631570" y="4887046"/>
            <a:ext cx="5986048" cy="497187"/>
          </a:xfrm>
          <a:prstGeom prst="rect">
            <a:avLst/>
          </a:prstGeom>
          <a:noFill/>
        </p:spPr>
        <p:txBody>
          <a:bodyPr wrap="square" rtlCol="0">
            <a:spAutoFit/>
          </a:bodyPr>
          <a:lstStyle/>
          <a:p>
            <a:pPr defTabSz="414772"/>
            <a:r>
              <a:rPr lang="es-CL" sz="2631" dirty="0">
                <a:solidFill>
                  <a:prstClr val="black">
                    <a:lumMod val="75000"/>
                    <a:lumOff val="25000"/>
                  </a:prstClr>
                </a:solidFill>
                <a:latin typeface="Karla" pitchFamily="2" charset="0"/>
                <a:ea typeface="Karla" pitchFamily="2" charset="0"/>
              </a:rPr>
              <a:t>Propuestas regulatorias</a:t>
            </a:r>
          </a:p>
        </p:txBody>
      </p:sp>
      <p:pic>
        <p:nvPicPr>
          <p:cNvPr id="3" name="Imagen 2">
            <a:extLst>
              <a:ext uri="{FF2B5EF4-FFF2-40B4-BE49-F238E27FC236}">
                <a16:creationId xmlns:a16="http://schemas.microsoft.com/office/drawing/2014/main" id="{98FB4B07-CBB8-EC46-B39F-732DAB9BD380}"/>
              </a:ext>
            </a:extLst>
          </p:cNvPr>
          <p:cNvPicPr>
            <a:picLocks noChangeAspect="1"/>
          </p:cNvPicPr>
          <p:nvPr/>
        </p:nvPicPr>
        <p:blipFill>
          <a:blip r:embed="rId3"/>
          <a:stretch>
            <a:fillRect/>
          </a:stretch>
        </p:blipFill>
        <p:spPr>
          <a:xfrm>
            <a:off x="1138526" y="355923"/>
            <a:ext cx="2702800" cy="1097290"/>
          </a:xfrm>
          <a:prstGeom prst="rect">
            <a:avLst/>
          </a:prstGeom>
        </p:spPr>
      </p:pic>
    </p:spTree>
    <p:extLst>
      <p:ext uri="{BB962C8B-B14F-4D97-AF65-F5344CB8AC3E}">
        <p14:creationId xmlns:p14="http://schemas.microsoft.com/office/powerpoint/2010/main" val="2080237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9"/>
          <p:cNvSpPr txBox="1">
            <a:spLocks noGrp="1"/>
          </p:cNvSpPr>
          <p:nvPr>
            <p:ph type="title"/>
          </p:nvPr>
        </p:nvSpPr>
        <p:spPr>
          <a:xfrm>
            <a:off x="720000" y="296933"/>
            <a:ext cx="9721200" cy="753600"/>
          </a:xfrm>
          <a:prstGeom prst="rect">
            <a:avLst/>
          </a:prstGeom>
        </p:spPr>
        <p:txBody>
          <a:bodyPr spcFirstLastPara="1" wrap="square" lIns="121900" tIns="121900" rIns="121900" bIns="121900" anchor="t" anchorCtr="0">
            <a:normAutofit/>
          </a:bodyPr>
          <a:lstStyle/>
          <a:p>
            <a:r>
              <a:rPr lang="es-419"/>
              <a:t>Espacios de perfeccionamiento</a:t>
            </a:r>
            <a:endParaRPr/>
          </a:p>
        </p:txBody>
      </p:sp>
      <p:sp>
        <p:nvSpPr>
          <p:cNvPr id="459" name="Google Shape;459;p39"/>
          <p:cNvSpPr txBox="1"/>
          <p:nvPr/>
        </p:nvSpPr>
        <p:spPr>
          <a:xfrm>
            <a:off x="696000" y="1143900"/>
            <a:ext cx="10800000" cy="3008438"/>
          </a:xfrm>
          <a:prstGeom prst="rect">
            <a:avLst/>
          </a:prstGeom>
          <a:noFill/>
          <a:ln>
            <a:noFill/>
          </a:ln>
        </p:spPr>
        <p:txBody>
          <a:bodyPr spcFirstLastPara="1" wrap="square" lIns="91433" tIns="91433" rIns="91433" bIns="91433" anchor="t" anchorCtr="0">
            <a:spAutoFit/>
          </a:bodyPr>
          <a:lstStyle/>
          <a:p>
            <a:pPr algn="just" defTabSz="1219170">
              <a:buClr>
                <a:srgbClr val="000000"/>
              </a:buClr>
            </a:pPr>
            <a:r>
              <a:rPr lang="es-419" sz="1733" b="1" kern="0">
                <a:solidFill>
                  <a:srgbClr val="00B4C2"/>
                </a:solidFill>
                <a:latin typeface="Open Sans"/>
                <a:ea typeface="Open Sans"/>
                <a:cs typeface="Open Sans"/>
                <a:sym typeface="Open Sans"/>
              </a:rPr>
              <a:t>Sistemas de Generación-Consumo</a:t>
            </a:r>
            <a:endParaRPr sz="1600"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Posibilidad de </a:t>
            </a:r>
            <a:r>
              <a:rPr lang="es-419" sz="1600" b="1" kern="0">
                <a:solidFill>
                  <a:srgbClr val="595959"/>
                </a:solidFill>
                <a:latin typeface="Open Sans"/>
                <a:ea typeface="Open Sans"/>
                <a:cs typeface="Open Sans"/>
                <a:sym typeface="Open Sans"/>
              </a:rPr>
              <a:t>optar por el punto de conexión más adecuado</a:t>
            </a:r>
            <a:r>
              <a:rPr lang="es-419" sz="1600" kern="0">
                <a:solidFill>
                  <a:srgbClr val="595959"/>
                </a:solidFill>
                <a:latin typeface="Open Sans"/>
                <a:ea typeface="Open Sans"/>
                <a:cs typeface="Open Sans"/>
                <a:sym typeface="Open Sans"/>
              </a:rPr>
              <a:t> respecto a aquellos contemplados actualmente para generación o consumo, previa evaluación del Coordinador Eléctrico. </a:t>
            </a:r>
            <a:endParaRPr sz="1600"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b="1" kern="0">
                <a:solidFill>
                  <a:srgbClr val="595959"/>
                </a:solidFill>
                <a:latin typeface="Open Sans"/>
                <a:ea typeface="Open Sans"/>
                <a:cs typeface="Open Sans"/>
                <a:sym typeface="Open Sans"/>
              </a:rPr>
              <a:t>Consideración de la generación / consumo neto</a:t>
            </a:r>
            <a:r>
              <a:rPr lang="es-419" sz="1600" kern="0">
                <a:solidFill>
                  <a:srgbClr val="595959"/>
                </a:solidFill>
                <a:latin typeface="Open Sans"/>
                <a:ea typeface="Open Sans"/>
                <a:cs typeface="Open Sans"/>
                <a:sym typeface="Open Sans"/>
              </a:rPr>
              <a:t> de los SGC en el punto de frontera para los análisis del proceso de expansión de la transmisión. </a:t>
            </a:r>
            <a:endParaRPr sz="1600" kern="0">
              <a:solidFill>
                <a:srgbClr val="595959"/>
              </a:solidFill>
              <a:latin typeface="Open Sans"/>
              <a:ea typeface="Open Sans"/>
              <a:cs typeface="Open Sans"/>
              <a:sym typeface="Open Sans"/>
            </a:endParaRPr>
          </a:p>
          <a:p>
            <a:pPr marL="457189" indent="-321725" algn="just" defTabSz="1219170">
              <a:spcBef>
                <a:spcPts val="1333"/>
              </a:spcBef>
              <a:buClr>
                <a:srgbClr val="595959"/>
              </a:buClr>
              <a:buSzPts val="1200"/>
              <a:buFont typeface="Open Sans"/>
              <a:buChar char="●"/>
            </a:pPr>
            <a:r>
              <a:rPr lang="es-419" sz="1600" kern="0">
                <a:solidFill>
                  <a:srgbClr val="595959"/>
                </a:solidFill>
                <a:latin typeface="Open Sans"/>
                <a:ea typeface="Open Sans"/>
                <a:cs typeface="Open Sans"/>
                <a:sym typeface="Open Sans"/>
              </a:rPr>
              <a:t>Se debe </a:t>
            </a:r>
            <a:r>
              <a:rPr lang="es-419" sz="1600" b="1" kern="0">
                <a:solidFill>
                  <a:srgbClr val="595959"/>
                </a:solidFill>
                <a:latin typeface="Open Sans"/>
                <a:ea typeface="Open Sans"/>
                <a:cs typeface="Open Sans"/>
                <a:sym typeface="Open Sans"/>
              </a:rPr>
              <a:t>definir la calificación que tendrán las redes internas</a:t>
            </a:r>
            <a:r>
              <a:rPr lang="es-419" sz="1600" kern="0">
                <a:solidFill>
                  <a:srgbClr val="595959"/>
                </a:solidFill>
                <a:latin typeface="Open Sans"/>
                <a:ea typeface="Open Sans"/>
                <a:cs typeface="Open Sans"/>
                <a:sym typeface="Open Sans"/>
              </a:rPr>
              <a:t> de los SGC</a:t>
            </a:r>
            <a:endParaRPr sz="1600" kern="0">
              <a:solidFill>
                <a:srgbClr val="595959"/>
              </a:solidFill>
              <a:latin typeface="Open Sans"/>
              <a:ea typeface="Open Sans"/>
              <a:cs typeface="Open Sans"/>
              <a:sym typeface="Open Sans"/>
            </a:endParaRPr>
          </a:p>
          <a:p>
            <a:pPr marL="914377" lvl="1" indent="-321725" algn="just" defTabSz="1219170">
              <a:spcBef>
                <a:spcPts val="1333"/>
              </a:spcBef>
              <a:spcAft>
                <a:spcPts val="1333"/>
              </a:spcAft>
              <a:buClr>
                <a:srgbClr val="595959"/>
              </a:buClr>
              <a:buSzPts val="1200"/>
              <a:buFont typeface="Open Sans"/>
              <a:buChar char="○"/>
            </a:pPr>
            <a:r>
              <a:rPr lang="es-419" sz="1600" kern="0">
                <a:solidFill>
                  <a:srgbClr val="595959"/>
                </a:solidFill>
                <a:latin typeface="Open Sans"/>
                <a:ea typeface="Open Sans"/>
                <a:cs typeface="Open Sans"/>
                <a:sym typeface="Open Sans"/>
              </a:rPr>
              <a:t>¿Líneas propias del SGC que no forman parte del sistema de transmisión y, por ende, no estarían afectas al régimen de acceso abierto, o una calificación existente?</a:t>
            </a:r>
            <a:endParaRPr sz="1600" kern="0">
              <a:solidFill>
                <a:srgbClr val="595959"/>
              </a:solidFill>
              <a:latin typeface="Open Sans"/>
              <a:ea typeface="Open Sans"/>
              <a:cs typeface="Open Sans"/>
              <a:sym typeface="Open Sans"/>
            </a:endParaRPr>
          </a:p>
        </p:txBody>
      </p:sp>
      <p:sp>
        <p:nvSpPr>
          <p:cNvPr id="460" name="Google Shape;460;p39"/>
          <p:cNvSpPr txBox="1"/>
          <p:nvPr/>
        </p:nvSpPr>
        <p:spPr>
          <a:xfrm>
            <a:off x="10962593" y="6359997"/>
            <a:ext cx="111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r>
              <a:rPr lang="es-419" sz="1067" kern="0">
                <a:solidFill>
                  <a:srgbClr val="888888"/>
                </a:solidFill>
                <a:latin typeface="Open Sans ExtraBold"/>
                <a:ea typeface="Open Sans ExtraBold"/>
                <a:cs typeface="Open Sans ExtraBold"/>
                <a:sym typeface="Open Sans ExtraBold"/>
              </a:rPr>
              <a:t> </a:t>
            </a:r>
            <a:fld id="{00000000-1234-1234-1234-123412341234}" type="slidenum">
              <a:rPr lang="es-419" sz="1067" kern="0">
                <a:solidFill>
                  <a:srgbClr val="888888"/>
                </a:solidFill>
                <a:latin typeface="Open Sans ExtraBold"/>
                <a:ea typeface="Open Sans ExtraBold"/>
                <a:cs typeface="Open Sans ExtraBold"/>
                <a:sym typeface="Open Sans ExtraBold"/>
              </a:rPr>
              <a:pPr algn="r" defTabSz="1219170">
                <a:buClr>
                  <a:srgbClr val="000000"/>
                </a:buClr>
              </a:pPr>
              <a:t>50</a:t>
            </a:fld>
            <a:endParaRPr sz="1067" kern="0">
              <a:solidFill>
                <a:srgbClr val="888888"/>
              </a:solidFill>
              <a:latin typeface="Open Sans ExtraBold"/>
              <a:ea typeface="Open Sans ExtraBold"/>
              <a:cs typeface="Open Sans ExtraBold"/>
              <a:sym typeface="Open Sans Extra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4"/>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F682240-D947-1FAF-A63D-FE938C495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2" cy="6858000"/>
          </a:xfrm>
          <a:prstGeom prst="rect">
            <a:avLst/>
          </a:prstGeom>
        </p:spPr>
      </p:pic>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478" y="3313819"/>
            <a:ext cx="6175446" cy="1009325"/>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84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1792688" y="5942111"/>
            <a:ext cx="4445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CuadroTexto 2">
            <a:extLst>
              <a:ext uri="{FF2B5EF4-FFF2-40B4-BE49-F238E27FC236}">
                <a16:creationId xmlns:a16="http://schemas.microsoft.com/office/drawing/2014/main" id="{D86D1848-0D7F-954D-84D7-6958679F368D}"/>
              </a:ext>
            </a:extLst>
          </p:cNvPr>
          <p:cNvSpPr txBox="1"/>
          <p:nvPr/>
        </p:nvSpPr>
        <p:spPr>
          <a:xfrm>
            <a:off x="1786128" y="94488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D9E5AF9E-406B-756B-D4FE-614A0B010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2050" name="Picture 2" descr="http://nuestranet.chilquinta/uploads/2014/04/20140403001030-grupo-empresasmesa-de-trabaj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227" y="3489618"/>
            <a:ext cx="4511544" cy="720078"/>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6"/>
          <p:cNvSpPr txBox="1">
            <a:spLocks/>
          </p:cNvSpPr>
          <p:nvPr/>
        </p:nvSpPr>
        <p:spPr>
          <a:xfrm>
            <a:off x="2407195" y="1643087"/>
            <a:ext cx="8630920" cy="1600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300" normalizeH="0" baseline="0" noProof="0" dirty="0">
                <a:ln>
                  <a:noFill/>
                </a:ln>
                <a:solidFill>
                  <a:prstClr val="white">
                    <a:lumMod val="50000"/>
                  </a:prstClr>
                </a:solidFill>
                <a:effectLst/>
                <a:uLnTx/>
                <a:uFillTx/>
                <a:latin typeface="Arial" panose="020B0604020202020204" pitchFamily="34" charset="0"/>
                <a:ea typeface="Bebas Neue"/>
                <a:cs typeface="Arial" panose="020B0604020202020204" pitchFamily="34" charset="0"/>
              </a:rPr>
              <a:t>MODIFICACIONES REGLAMENTARIAS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300" normalizeH="0" baseline="0" noProof="0" dirty="0">
                <a:ln>
                  <a:noFill/>
                </a:ln>
                <a:solidFill>
                  <a:prstClr val="white">
                    <a:lumMod val="50000"/>
                  </a:prstClr>
                </a:solidFill>
                <a:effectLst/>
                <a:uLnTx/>
                <a:uFillTx/>
                <a:latin typeface="Arial" panose="020B0604020202020204" pitchFamily="34" charset="0"/>
                <a:ea typeface="Bebas Neue"/>
                <a:cs typeface="Arial" panose="020B0604020202020204" pitchFamily="34" charset="0"/>
              </a:rPr>
              <a:t>DS.10</a:t>
            </a:r>
          </a:p>
        </p:txBody>
      </p:sp>
      <p:sp>
        <p:nvSpPr>
          <p:cNvPr id="5" name="CuadroTexto 4"/>
          <p:cNvSpPr txBox="1"/>
          <p:nvPr/>
        </p:nvSpPr>
        <p:spPr>
          <a:xfrm>
            <a:off x="261257" y="5366657"/>
            <a:ext cx="117565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24-04-2025</a:t>
            </a:r>
            <a:endParaRPr kumimoji="0" lang="es-C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991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458651" y="674259"/>
            <a:ext cx="3932237" cy="1600200"/>
          </a:xfrm>
        </p:spPr>
        <p:txBody>
          <a:bodyPr/>
          <a:lstStyle/>
          <a:p>
            <a: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t>NOSOTROS</a:t>
            </a:r>
            <a:endParaRPr lang="es-CL" sz="3600" b="1" spc="-300" dirty="0">
              <a:solidFill>
                <a:schemeClr val="accent2">
                  <a:lumMod val="50000"/>
                </a:schemeClr>
              </a:solidFill>
              <a:latin typeface="Arial" panose="020B0604020202020204" pitchFamily="34" charset="0"/>
              <a:ea typeface="Bebas Neue"/>
              <a:cs typeface="Arial" panose="020B0604020202020204" pitchFamily="34" charset="0"/>
            </a:endParaRPr>
          </a:p>
        </p:txBody>
      </p:sp>
      <p:sp>
        <p:nvSpPr>
          <p:cNvPr id="9" name="Marcador de texto 8"/>
          <p:cNvSpPr>
            <a:spLocks noGrp="1"/>
          </p:cNvSpPr>
          <p:nvPr>
            <p:ph type="body" sz="half" idx="2"/>
          </p:nvPr>
        </p:nvSpPr>
        <p:spPr>
          <a:xfrm>
            <a:off x="458651" y="2297789"/>
            <a:ext cx="4307133" cy="341225"/>
          </a:xfrm>
        </p:spPr>
        <p:txBody>
          <a:bodyPr>
            <a:normAutofit/>
          </a:bodyPr>
          <a:lstStyle/>
          <a:p>
            <a:r>
              <a:rPr lang="es-ES" dirty="0">
                <a:latin typeface="Arial" panose="020B0604020202020204" pitchFamily="34" charset="0"/>
                <a:cs typeface="Arial" panose="020B0604020202020204" pitchFamily="34" charset="0"/>
              </a:rPr>
              <a:t>Transmisoras del Grupo Empresas Chilquinta</a:t>
            </a:r>
          </a:p>
          <a:p>
            <a:endParaRPr lang="es-ES" dirty="0"/>
          </a:p>
          <a:p>
            <a:endParaRPr lang="es-ES" dirty="0"/>
          </a:p>
        </p:txBody>
      </p:sp>
      <p:pic>
        <p:nvPicPr>
          <p:cNvPr id="3" name="Imagen 2"/>
          <p:cNvPicPr>
            <a:picLocks noChangeAspect="1"/>
          </p:cNvPicPr>
          <p:nvPr/>
        </p:nvPicPr>
        <p:blipFill>
          <a:blip r:embed="rId4"/>
          <a:stretch>
            <a:fillRect/>
          </a:stretch>
        </p:blipFill>
        <p:spPr>
          <a:xfrm>
            <a:off x="223327" y="2859693"/>
            <a:ext cx="2667952" cy="1071259"/>
          </a:xfrm>
          <a:prstGeom prst="rect">
            <a:avLst/>
          </a:prstGeom>
        </p:spPr>
      </p:pic>
      <p:pic>
        <p:nvPicPr>
          <p:cNvPr id="4" name="Imagen 3"/>
          <p:cNvPicPr>
            <a:picLocks noChangeAspect="1"/>
          </p:cNvPicPr>
          <p:nvPr/>
        </p:nvPicPr>
        <p:blipFill>
          <a:blip r:embed="rId5"/>
          <a:stretch>
            <a:fillRect/>
          </a:stretch>
        </p:blipFill>
        <p:spPr>
          <a:xfrm>
            <a:off x="5890799" y="3132593"/>
            <a:ext cx="1559560" cy="657568"/>
          </a:xfrm>
          <a:prstGeom prst="rect">
            <a:avLst/>
          </a:prstGeom>
        </p:spPr>
      </p:pic>
      <p:pic>
        <p:nvPicPr>
          <p:cNvPr id="8" name="Imagen 7"/>
          <p:cNvPicPr>
            <a:picLocks noChangeAspect="1"/>
          </p:cNvPicPr>
          <p:nvPr/>
        </p:nvPicPr>
        <p:blipFill>
          <a:blip r:embed="rId6"/>
          <a:stretch>
            <a:fillRect/>
          </a:stretch>
        </p:blipFill>
        <p:spPr>
          <a:xfrm>
            <a:off x="7450359" y="3002740"/>
            <a:ext cx="2112345" cy="794578"/>
          </a:xfrm>
          <a:prstGeom prst="rect">
            <a:avLst/>
          </a:prstGeom>
        </p:spPr>
      </p:pic>
      <p:pic>
        <p:nvPicPr>
          <p:cNvPr id="10" name="Imagen 9"/>
          <p:cNvPicPr>
            <a:picLocks noChangeAspect="1"/>
          </p:cNvPicPr>
          <p:nvPr/>
        </p:nvPicPr>
        <p:blipFill>
          <a:blip r:embed="rId7"/>
          <a:stretch>
            <a:fillRect/>
          </a:stretch>
        </p:blipFill>
        <p:spPr>
          <a:xfrm>
            <a:off x="3358305" y="2337960"/>
            <a:ext cx="3000542" cy="1875268"/>
          </a:xfrm>
          <a:prstGeom prst="rect">
            <a:avLst/>
          </a:prstGeom>
        </p:spPr>
      </p:pic>
      <p:pic>
        <p:nvPicPr>
          <p:cNvPr id="11" name="Imagen 10"/>
          <p:cNvPicPr>
            <a:picLocks noChangeAspect="1"/>
          </p:cNvPicPr>
          <p:nvPr/>
        </p:nvPicPr>
        <p:blipFill>
          <a:blip r:embed="rId8"/>
          <a:stretch>
            <a:fillRect/>
          </a:stretch>
        </p:blipFill>
        <p:spPr>
          <a:xfrm>
            <a:off x="9562704" y="3110541"/>
            <a:ext cx="2134139" cy="462030"/>
          </a:xfrm>
          <a:prstGeom prst="rect">
            <a:avLst/>
          </a:prstGeom>
        </p:spPr>
      </p:pic>
      <p:pic>
        <p:nvPicPr>
          <p:cNvPr id="12" name="Imagen 11"/>
          <p:cNvPicPr>
            <a:picLocks noChangeAspect="1"/>
          </p:cNvPicPr>
          <p:nvPr/>
        </p:nvPicPr>
        <p:blipFill>
          <a:blip r:embed="rId9"/>
          <a:stretch>
            <a:fillRect/>
          </a:stretch>
        </p:blipFill>
        <p:spPr>
          <a:xfrm>
            <a:off x="2452884" y="3053636"/>
            <a:ext cx="1299157" cy="746031"/>
          </a:xfrm>
          <a:prstGeom prst="rect">
            <a:avLst/>
          </a:prstGeom>
        </p:spPr>
      </p:pic>
      <p:sp>
        <p:nvSpPr>
          <p:cNvPr id="13" name="Marcador de número de diapositiva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66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exto 8"/>
          <p:cNvSpPr>
            <a:spLocks noGrp="1"/>
          </p:cNvSpPr>
          <p:nvPr>
            <p:ph type="body" sz="half" idx="2"/>
          </p:nvPr>
        </p:nvSpPr>
        <p:spPr>
          <a:xfrm>
            <a:off x="811754" y="1718734"/>
            <a:ext cx="4448492" cy="3811588"/>
          </a:xfrm>
        </p:spPr>
        <p:txBody>
          <a:bodyPr>
            <a:normAutofit/>
          </a:bodyPr>
          <a:lstStyle/>
          <a:p>
            <a:pPr>
              <a:lnSpc>
                <a:spcPct val="100000"/>
              </a:lnSpc>
            </a:pPr>
            <a: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t>TEMAS</a:t>
            </a:r>
          </a:p>
          <a:p>
            <a:endParaRPr lang="es-ES" dirty="0"/>
          </a:p>
          <a:p>
            <a:endParaRPr lang="es-ES" dirty="0"/>
          </a:p>
        </p:txBody>
      </p:sp>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2888" r="14588"/>
          <a:stretch/>
        </p:blipFill>
        <p:spPr>
          <a:xfrm>
            <a:off x="6072000" y="0"/>
            <a:ext cx="6120000" cy="6890158"/>
          </a:xfrm>
          <a:prstGeom prst="rect">
            <a:avLst/>
          </a:prstGeom>
        </p:spPr>
      </p:pic>
      <p:sp>
        <p:nvSpPr>
          <p:cNvPr id="8" name="Marcador de texto 8"/>
          <p:cNvSpPr txBox="1">
            <a:spLocks/>
          </p:cNvSpPr>
          <p:nvPr/>
        </p:nvSpPr>
        <p:spPr>
          <a:xfrm>
            <a:off x="839788" y="2871483"/>
            <a:ext cx="4722812"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CALIFICACIÓN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REMUNERACIÓN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794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37336"/>
            <a:ext cx="3755094" cy="1600200"/>
          </a:xfrm>
        </p:spPr>
        <p:txBody>
          <a:bodyPr>
            <a:normAutofit/>
          </a:bodyPr>
          <a:lstStyle/>
          <a:p>
            <a:r>
              <a:rPr lang="es-ES" b="1" spc="-300" dirty="0">
                <a:solidFill>
                  <a:schemeClr val="bg1">
                    <a:lumMod val="50000"/>
                  </a:schemeClr>
                </a:solidFill>
                <a:latin typeface="Arial" panose="020B0604020202020204" pitchFamily="34" charset="0"/>
                <a:ea typeface="Bebas Neue"/>
                <a:cs typeface="Arial" panose="020B0604020202020204" pitchFamily="34" charset="0"/>
              </a:rPr>
              <a:t>CALIFICACIÓN</a:t>
            </a:r>
            <a:br>
              <a:rPr lang="es-ES" sz="3600" b="1" spc="-300" dirty="0">
                <a:solidFill>
                  <a:schemeClr val="accent2">
                    <a:lumMod val="50000"/>
                  </a:schemeClr>
                </a:solidFill>
                <a:latin typeface="Bebas Neue"/>
                <a:ea typeface="Bebas Neue"/>
                <a:cs typeface="Bebas Neue"/>
              </a:rPr>
            </a:br>
            <a:endParaRPr lang="es-CL" sz="3600" b="1" spc="-300" dirty="0">
              <a:solidFill>
                <a:schemeClr val="accent2">
                  <a:lumMod val="50000"/>
                </a:schemeClr>
              </a:solidFill>
              <a:latin typeface="Bebas Neue"/>
              <a:ea typeface="Bebas Neue"/>
              <a:cs typeface="Bebas Neue"/>
            </a:endParaRPr>
          </a:p>
        </p:txBody>
      </p:sp>
      <p:sp>
        <p:nvSpPr>
          <p:cNvPr id="10" name="Marcador de texto 8"/>
          <p:cNvSpPr txBox="1">
            <a:spLocks/>
          </p:cNvSpPr>
          <p:nvPr/>
        </p:nvSpPr>
        <p:spPr>
          <a:xfrm>
            <a:off x="635794" y="1784376"/>
            <a:ext cx="11175622" cy="41118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Considerar para efectos de la calificación a los clientes conectados en redes de distribución como clientes regulados</a:t>
            </a:r>
          </a:p>
          <a:p>
            <a:pPr marL="800100" marR="0" lvl="1" indent="-3429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La condición de clientes libres esta relacionada con el hecho de que han suscrito un contrato directo con generadores, y no cambia su condición de usuarios de redes de distribución y transmisión.</a:t>
            </a:r>
          </a:p>
          <a:p>
            <a:pPr marL="800100" marR="0" lvl="1" indent="-3429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Evaluar todos los costos asociados con la decisión de convertirse en un cliente libre, incluyendo los eventuales cambios de calificación de instalaciones de transmisión, es complejo de materializar.</a:t>
            </a:r>
          </a:p>
          <a:p>
            <a:pPr marL="800100" marR="0" lvl="1" indent="-3429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Creemos que esta consideración nos permite tener un proceso con menos incertidumbres y por tanto, una calificación razonable y armónica.</a:t>
            </a:r>
          </a:p>
          <a:p>
            <a:pPr marL="800100" marR="0" lvl="1" indent="-3429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Es necesario una modificación normativa coherente para la consideración de los clientes libres conectados a redes de distribución dentro del DS 10, específicamente del Capítulo 3: Metodología para la calificación de instalaciones de transmisión.</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Determinación de la mitad del periodo de calificación (Articulo 21° DS10)</a:t>
            </a:r>
          </a:p>
          <a:p>
            <a:pPr marL="800100" marR="0" lvl="1" indent="-3429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Proponemos que la mitad del periodo de calificación no sea un mes, si no que 12 meses, para recoger las estacionalidades de la demanda e inyecciones.</a:t>
            </a:r>
            <a:endParaRPr kumimoji="0" lang="es-E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09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37336"/>
            <a:ext cx="3755094" cy="1600200"/>
          </a:xfrm>
        </p:spPr>
        <p:txBody>
          <a:bodyPr>
            <a:normAutofit/>
          </a:bodyPr>
          <a:lstStyle/>
          <a:p>
            <a:r>
              <a:rPr lang="es-ES" b="1" spc="-300" dirty="0">
                <a:solidFill>
                  <a:schemeClr val="bg1">
                    <a:lumMod val="50000"/>
                  </a:schemeClr>
                </a:solidFill>
                <a:latin typeface="Arial" panose="020B0604020202020204" pitchFamily="34" charset="0"/>
                <a:ea typeface="Bebas Neue"/>
                <a:cs typeface="Arial" panose="020B0604020202020204" pitchFamily="34" charset="0"/>
              </a:rPr>
              <a:t>REMUNERACIÓN</a:t>
            </a:r>
            <a:b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br>
            <a:endParaRPr lang="es-CL" sz="3600" b="1" spc="-300" dirty="0">
              <a:solidFill>
                <a:schemeClr val="accent2">
                  <a:lumMod val="50000"/>
                </a:schemeClr>
              </a:solidFill>
              <a:latin typeface="Arial" panose="020B0604020202020204" pitchFamily="34" charset="0"/>
              <a:ea typeface="Bebas Neue"/>
              <a:cs typeface="Arial" panose="020B0604020202020204" pitchFamily="34" charset="0"/>
            </a:endParaRP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43845" y="1877509"/>
            <a:ext cx="4951737" cy="27354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Ingresos Asegurados</a:t>
            </a:r>
          </a:p>
          <a:p>
            <a:pPr marL="457200" marR="0" lvl="1" indent="0" algn="just"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El Artículo 135° del Reglamento 10, indica en su inciso primero que las Empresas Transmisoras de las instalaciones existentes en los Sistemas de Transmisión Nacional, Zonal y para Polos de Desarrollo </a:t>
            </a:r>
            <a:r>
              <a:rPr kumimoji="0" lang="es-ES" sz="1600" b="0" i="0" u="sng"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deberán percibir anualmente el V.A.T.T. </a:t>
            </a: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correspondiente a cada uno de los dichos sistemas. </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¿Cómo nos llega ese V.A.T.T.?</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Gráfico 7"/>
          <p:cNvGraphicFramePr/>
          <p:nvPr/>
        </p:nvGraphicFramePr>
        <p:xfrm>
          <a:off x="1397000" y="4322182"/>
          <a:ext cx="3991720" cy="1824768"/>
        </p:xfrm>
        <a:graphic>
          <a:graphicData uri="http://schemas.openxmlformats.org/drawingml/2006/chart">
            <c:chart xmlns:c="http://schemas.openxmlformats.org/drawingml/2006/chart" xmlns:r="http://schemas.openxmlformats.org/officeDocument/2006/relationships" r:id="rId5"/>
          </a:graphicData>
        </a:graphic>
      </p:graphicFrame>
      <p:sp>
        <p:nvSpPr>
          <p:cNvPr id="11" name="CuadroTexto 10"/>
          <p:cNvSpPr txBox="1"/>
          <p:nvPr/>
        </p:nvSpPr>
        <p:spPr>
          <a:xfrm>
            <a:off x="1089654" y="4185485"/>
            <a:ext cx="4505928" cy="35098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defPPr>
              <a:defRPr lang="es-CL"/>
            </a:defPPr>
            <a:lvl1pPr algn="ctr">
              <a:spcAft>
                <a:spcPts val="0"/>
              </a:spcAft>
              <a:defRPr sz="1400">
                <a:solidFill>
                  <a:srgbClr val="000000"/>
                </a:solidFill>
                <a:effectLst/>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V.A.T.T. = Cargos Tx + Ingresos Tarifarios + Peajes</a:t>
            </a:r>
            <a:endParaRPr kumimoji="0" lang="es-CL"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CuadroTexto 22"/>
          <p:cNvSpPr txBox="1"/>
          <p:nvPr/>
        </p:nvSpPr>
        <p:spPr>
          <a:xfrm>
            <a:off x="6503285" y="743419"/>
            <a:ext cx="5239096" cy="54035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s-ES" sz="2000" b="1" i="0" u="none" strike="noStrike" kern="1200" cap="none" spc="-300" normalizeH="0" baseline="0" noProof="0" dirty="0">
                <a:ln>
                  <a:noFill/>
                </a:ln>
                <a:solidFill>
                  <a:prstClr val="white">
                    <a:lumMod val="50000"/>
                  </a:prstClr>
                </a:solidFill>
                <a:effectLst/>
                <a:uLnTx/>
                <a:uFillTx/>
                <a:latin typeface="Arial" panose="020B0604020202020204" pitchFamily="34" charset="0"/>
                <a:ea typeface="Bebas Neue"/>
                <a:cs typeface="Arial" panose="020B0604020202020204" pitchFamily="34" charset="0"/>
              </a:rPr>
              <a:t>DIAGNÓSTICO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Incertidumbre respecto a cuando se recibirá el V.A.T.T. anual.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Eventuales problemas de flujo de caja.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Incerteza respecto a los criterios para calcular los cargos de transmisión, actualmente son variables según fijaciones semestrales.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Criterios diferentes que utiliza la Comisión en el cálculo de cargos de transmisión y el Coordinador en la repartición de ingresos asociados a los cargos por transmisión, tanto para el V.A.T.T. y los saldos.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Incertidumbre respecto a la aplicación de la Reasignación de Ingresos Tarifarios.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s-ES" sz="3200" b="1" i="0" u="none" strike="noStrike" kern="1200" cap="none" spc="-300" normalizeH="0" baseline="0" noProof="0" dirty="0">
              <a:ln>
                <a:noFill/>
              </a:ln>
              <a:solidFill>
                <a:prstClr val="white">
                  <a:lumMod val="50000"/>
                </a:prstClr>
              </a:solidFill>
              <a:effectLst/>
              <a:uLnTx/>
              <a:uFillTx/>
              <a:latin typeface="Arial" panose="020B0604020202020204" pitchFamily="34" charset="0"/>
              <a:ea typeface="Bebas Neue"/>
              <a:cs typeface="Arial" panose="020B0604020202020204" pitchFamily="34" charset="0"/>
            </a:endParaRPr>
          </a:p>
        </p:txBody>
      </p:sp>
      <p:cxnSp>
        <p:nvCxnSpPr>
          <p:cNvPr id="25" name="Conector recto 24"/>
          <p:cNvCxnSpPr/>
          <p:nvPr/>
        </p:nvCxnSpPr>
        <p:spPr>
          <a:xfrm>
            <a:off x="6020799" y="637336"/>
            <a:ext cx="32867" cy="5258848"/>
          </a:xfrm>
          <a:prstGeom prst="line">
            <a:avLst/>
          </a:prstGeom>
        </p:spPr>
        <p:style>
          <a:lnRef idx="1">
            <a:schemeClr val="accent3"/>
          </a:lnRef>
          <a:fillRef idx="0">
            <a:schemeClr val="accent3"/>
          </a:fillRef>
          <a:effectRef idx="0">
            <a:schemeClr val="accent3"/>
          </a:effectRef>
          <a:fontRef idx="minor">
            <a:schemeClr val="tx1"/>
          </a:fontRef>
        </p:style>
      </p:cxn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203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744850" y="624960"/>
            <a:ext cx="3932237" cy="1600200"/>
          </a:xfrm>
        </p:spPr>
        <p:txBody>
          <a:bodyPr/>
          <a:lstStyle/>
          <a:p>
            <a: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t>REMUNERACIÓN</a:t>
            </a:r>
            <a:r>
              <a:rPr lang="es-ES" sz="3600" b="1" spc="-300" dirty="0">
                <a:solidFill>
                  <a:schemeClr val="accent2">
                    <a:lumMod val="50000"/>
                  </a:schemeClr>
                </a:solidFill>
                <a:latin typeface="Bebas Neue"/>
                <a:ea typeface="Bebas Neue"/>
                <a:cs typeface="Bebas Neue"/>
              </a:rPr>
              <a:t> </a:t>
            </a:r>
            <a:endParaRPr lang="es-CL" sz="3600" b="1" spc="-300" dirty="0">
              <a:solidFill>
                <a:schemeClr val="accent2">
                  <a:lumMod val="50000"/>
                </a:schemeClr>
              </a:solidFill>
              <a:latin typeface="Bebas Neue"/>
              <a:ea typeface="Bebas Neue"/>
              <a:cs typeface="Bebas Neue"/>
            </a:endParaRPr>
          </a:p>
        </p:txBody>
      </p:sp>
      <p:sp>
        <p:nvSpPr>
          <p:cNvPr id="9" name="Marcador de texto 8"/>
          <p:cNvSpPr>
            <a:spLocks noGrp="1"/>
          </p:cNvSpPr>
          <p:nvPr>
            <p:ph type="body" sz="half" idx="2"/>
          </p:nvPr>
        </p:nvSpPr>
        <p:spPr>
          <a:xfrm>
            <a:off x="6744850" y="2431815"/>
            <a:ext cx="5225020" cy="3811588"/>
          </a:xfrm>
        </p:spPr>
        <p:txBody>
          <a:bodyPr/>
          <a:lstStyle/>
          <a:p>
            <a:r>
              <a:rPr lang="es-ES" b="1" dirty="0">
                <a:latin typeface="Arial" panose="020B0604020202020204" pitchFamily="34" charset="0"/>
                <a:cs typeface="Arial" panose="020B0604020202020204" pitchFamily="34" charset="0"/>
              </a:rPr>
              <a:t>01</a:t>
            </a:r>
            <a:r>
              <a:rPr lang="es-ES" dirty="0">
                <a:latin typeface="Arial" panose="020B0604020202020204" pitchFamily="34" charset="0"/>
                <a:cs typeface="Arial" panose="020B0604020202020204" pitchFamily="34" charset="0"/>
              </a:rPr>
              <a:t> CARGOS ÚNICOS POR USO</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02</a:t>
            </a:r>
            <a:r>
              <a:rPr lang="es-ES" dirty="0">
                <a:latin typeface="Arial" panose="020B0604020202020204" pitchFamily="34" charset="0"/>
                <a:cs typeface="Arial" panose="020B0604020202020204" pitchFamily="34" charset="0"/>
              </a:rPr>
              <a:t> REPARTICIÓN DE CARGOS POR TRANSMISIÓN</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03</a:t>
            </a:r>
            <a:r>
              <a:rPr lang="es-ES" dirty="0">
                <a:latin typeface="Arial" panose="020B0604020202020204" pitchFamily="34" charset="0"/>
                <a:cs typeface="Arial" panose="020B0604020202020204" pitchFamily="34" charset="0"/>
              </a:rPr>
              <a:t> REASIGNACIÓN DE INGRESOS TARIFARIOS</a:t>
            </a:r>
          </a:p>
          <a:p>
            <a:endParaRPr lang="es-ES" dirty="0"/>
          </a:p>
        </p:txBody>
      </p:sp>
      <p:sp>
        <p:nvSpPr>
          <p:cNvPr id="16" name="CuadroTexto 15"/>
          <p:cNvSpPr txBox="1"/>
          <p:nvPr/>
        </p:nvSpPr>
        <p:spPr>
          <a:xfrm>
            <a:off x="3322320" y="5482874"/>
            <a:ext cx="2712720" cy="528350"/>
          </a:xfrm>
          <a:prstGeom prst="rect">
            <a:avLst/>
          </a:prstGeom>
          <a:noFill/>
        </p:spPr>
        <p:txBody>
          <a:bodyPr wrap="square" rtlCol="0">
            <a:spAutoFit/>
          </a:bodyPr>
          <a:lstStyle/>
          <a:p>
            <a:pPr marL="0" marR="0" lvl="0" indent="0" algn="r" defTabSz="457200" rtl="0" eaLnBrk="1" fontAlgn="auto" latinLnBrk="0" hangingPunct="1">
              <a:lnSpc>
                <a:spcPts val="3424"/>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FFFFFF"/>
                </a:solidFill>
                <a:effectLst/>
                <a:uLnTx/>
                <a:uFillTx/>
                <a:latin typeface="Open Sans"/>
                <a:ea typeface="Open Sans"/>
                <a:cs typeface="Open Sans"/>
              </a:rPr>
              <a:t>Subestación Litoral Central</a:t>
            </a:r>
            <a:endParaRPr kumimoji="0" lang="es-CL" sz="1400" b="0" i="0" u="none" strike="noStrike" kern="1200" cap="none" spc="0" normalizeH="0" baseline="0" noProof="0" dirty="0">
              <a:ln>
                <a:noFill/>
              </a:ln>
              <a:solidFill>
                <a:srgbClr val="FFFFFF"/>
              </a:solidFill>
              <a:effectLst/>
              <a:uLnTx/>
              <a:uFillTx/>
              <a:latin typeface="Open Sans"/>
              <a:ea typeface="Open Sans"/>
              <a:cs typeface="Open Sans"/>
            </a:endParaRPr>
          </a:p>
        </p:txBody>
      </p:sp>
      <p:pic>
        <p:nvPicPr>
          <p:cNvPr id="17" name="Imagen 16"/>
          <p:cNvPicPr>
            <a:picLocks noChangeAspect="1"/>
          </p:cNvPicPr>
          <p:nvPr/>
        </p:nvPicPr>
        <p:blipFill rotWithShape="1">
          <a:blip r:embed="rId4">
            <a:extLst>
              <a:ext uri="{28A0092B-C50C-407E-A947-70E740481C1C}">
                <a14:useLocalDpi xmlns:a14="http://schemas.microsoft.com/office/drawing/2010/main" val="0"/>
              </a:ext>
            </a:extLst>
          </a:blip>
          <a:srcRect l="11071" r="19590"/>
          <a:stretch/>
        </p:blipFill>
        <p:spPr>
          <a:xfrm>
            <a:off x="0" y="0"/>
            <a:ext cx="6156960" cy="5927095"/>
          </a:xfrm>
          <a:prstGeom prst="rect">
            <a:avLst/>
          </a:prstGeom>
        </p:spPr>
      </p:pic>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18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p:txBody>
          <a:bodyPr/>
          <a:lstStyle/>
          <a:p>
            <a:r>
              <a:rPr lang="es-ES" b="1" dirty="0">
                <a:latin typeface="Arial" panose="020B0604020202020204" pitchFamily="34" charset="0"/>
                <a:cs typeface="Arial" panose="020B0604020202020204" pitchFamily="34" charset="0"/>
              </a:rPr>
              <a:t>01</a:t>
            </a:r>
            <a:endParaRPr lang="es-CL" b="1" dirty="0">
              <a:latin typeface="Arial" panose="020B0604020202020204" pitchFamily="34" charset="0"/>
              <a:cs typeface="Arial" panose="020B0604020202020204" pitchFamily="34" charset="0"/>
            </a:endParaRPr>
          </a:p>
        </p:txBody>
      </p:sp>
      <p:sp>
        <p:nvSpPr>
          <p:cNvPr id="9" name="Marcador de texto 8"/>
          <p:cNvSpPr>
            <a:spLocks noGrp="1"/>
          </p:cNvSpPr>
          <p:nvPr>
            <p:ph type="body" sz="half" idx="2"/>
          </p:nvPr>
        </p:nvSpPr>
        <p:spPr>
          <a:xfrm>
            <a:off x="839788" y="2057400"/>
            <a:ext cx="4448492" cy="3811588"/>
          </a:xfrm>
        </p:spPr>
        <p:txBody>
          <a:bodyPr>
            <a:normAutofit/>
          </a:bodyPr>
          <a:lstStyle/>
          <a:p>
            <a:pPr>
              <a:lnSpc>
                <a:spcPct val="100000"/>
              </a:lnSpc>
            </a:pPr>
            <a: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t>CARGOS ÚNICOS POR USO</a:t>
            </a:r>
          </a:p>
          <a:p>
            <a:endParaRPr lang="es-ES" dirty="0"/>
          </a:p>
          <a:p>
            <a:endParaRPr lang="es-ES" dirty="0"/>
          </a:p>
        </p:txBody>
      </p:sp>
      <p:pic>
        <p:nvPicPr>
          <p:cNvPr id="16" name="Imagen 15"/>
          <p:cNvPicPr>
            <a:picLocks noChangeAspect="1"/>
          </p:cNvPicPr>
          <p:nvPr/>
        </p:nvPicPr>
        <p:blipFill rotWithShape="1">
          <a:blip r:embed="rId4">
            <a:extLst>
              <a:ext uri="{28A0092B-C50C-407E-A947-70E740481C1C}">
                <a14:useLocalDpi xmlns:a14="http://schemas.microsoft.com/office/drawing/2010/main" val="0"/>
              </a:ext>
            </a:extLst>
          </a:blip>
          <a:srcRect l="18182" r="7576"/>
          <a:stretch/>
        </p:blipFill>
        <p:spPr>
          <a:xfrm>
            <a:off x="6072000" y="0"/>
            <a:ext cx="6120000" cy="6858000"/>
          </a:xfrm>
          <a:prstGeom prst="rect">
            <a:avLst/>
          </a:prstGeom>
        </p:spPr>
      </p:pic>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632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3C9246-A721-9844-AA24-A6A2DB7E01B0}"/>
              </a:ext>
            </a:extLst>
          </p:cNvPr>
          <p:cNvSpPr txBox="1"/>
          <p:nvPr/>
        </p:nvSpPr>
        <p:spPr>
          <a:xfrm>
            <a:off x="1188490" y="2828700"/>
            <a:ext cx="2914555" cy="1209305"/>
          </a:xfrm>
          <a:prstGeom prst="rect">
            <a:avLst/>
          </a:prstGeom>
          <a:noFill/>
        </p:spPr>
        <p:txBody>
          <a:bodyPr wrap="square" rtlCol="0">
            <a:spAutoFit/>
          </a:bodyPr>
          <a:lstStyle/>
          <a:p>
            <a:pPr algn="ctr" defTabSz="414772"/>
            <a:r>
              <a:rPr lang="es-CL" sz="3629" b="1" dirty="0">
                <a:solidFill>
                  <a:prstClr val="white"/>
                </a:solidFill>
                <a:latin typeface="Karla" pitchFamily="2" charset="0"/>
                <a:ea typeface="Karla" pitchFamily="2" charset="0"/>
              </a:rPr>
              <a:t>¿QUIÉNES </a:t>
            </a:r>
          </a:p>
          <a:p>
            <a:pPr algn="ctr" defTabSz="414772"/>
            <a:r>
              <a:rPr lang="es-CL" sz="3629" b="1" dirty="0">
                <a:solidFill>
                  <a:prstClr val="white"/>
                </a:solidFill>
                <a:latin typeface="Karla" pitchFamily="2" charset="0"/>
                <a:ea typeface="Karla" pitchFamily="2" charset="0"/>
              </a:rPr>
              <a:t>SOMOS?</a:t>
            </a:r>
          </a:p>
        </p:txBody>
      </p:sp>
      <p:pic>
        <p:nvPicPr>
          <p:cNvPr id="9" name="Imagen 8">
            <a:extLst>
              <a:ext uri="{FF2B5EF4-FFF2-40B4-BE49-F238E27FC236}">
                <a16:creationId xmlns:a16="http://schemas.microsoft.com/office/drawing/2014/main" id="{42B6E9D9-E468-9F48-AFBD-5FEDFFB8BE1A}"/>
              </a:ext>
            </a:extLst>
          </p:cNvPr>
          <p:cNvPicPr>
            <a:picLocks noChangeAspect="1"/>
          </p:cNvPicPr>
          <p:nvPr/>
        </p:nvPicPr>
        <p:blipFill>
          <a:blip r:embed="rId3"/>
          <a:stretch>
            <a:fillRect/>
          </a:stretch>
        </p:blipFill>
        <p:spPr>
          <a:xfrm>
            <a:off x="9492850" y="3180672"/>
            <a:ext cx="1532321" cy="541497"/>
          </a:xfrm>
          <a:prstGeom prst="rect">
            <a:avLst/>
          </a:prstGeom>
        </p:spPr>
      </p:pic>
      <p:pic>
        <p:nvPicPr>
          <p:cNvPr id="14" name="Imagen 13">
            <a:extLst>
              <a:ext uri="{FF2B5EF4-FFF2-40B4-BE49-F238E27FC236}">
                <a16:creationId xmlns:a16="http://schemas.microsoft.com/office/drawing/2014/main" id="{25681633-B8AE-694F-B55C-710DBB789067}"/>
              </a:ext>
            </a:extLst>
          </p:cNvPr>
          <p:cNvPicPr>
            <a:picLocks noChangeAspect="1"/>
          </p:cNvPicPr>
          <p:nvPr/>
        </p:nvPicPr>
        <p:blipFill>
          <a:blip r:embed="rId4"/>
          <a:stretch>
            <a:fillRect/>
          </a:stretch>
        </p:blipFill>
        <p:spPr>
          <a:xfrm>
            <a:off x="8010080" y="2865224"/>
            <a:ext cx="968357" cy="968357"/>
          </a:xfrm>
          <a:prstGeom prst="rect">
            <a:avLst/>
          </a:prstGeom>
        </p:spPr>
      </p:pic>
      <p:pic>
        <p:nvPicPr>
          <p:cNvPr id="16" name="Imagen 15">
            <a:extLst>
              <a:ext uri="{FF2B5EF4-FFF2-40B4-BE49-F238E27FC236}">
                <a16:creationId xmlns:a16="http://schemas.microsoft.com/office/drawing/2014/main" id="{07AAC220-E5C8-2E4B-9CCB-9D27BC4896C2}"/>
              </a:ext>
            </a:extLst>
          </p:cNvPr>
          <p:cNvPicPr>
            <a:picLocks noChangeAspect="1"/>
          </p:cNvPicPr>
          <p:nvPr/>
        </p:nvPicPr>
        <p:blipFill>
          <a:blip r:embed="rId5"/>
          <a:stretch>
            <a:fillRect/>
          </a:stretch>
        </p:blipFill>
        <p:spPr>
          <a:xfrm>
            <a:off x="5632987" y="2274849"/>
            <a:ext cx="1748642" cy="538043"/>
          </a:xfrm>
          <a:prstGeom prst="rect">
            <a:avLst/>
          </a:prstGeom>
        </p:spPr>
      </p:pic>
      <p:pic>
        <p:nvPicPr>
          <p:cNvPr id="19" name="Imagen 18">
            <a:extLst>
              <a:ext uri="{FF2B5EF4-FFF2-40B4-BE49-F238E27FC236}">
                <a16:creationId xmlns:a16="http://schemas.microsoft.com/office/drawing/2014/main" id="{A295835B-E581-B24E-BB27-8F78E939B013}"/>
              </a:ext>
            </a:extLst>
          </p:cNvPr>
          <p:cNvPicPr>
            <a:picLocks noChangeAspect="1"/>
          </p:cNvPicPr>
          <p:nvPr/>
        </p:nvPicPr>
        <p:blipFill>
          <a:blip r:embed="rId6"/>
          <a:stretch>
            <a:fillRect/>
          </a:stretch>
        </p:blipFill>
        <p:spPr>
          <a:xfrm>
            <a:off x="5632988" y="3276831"/>
            <a:ext cx="1842324" cy="400130"/>
          </a:xfrm>
          <a:prstGeom prst="rect">
            <a:avLst/>
          </a:prstGeom>
        </p:spPr>
      </p:pic>
      <p:pic>
        <p:nvPicPr>
          <p:cNvPr id="4" name="Imagen 3" descr="Logotipo, nombre de la empresa&#10;&#10;Descripción generada automáticamente">
            <a:extLst>
              <a:ext uri="{FF2B5EF4-FFF2-40B4-BE49-F238E27FC236}">
                <a16:creationId xmlns:a16="http://schemas.microsoft.com/office/drawing/2014/main" id="{AD55D389-8CD5-B93C-55F0-BA4F7DF835AD}"/>
              </a:ext>
            </a:extLst>
          </p:cNvPr>
          <p:cNvPicPr>
            <a:picLocks noChangeAspect="1"/>
          </p:cNvPicPr>
          <p:nvPr/>
        </p:nvPicPr>
        <p:blipFill>
          <a:blip r:embed="rId7"/>
          <a:stretch>
            <a:fillRect/>
          </a:stretch>
        </p:blipFill>
        <p:spPr>
          <a:xfrm>
            <a:off x="9854277" y="3702578"/>
            <a:ext cx="1170894" cy="1170894"/>
          </a:xfrm>
          <a:prstGeom prst="rect">
            <a:avLst/>
          </a:prstGeom>
        </p:spPr>
      </p:pic>
      <p:pic>
        <p:nvPicPr>
          <p:cNvPr id="1028" name="Picture 4" descr="Transmisora Eléctrica del Norte S.A. | LinkedIn">
            <a:extLst>
              <a:ext uri="{FF2B5EF4-FFF2-40B4-BE49-F238E27FC236}">
                <a16:creationId xmlns:a16="http://schemas.microsoft.com/office/drawing/2014/main" id="{D97BBAA1-A72B-59B0-1E52-8D948D86EE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1723" y="4764552"/>
            <a:ext cx="968357" cy="9683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inter | LinkedIn">
            <a:extLst>
              <a:ext uri="{FF2B5EF4-FFF2-40B4-BE49-F238E27FC236}">
                <a16:creationId xmlns:a16="http://schemas.microsoft.com/office/drawing/2014/main" id="{18B50DC2-218C-82D6-165A-0ED014BBF9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899" b="29211"/>
          <a:stretch/>
        </p:blipFill>
        <p:spPr bwMode="auto">
          <a:xfrm>
            <a:off x="7688176" y="3963011"/>
            <a:ext cx="1728181" cy="67211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DC12443-9DEF-BC70-070C-1BE9215EC3D3}"/>
              </a:ext>
            </a:extLst>
          </p:cNvPr>
          <p:cNvPicPr>
            <a:picLocks noChangeAspect="1"/>
          </p:cNvPicPr>
          <p:nvPr/>
        </p:nvPicPr>
        <p:blipFill>
          <a:blip r:embed="rId10"/>
          <a:stretch>
            <a:fillRect/>
          </a:stretch>
        </p:blipFill>
        <p:spPr>
          <a:xfrm>
            <a:off x="7683900" y="2392645"/>
            <a:ext cx="1602284" cy="238177"/>
          </a:xfrm>
          <a:prstGeom prst="rect">
            <a:avLst/>
          </a:prstGeom>
        </p:spPr>
      </p:pic>
      <p:pic>
        <p:nvPicPr>
          <p:cNvPr id="1034" name="Picture 10" descr="ISA-Conexiones que inspiran">
            <a:extLst>
              <a:ext uri="{FF2B5EF4-FFF2-40B4-BE49-F238E27FC236}">
                <a16:creationId xmlns:a16="http://schemas.microsoft.com/office/drawing/2014/main" id="{75435A14-2592-B2F9-CE34-0961CAED67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8454" y="2217049"/>
            <a:ext cx="1413016" cy="5987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exión Kimal-Lo Aguirre | LinkedIn">
            <a:extLst>
              <a:ext uri="{FF2B5EF4-FFF2-40B4-BE49-F238E27FC236}">
                <a16:creationId xmlns:a16="http://schemas.microsoft.com/office/drawing/2014/main" id="{5E596824-3CF0-E79B-97B9-2BD203F91A1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6321" b="31193"/>
          <a:stretch/>
        </p:blipFill>
        <p:spPr bwMode="auto">
          <a:xfrm>
            <a:off x="5741035" y="3900892"/>
            <a:ext cx="1728181" cy="7342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tegridad Corporativa">
            <a:extLst>
              <a:ext uri="{FF2B5EF4-FFF2-40B4-BE49-F238E27FC236}">
                <a16:creationId xmlns:a16="http://schemas.microsoft.com/office/drawing/2014/main" id="{8F0B8B18-42E4-D0AE-4EFC-E956D1A212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52266" y="4980457"/>
            <a:ext cx="1728182" cy="53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43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99229"/>
            <a:ext cx="3755094"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CARGOS ÚNICOS POR USO</a:t>
            </a:r>
            <a:br>
              <a:rPr lang="es-ES" sz="3600" b="1" spc="-300" dirty="0">
                <a:solidFill>
                  <a:schemeClr val="accent2">
                    <a:lumMod val="50000"/>
                  </a:schemeClr>
                </a:solidFill>
                <a:latin typeface="Bebas Neue"/>
                <a:ea typeface="Bebas Neue"/>
                <a:cs typeface="Bebas Neue"/>
              </a:rPr>
            </a:br>
            <a:endParaRPr lang="es-CL" sz="3600" b="1" spc="-300" dirty="0">
              <a:solidFill>
                <a:schemeClr val="accent2">
                  <a:lumMod val="50000"/>
                </a:schemeClr>
              </a:solidFill>
              <a:latin typeface="Bebas Neue"/>
              <a:ea typeface="Bebas Neue"/>
              <a:cs typeface="Bebas Neue"/>
            </a:endParaRPr>
          </a:p>
        </p:txBody>
      </p:sp>
      <p:sp>
        <p:nvSpPr>
          <p:cNvPr id="10" name="Marcador de texto 8"/>
          <p:cNvSpPr txBox="1">
            <a:spLocks/>
          </p:cNvSpPr>
          <p:nvPr/>
        </p:nvSpPr>
        <p:spPr>
          <a:xfrm>
            <a:off x="728240" y="1977180"/>
            <a:ext cx="5367759"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Los Artículos 115° y 116° de la LGSE, definen el Pago de la Transmisión a través de Cargos por Uso.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VATT: Instalaciones respectivas, actualizados según sus correspondientes formulas de indexación (Art. 152 DS10)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IT: Semestre anterior. Comisión considerará los valores informados por el Coordinador (Art. 153 DS10).                                                                   abril a septiembre (primer semestre)                        octubre a marzo (segundo semestre)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Saldos: Diferencia entre lo recaudado y lo que se debía recaudar en periodos anteriores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ángulo 11"/>
          <p:cNvSpPr/>
          <p:nvPr/>
        </p:nvSpPr>
        <p:spPr>
          <a:xfrm>
            <a:off x="1305894" y="2655783"/>
            <a:ext cx="4048770" cy="617923"/>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Cargos Tx [$/kWh] = </a:t>
            </a:r>
            <a:r>
              <a:rPr kumimoji="0" lang="en-US" sz="14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50%·VATT – IT – </a:t>
            </a:r>
            <a:r>
              <a:rPr kumimoji="0" lang="en-US" sz="1400" b="0" i="0" u="sng"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Saldos</a:t>
            </a:r>
            <a:endParaRPr kumimoji="0" lang="es-CL"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Demanda Proyectada</a:t>
            </a:r>
            <a:endParaRPr kumimoji="0" lang="es-CL"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8" name="CuadroTexto 17"/>
          <p:cNvSpPr txBox="1"/>
          <p:nvPr/>
        </p:nvSpPr>
        <p:spPr>
          <a:xfrm>
            <a:off x="7018676" y="2964744"/>
            <a:ext cx="4504314" cy="16609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s-ES" sz="1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DEFINIR CRITERIOS PARA CADA UNO DE LOS COMPONENTES DEL CARGO POR TRANSMISIÓN, ESPECÍFICAMENTE V.A.T.T. Y SALDOS.</a:t>
            </a: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s-ES" sz="3200" b="1" i="0" u="none" strike="noStrike" kern="1200" cap="none" spc="-300" normalizeH="0" baseline="0" noProof="0" dirty="0">
              <a:ln>
                <a:noFill/>
              </a:ln>
              <a:solidFill>
                <a:prstClr val="white">
                  <a:lumMod val="50000"/>
                </a:prstClr>
              </a:solidFill>
              <a:effectLst/>
              <a:uLnTx/>
              <a:uFillTx/>
              <a:latin typeface="Bebas Neue"/>
              <a:ea typeface="Bebas Neue"/>
              <a:cs typeface="Bebas Neue"/>
            </a:endParaRPr>
          </a:p>
        </p:txBody>
      </p:sp>
      <p:cxnSp>
        <p:nvCxnSpPr>
          <p:cNvPr id="19" name="Conector recto 18"/>
          <p:cNvCxnSpPr/>
          <p:nvPr/>
        </p:nvCxnSpPr>
        <p:spPr>
          <a:xfrm>
            <a:off x="6063133" y="637336"/>
            <a:ext cx="32867" cy="5258848"/>
          </a:xfrm>
          <a:prstGeom prst="line">
            <a:avLst/>
          </a:prstGeom>
        </p:spPr>
        <p:style>
          <a:lnRef idx="1">
            <a:schemeClr val="accent3"/>
          </a:lnRef>
          <a:fillRef idx="0">
            <a:schemeClr val="accent3"/>
          </a:fillRef>
          <a:effectRef idx="0">
            <a:schemeClr val="accent3"/>
          </a:effectRef>
          <a:fontRef idx="minor">
            <a:schemeClr val="tx1"/>
          </a:fontRef>
        </p:style>
      </p:cxn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833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99229"/>
            <a:ext cx="3755094"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CARGOS ÚNICOS POR USO</a:t>
            </a:r>
            <a:br>
              <a:rPr lang="es-ES" sz="3600" b="1" spc="-300" dirty="0">
                <a:solidFill>
                  <a:schemeClr val="accent2">
                    <a:lumMod val="50000"/>
                  </a:schemeClr>
                </a:solidFill>
                <a:latin typeface="Bebas Neue"/>
                <a:ea typeface="Bebas Neue"/>
                <a:cs typeface="Bebas Neue"/>
              </a:rPr>
            </a:br>
            <a:endParaRPr lang="es-CL" sz="3600" b="1" spc="-300" dirty="0">
              <a:solidFill>
                <a:schemeClr val="accent2">
                  <a:lumMod val="50000"/>
                </a:schemeClr>
              </a:solidFill>
              <a:latin typeface="Bebas Neue"/>
              <a:ea typeface="Bebas Neue"/>
              <a:cs typeface="Bebas Neue"/>
            </a:endParaRPr>
          </a:p>
        </p:txBody>
      </p:sp>
      <p:sp>
        <p:nvSpPr>
          <p:cNvPr id="9" name="Marcador de texto 8"/>
          <p:cNvSpPr>
            <a:spLocks noGrp="1"/>
          </p:cNvSpPr>
          <p:nvPr>
            <p:ph type="body" sz="half" idx="2"/>
          </p:nvPr>
        </p:nvSpPr>
        <p:spPr>
          <a:xfrm>
            <a:off x="635794" y="4077802"/>
            <a:ext cx="3932237" cy="3811588"/>
          </a:xfrm>
        </p:spPr>
        <p:txBody>
          <a:bodyPr/>
          <a:lstStyle/>
          <a:p>
            <a:endParaRPr lang="es-ES" dirty="0"/>
          </a:p>
          <a:p>
            <a:endParaRPr lang="es-ES" dirty="0"/>
          </a:p>
        </p:txBody>
      </p:sp>
      <p:sp>
        <p:nvSpPr>
          <p:cNvPr id="10" name="Marcador de texto 8"/>
          <p:cNvSpPr txBox="1">
            <a:spLocks/>
          </p:cNvSpPr>
          <p:nvPr/>
        </p:nvSpPr>
        <p:spPr>
          <a:xfrm>
            <a:off x="635794" y="1764414"/>
            <a:ext cx="11403280" cy="27737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1" i="0" u="none" strike="noStrike" kern="1200" cap="none" spc="-300" normalizeH="0" baseline="0" noProof="0" dirty="0">
                <a:ln>
                  <a:noFill/>
                </a:ln>
                <a:solidFill>
                  <a:prstClr val="black"/>
                </a:solidFill>
                <a:effectLst/>
                <a:uLnTx/>
                <a:uFillTx/>
                <a:latin typeface="Arial" panose="020B0604020202020204" pitchFamily="34" charset="0"/>
                <a:ea typeface="Bebas Neue"/>
                <a:cs typeface="Arial" panose="020B0604020202020204" pitchFamily="34" charset="0"/>
              </a:rPr>
              <a:t>VATT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art 152 indica que para la determinación del cargo único, deben ser considerados los VATT  respectivos, actualizados según sus correspondientes fórmulas de indexación.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Dólar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Situación Actual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p:cNvSpPr txBox="1"/>
          <p:nvPr/>
        </p:nvSpPr>
        <p:spPr>
          <a:xfrm>
            <a:off x="6639074" y="3999524"/>
            <a:ext cx="5400000"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Propuesta: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Definir el valor del dólar.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Utilizar el dólar del mes consistente al mes de indexación del VATT.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Bebas Neue" panose="020B060402020202020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Bebas Neue" panose="020B0604020202020204" charset="0"/>
              <a:ea typeface="+mn-ea"/>
              <a:cs typeface="+mn-cs"/>
            </a:endParaRPr>
          </a:p>
        </p:txBody>
      </p:sp>
      <p:graphicFrame>
        <p:nvGraphicFramePr>
          <p:cNvPr id="13" name="Diagrama 12"/>
          <p:cNvGraphicFramePr/>
          <p:nvPr/>
        </p:nvGraphicFramePr>
        <p:xfrm>
          <a:off x="772510" y="2695521"/>
          <a:ext cx="5323944" cy="33129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Forma en L 17"/>
          <p:cNvSpPr/>
          <p:nvPr/>
        </p:nvSpPr>
        <p:spPr>
          <a:xfrm rot="18440250">
            <a:off x="2652839" y="5240767"/>
            <a:ext cx="519689" cy="216375"/>
          </a:xfrm>
          <a:prstGeom prst="corner">
            <a:avLst>
              <a:gd name="adj1" fmla="val 25574"/>
              <a:gd name="adj2" fmla="val 207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orma en L 18"/>
          <p:cNvSpPr/>
          <p:nvPr/>
        </p:nvSpPr>
        <p:spPr>
          <a:xfrm rot="18440250">
            <a:off x="1241109" y="5250243"/>
            <a:ext cx="519689" cy="216375"/>
          </a:xfrm>
          <a:prstGeom prst="corner">
            <a:avLst>
              <a:gd name="adj1" fmla="val 25574"/>
              <a:gd name="adj2" fmla="val 207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uadroTexto 21"/>
          <p:cNvSpPr txBox="1"/>
          <p:nvPr/>
        </p:nvSpPr>
        <p:spPr>
          <a:xfrm>
            <a:off x="4066308" y="5086217"/>
            <a:ext cx="7550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a:t>
            </a:r>
            <a:endParaRPr kumimoji="0" lang="es-CL"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3" name="CuadroTexto 22"/>
          <p:cNvSpPr txBox="1"/>
          <p:nvPr/>
        </p:nvSpPr>
        <p:spPr>
          <a:xfrm>
            <a:off x="5478038" y="5059548"/>
            <a:ext cx="7550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a:t>
            </a:r>
            <a:endParaRPr kumimoji="0" lang="es-CL"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744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99229"/>
            <a:ext cx="3755094"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CARGOS ÚNICOS POR USO</a:t>
            </a:r>
            <a:b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br>
            <a:endParaRPr lang="es-CL" sz="3600" b="1" spc="-300" dirty="0">
              <a:solidFill>
                <a:schemeClr val="accent2">
                  <a:lumMod val="50000"/>
                </a:schemeClr>
              </a:solidFill>
              <a:latin typeface="Arial" panose="020B0604020202020204" pitchFamily="34" charset="0"/>
              <a:ea typeface="Bebas Neue"/>
              <a:cs typeface="Arial" panose="020B0604020202020204" pitchFamily="34" charset="0"/>
            </a:endParaRPr>
          </a:p>
        </p:txBody>
      </p:sp>
      <p:sp>
        <p:nvSpPr>
          <p:cNvPr id="9" name="Marcador de texto 8"/>
          <p:cNvSpPr>
            <a:spLocks noGrp="1"/>
          </p:cNvSpPr>
          <p:nvPr>
            <p:ph type="body" sz="half" idx="2"/>
          </p:nvPr>
        </p:nvSpPr>
        <p:spPr>
          <a:xfrm>
            <a:off x="635794" y="4077802"/>
            <a:ext cx="3932237" cy="3811588"/>
          </a:xfrm>
        </p:spPr>
        <p:txBody>
          <a:bodyPr/>
          <a:lstStyle/>
          <a:p>
            <a:endParaRPr lang="es-ES" dirty="0"/>
          </a:p>
          <a:p>
            <a:endParaRPr lang="es-ES" dirty="0"/>
          </a:p>
        </p:txBody>
      </p:sp>
      <p:sp>
        <p:nvSpPr>
          <p:cNvPr id="14" name="Marcador de texto 8"/>
          <p:cNvSpPr txBox="1">
            <a:spLocks/>
          </p:cNvSpPr>
          <p:nvPr/>
        </p:nvSpPr>
        <p:spPr>
          <a:xfrm>
            <a:off x="635794" y="2134217"/>
            <a:ext cx="5848191" cy="3336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ebas Neue" panose="020B060402020202020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Set de instalaciones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Coherencia en las instalaciones a considerar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Situación Actual</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Cargo por Transmisión (Fijación primer semestre 2025) no considera el valor fijado de las instalaciones valorizadas en los procesos de Art. 52° ni Art. 12 y 13 Transitorio (con Informe Técnico Definitivo). Sin embargo, en la Repartición de Ingresos por cargos de transmisión, donde se reparte la recaudación  de los cargos, si se consideran.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Aún no hay decreto.</a:t>
            </a:r>
            <a:endPar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uadroTexto 14"/>
          <p:cNvSpPr txBox="1"/>
          <p:nvPr/>
        </p:nvSpPr>
        <p:spPr>
          <a:xfrm>
            <a:off x="6639074" y="4538133"/>
            <a:ext cx="5400000"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Propuesta: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Considerar instalaciones desde que este disponible el Informe Técnico Definitivo, procurando armonía entre el VATT calculado en la fijación de Cargos (CNE) y la repartición de los ingresos (Coordinador).</a:t>
            </a:r>
          </a:p>
        </p:txBody>
      </p:sp>
      <p:sp>
        <p:nvSpPr>
          <p:cNvPr id="16" name="Marcador de texto 8"/>
          <p:cNvSpPr txBox="1">
            <a:spLocks/>
          </p:cNvSpPr>
          <p:nvPr/>
        </p:nvSpPr>
        <p:spPr>
          <a:xfrm>
            <a:off x="635794" y="1764414"/>
            <a:ext cx="11403280" cy="27737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1" i="0" u="none" strike="noStrike" kern="1200" cap="none" spc="-300" normalizeH="0" baseline="0" noProof="0" dirty="0">
                <a:ln>
                  <a:noFill/>
                </a:ln>
                <a:solidFill>
                  <a:prstClr val="black"/>
                </a:solidFill>
                <a:effectLst/>
                <a:uLnTx/>
                <a:uFillTx/>
                <a:latin typeface="Arial" panose="020B0604020202020204" pitchFamily="34" charset="0"/>
                <a:ea typeface="Bebas Neue"/>
                <a:cs typeface="Arial" panose="020B0604020202020204" pitchFamily="34" charset="0"/>
              </a:rPr>
              <a:t>VATT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009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575337" y="689192"/>
            <a:ext cx="3755094"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CARGOS ÚNICOS POR USO</a:t>
            </a:r>
            <a:b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br>
            <a:endParaRPr lang="es-CL" sz="3600" b="1" spc="-300" dirty="0">
              <a:solidFill>
                <a:schemeClr val="accent2">
                  <a:lumMod val="50000"/>
                </a:schemeClr>
              </a:solidFill>
              <a:latin typeface="Arial" panose="020B0604020202020204" pitchFamily="34" charset="0"/>
              <a:ea typeface="Bebas Neue"/>
              <a:cs typeface="Arial" panose="020B0604020202020204" pitchFamily="34" charset="0"/>
            </a:endParaRP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35794" y="1817391"/>
            <a:ext cx="1138936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1" i="0" u="none" strike="noStrike" kern="1200" cap="none" spc="-300" normalizeH="0" baseline="0" noProof="0" dirty="0">
                <a:ln>
                  <a:noFill/>
                </a:ln>
                <a:solidFill>
                  <a:prstClr val="black"/>
                </a:solidFill>
                <a:effectLst/>
                <a:uLnTx/>
                <a:uFillTx/>
                <a:latin typeface="Arial" panose="020B0604020202020204" pitchFamily="34" charset="0"/>
                <a:ea typeface="Bebas Neue"/>
                <a:cs typeface="Arial" panose="020B0604020202020204" pitchFamily="34" charset="0"/>
              </a:rPr>
              <a:t>SALDOS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1" i="0" u="none" strike="noStrike" kern="1200" cap="none" spc="-300" normalizeH="0" baseline="0" noProof="0" dirty="0">
              <a:ln>
                <a:noFill/>
              </a:ln>
              <a:solidFill>
                <a:prstClr val="white">
                  <a:lumMod val="50000"/>
                </a:prstClr>
              </a:solidFill>
              <a:effectLst/>
              <a:uLnTx/>
              <a:uFillTx/>
              <a:latin typeface="Bebas Neue"/>
              <a:ea typeface="Bebas Neue"/>
              <a:cs typeface="Bebas Neue"/>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Marcador de texto 8"/>
          <p:cNvSpPr txBox="1">
            <a:spLocks/>
          </p:cNvSpPr>
          <p:nvPr/>
        </p:nvSpPr>
        <p:spPr>
          <a:xfrm>
            <a:off x="657132" y="2024478"/>
            <a:ext cx="11230067" cy="40250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1" i="0" u="none" strike="noStrike" kern="1200" cap="none" spc="-300" normalizeH="0" baseline="0" noProof="0" dirty="0">
              <a:ln>
                <a:noFill/>
              </a:ln>
              <a:solidFill>
                <a:prstClr val="black"/>
              </a:solidFill>
              <a:effectLst/>
              <a:uLnTx/>
              <a:uFillTx/>
              <a:latin typeface="Arial" panose="020B0604020202020204" pitchFamily="34" charset="0"/>
              <a:ea typeface="Bebas Neue"/>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Situación Actual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art 149 indica que el Coordinador deber enviar a la Comisión los saldos, a favor o en contra, originados de la diferencia entre los VATT y la recaudación.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advierte que existen diversos criterios en la aplicación de los saldos , lo que puede generar distorsiones.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Estimamos necesario que el Cargo por Transmisión recoja solamente el </a:t>
            </a: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saldo total real </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 nace producto de la Repartición de los Ingresos de Cargos de Transmisión, para evitar distorsiones.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 tanto, en el DS10 es necesario precisar como se recogerán los saldos en el Cargo de Transmisión.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035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99229"/>
            <a:ext cx="3755094"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CARGOS ÚNICOS POR USO</a:t>
            </a:r>
            <a:br>
              <a:rPr lang="es-ES" sz="3600" b="1" spc="-300" dirty="0">
                <a:solidFill>
                  <a:schemeClr val="accent2">
                    <a:lumMod val="50000"/>
                  </a:schemeClr>
                </a:solidFill>
                <a:latin typeface="Bebas Neue"/>
                <a:ea typeface="Bebas Neue"/>
                <a:cs typeface="Bebas Neue"/>
              </a:rPr>
            </a:br>
            <a:endParaRPr lang="es-CL" sz="3600" b="1" spc="-300" dirty="0">
              <a:solidFill>
                <a:schemeClr val="accent2">
                  <a:lumMod val="50000"/>
                </a:schemeClr>
              </a:solidFill>
              <a:latin typeface="Bebas Neue"/>
              <a:ea typeface="Bebas Neue"/>
              <a:cs typeface="Bebas Neue"/>
            </a:endParaRP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35794" y="1790279"/>
            <a:ext cx="1138936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1" i="0" u="none" strike="noStrike" kern="1200" cap="none" spc="-300" normalizeH="0" baseline="0" noProof="0" dirty="0">
                <a:ln>
                  <a:noFill/>
                </a:ln>
                <a:solidFill>
                  <a:prstClr val="black"/>
                </a:solidFill>
                <a:effectLst/>
                <a:uLnTx/>
                <a:uFillTx/>
                <a:latin typeface="Arial" panose="020B0604020202020204" pitchFamily="34" charset="0"/>
                <a:ea typeface="Bebas Neue"/>
                <a:cs typeface="Arial" panose="020B0604020202020204" pitchFamily="34" charset="0"/>
              </a:rPr>
              <a:t>SALDOS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1" i="0" u="none" strike="noStrike" kern="1200" cap="none" spc="-300" normalizeH="0" baseline="0" noProof="0" dirty="0">
              <a:ln>
                <a:noFill/>
              </a:ln>
              <a:solidFill>
                <a:prstClr val="white">
                  <a:lumMod val="50000"/>
                </a:prstClr>
              </a:solidFill>
              <a:effectLst/>
              <a:uLnTx/>
              <a:uFillTx/>
              <a:latin typeface="Bebas Neue"/>
              <a:ea typeface="Bebas Neue"/>
              <a:cs typeface="Bebas Neue"/>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7" name="Tabla 16"/>
          <p:cNvGraphicFramePr>
            <a:graphicFrameLocks noGrp="1"/>
          </p:cNvGraphicFramePr>
          <p:nvPr/>
        </p:nvGraphicFramePr>
        <p:xfrm>
          <a:off x="728241" y="2276769"/>
          <a:ext cx="11296912" cy="3855464"/>
        </p:xfrm>
        <a:graphic>
          <a:graphicData uri="http://schemas.openxmlformats.org/drawingml/2006/table">
            <a:tbl>
              <a:tblPr firstRow="1" bandRow="1">
                <a:tableStyleId>{85BE263C-DBD7-4A20-BB59-AAB30ACAA65A}</a:tableStyleId>
              </a:tblPr>
              <a:tblGrid>
                <a:gridCol w="2239664">
                  <a:extLst>
                    <a:ext uri="{9D8B030D-6E8A-4147-A177-3AD203B41FA5}">
                      <a16:colId xmlns:a16="http://schemas.microsoft.com/office/drawing/2014/main" val="2633698937"/>
                    </a:ext>
                  </a:extLst>
                </a:gridCol>
                <a:gridCol w="1258937">
                  <a:extLst>
                    <a:ext uri="{9D8B030D-6E8A-4147-A177-3AD203B41FA5}">
                      <a16:colId xmlns:a16="http://schemas.microsoft.com/office/drawing/2014/main" val="1569852307"/>
                    </a:ext>
                  </a:extLst>
                </a:gridCol>
                <a:gridCol w="1848603">
                  <a:extLst>
                    <a:ext uri="{9D8B030D-6E8A-4147-A177-3AD203B41FA5}">
                      <a16:colId xmlns:a16="http://schemas.microsoft.com/office/drawing/2014/main" val="3780942536"/>
                    </a:ext>
                  </a:extLst>
                </a:gridCol>
                <a:gridCol w="1690669">
                  <a:extLst>
                    <a:ext uri="{9D8B030D-6E8A-4147-A177-3AD203B41FA5}">
                      <a16:colId xmlns:a16="http://schemas.microsoft.com/office/drawing/2014/main" val="1689254090"/>
                    </a:ext>
                  </a:extLst>
                </a:gridCol>
                <a:gridCol w="2097155">
                  <a:extLst>
                    <a:ext uri="{9D8B030D-6E8A-4147-A177-3AD203B41FA5}">
                      <a16:colId xmlns:a16="http://schemas.microsoft.com/office/drawing/2014/main" val="2856683362"/>
                    </a:ext>
                  </a:extLst>
                </a:gridCol>
                <a:gridCol w="2161884">
                  <a:extLst>
                    <a:ext uri="{9D8B030D-6E8A-4147-A177-3AD203B41FA5}">
                      <a16:colId xmlns:a16="http://schemas.microsoft.com/office/drawing/2014/main" val="3515962942"/>
                    </a:ext>
                  </a:extLst>
                </a:gridCol>
              </a:tblGrid>
              <a:tr h="257204">
                <a:tc>
                  <a:txBody>
                    <a:bodyPr/>
                    <a:lstStyle/>
                    <a:p>
                      <a:endParaRPr lang="es-CL"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1°</a:t>
                      </a:r>
                      <a:r>
                        <a:rPr lang="es-ES" sz="1000" baseline="0" dirty="0">
                          <a:latin typeface="Arial" panose="020B0604020202020204" pitchFamily="34" charset="0"/>
                          <a:cs typeface="Arial" panose="020B0604020202020204" pitchFamily="34" charset="0"/>
                        </a:rPr>
                        <a:t> </a:t>
                      </a:r>
                      <a:r>
                        <a:rPr lang="es-ES" sz="1000" baseline="0" dirty="0" err="1">
                          <a:latin typeface="Arial" panose="020B0604020202020204" pitchFamily="34" charset="0"/>
                          <a:cs typeface="Arial" panose="020B0604020202020204" pitchFamily="34" charset="0"/>
                        </a:rPr>
                        <a:t>sem</a:t>
                      </a:r>
                      <a:r>
                        <a:rPr lang="es-ES" sz="1000" baseline="0" dirty="0">
                          <a:latin typeface="Arial" panose="020B0604020202020204" pitchFamily="34" charset="0"/>
                          <a:cs typeface="Arial" panose="020B0604020202020204" pitchFamily="34" charset="0"/>
                        </a:rPr>
                        <a:t> </a:t>
                      </a:r>
                      <a:r>
                        <a:rPr lang="es-ES" sz="1000" dirty="0">
                          <a:latin typeface="Arial" panose="020B0604020202020204" pitchFamily="34" charset="0"/>
                          <a:cs typeface="Arial" panose="020B0604020202020204" pitchFamily="34" charset="0"/>
                        </a:rPr>
                        <a:t>2023</a:t>
                      </a:r>
                      <a:endParaRPr lang="es-CL" sz="1000" dirty="0">
                        <a:latin typeface="Arial" panose="020B0604020202020204" pitchFamily="34" charset="0"/>
                        <a:cs typeface="Arial" panose="020B0604020202020204" pitchFamily="34" charset="0"/>
                      </a:endParaRPr>
                    </a:p>
                  </a:txBody>
                  <a:tcPr/>
                </a:tc>
                <a:tc>
                  <a:txBody>
                    <a:bodyPr/>
                    <a:lstStyle/>
                    <a:p>
                      <a:pPr algn="ctr"/>
                      <a:r>
                        <a:rPr lang="es-ES" sz="1000" dirty="0">
                          <a:latin typeface="Arial" panose="020B0604020202020204" pitchFamily="34" charset="0"/>
                          <a:cs typeface="Arial" panose="020B0604020202020204" pitchFamily="34" charset="0"/>
                        </a:rPr>
                        <a:t>2°</a:t>
                      </a:r>
                      <a:r>
                        <a:rPr lang="es-ES" sz="1000" baseline="0" dirty="0">
                          <a:latin typeface="Arial" panose="020B0604020202020204" pitchFamily="34" charset="0"/>
                          <a:cs typeface="Arial" panose="020B0604020202020204" pitchFamily="34" charset="0"/>
                        </a:rPr>
                        <a:t> </a:t>
                      </a:r>
                      <a:r>
                        <a:rPr lang="es-ES" sz="1000" baseline="0" dirty="0" err="1">
                          <a:latin typeface="Arial" panose="020B0604020202020204" pitchFamily="34" charset="0"/>
                          <a:cs typeface="Arial" panose="020B0604020202020204" pitchFamily="34" charset="0"/>
                        </a:rPr>
                        <a:t>sem</a:t>
                      </a:r>
                      <a:r>
                        <a:rPr lang="es-ES" sz="1000" baseline="0" dirty="0">
                          <a:latin typeface="Arial" panose="020B0604020202020204" pitchFamily="34" charset="0"/>
                          <a:cs typeface="Arial" panose="020B0604020202020204" pitchFamily="34" charset="0"/>
                        </a:rPr>
                        <a:t> 2023</a:t>
                      </a:r>
                      <a:endParaRPr lang="es-CL" sz="1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latin typeface="Arial" panose="020B0604020202020204" pitchFamily="34" charset="0"/>
                          <a:cs typeface="Arial" panose="020B0604020202020204" pitchFamily="34" charset="0"/>
                        </a:rPr>
                        <a:t>1°</a:t>
                      </a:r>
                      <a:r>
                        <a:rPr lang="es-ES" sz="1000" baseline="0" dirty="0">
                          <a:latin typeface="Arial" panose="020B0604020202020204" pitchFamily="34" charset="0"/>
                          <a:cs typeface="Arial" panose="020B0604020202020204" pitchFamily="34" charset="0"/>
                        </a:rPr>
                        <a:t> </a:t>
                      </a:r>
                      <a:r>
                        <a:rPr lang="es-ES" sz="1000" baseline="0" dirty="0" err="1">
                          <a:latin typeface="Arial" panose="020B0604020202020204" pitchFamily="34" charset="0"/>
                          <a:cs typeface="Arial" panose="020B0604020202020204" pitchFamily="34" charset="0"/>
                        </a:rPr>
                        <a:t>sem</a:t>
                      </a:r>
                      <a:r>
                        <a:rPr lang="es-ES" sz="1000" baseline="0" dirty="0">
                          <a:latin typeface="Arial" panose="020B0604020202020204" pitchFamily="34" charset="0"/>
                          <a:cs typeface="Arial" panose="020B0604020202020204" pitchFamily="34" charset="0"/>
                        </a:rPr>
                        <a:t> </a:t>
                      </a:r>
                      <a:r>
                        <a:rPr lang="es-ES" sz="1000" dirty="0">
                          <a:latin typeface="Arial" panose="020B0604020202020204" pitchFamily="34" charset="0"/>
                          <a:cs typeface="Arial" panose="020B0604020202020204" pitchFamily="34" charset="0"/>
                        </a:rPr>
                        <a:t>2024</a:t>
                      </a:r>
                    </a:p>
                    <a:p>
                      <a:pPr algn="ctr"/>
                      <a:endParaRPr lang="es-CL" sz="10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latin typeface="Arial" panose="020B0604020202020204" pitchFamily="34" charset="0"/>
                          <a:cs typeface="Arial" panose="020B0604020202020204" pitchFamily="34" charset="0"/>
                        </a:rPr>
                        <a:t>2°</a:t>
                      </a:r>
                      <a:r>
                        <a:rPr lang="es-ES" sz="1000" baseline="0" dirty="0">
                          <a:latin typeface="Arial" panose="020B0604020202020204" pitchFamily="34" charset="0"/>
                          <a:cs typeface="Arial" panose="020B0604020202020204" pitchFamily="34" charset="0"/>
                        </a:rPr>
                        <a:t> </a:t>
                      </a:r>
                      <a:r>
                        <a:rPr lang="es-ES" sz="1000" baseline="0" dirty="0" err="1">
                          <a:latin typeface="Arial" panose="020B0604020202020204" pitchFamily="34" charset="0"/>
                          <a:cs typeface="Arial" panose="020B0604020202020204" pitchFamily="34" charset="0"/>
                        </a:rPr>
                        <a:t>sem</a:t>
                      </a:r>
                      <a:r>
                        <a:rPr lang="es-ES" sz="1000" baseline="0" dirty="0">
                          <a:latin typeface="Arial" panose="020B0604020202020204" pitchFamily="34" charset="0"/>
                          <a:cs typeface="Arial" panose="020B0604020202020204" pitchFamily="34" charset="0"/>
                        </a:rPr>
                        <a:t> </a:t>
                      </a:r>
                      <a:r>
                        <a:rPr lang="es-ES" sz="1000" dirty="0">
                          <a:latin typeface="Arial" panose="020B0604020202020204" pitchFamily="34" charset="0"/>
                          <a:cs typeface="Arial" panose="020B0604020202020204" pitchFamily="34" charset="0"/>
                        </a:rPr>
                        <a:t>2024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latin typeface="Arial" panose="020B0604020202020204" pitchFamily="34" charset="0"/>
                          <a:cs typeface="Arial" panose="020B0604020202020204" pitchFamily="34" charset="0"/>
                        </a:rPr>
                        <a:t>1°</a:t>
                      </a:r>
                      <a:r>
                        <a:rPr lang="es-ES" sz="1000" baseline="0" dirty="0">
                          <a:latin typeface="Arial" panose="020B0604020202020204" pitchFamily="34" charset="0"/>
                          <a:cs typeface="Arial" panose="020B0604020202020204" pitchFamily="34" charset="0"/>
                        </a:rPr>
                        <a:t> </a:t>
                      </a:r>
                      <a:r>
                        <a:rPr lang="es-ES" sz="1000" baseline="0" dirty="0" err="1">
                          <a:latin typeface="Arial" panose="020B0604020202020204" pitchFamily="34" charset="0"/>
                          <a:cs typeface="Arial" panose="020B0604020202020204" pitchFamily="34" charset="0"/>
                        </a:rPr>
                        <a:t>sem</a:t>
                      </a:r>
                      <a:r>
                        <a:rPr lang="es-ES" sz="1000" baseline="0" dirty="0">
                          <a:latin typeface="Arial" panose="020B0604020202020204" pitchFamily="34" charset="0"/>
                          <a:cs typeface="Arial" panose="020B0604020202020204" pitchFamily="34" charset="0"/>
                        </a:rPr>
                        <a:t> </a:t>
                      </a:r>
                      <a:r>
                        <a:rPr lang="es-ES" sz="1000" dirty="0">
                          <a:latin typeface="Arial" panose="020B0604020202020204" pitchFamily="34" charset="0"/>
                          <a:cs typeface="Arial" panose="020B0604020202020204" pitchFamily="34" charset="0"/>
                        </a:rPr>
                        <a:t>2025</a:t>
                      </a:r>
                    </a:p>
                  </a:txBody>
                  <a:tcPr/>
                </a:tc>
                <a:extLst>
                  <a:ext uri="{0D108BD9-81ED-4DB2-BD59-A6C34878D82A}">
                    <a16:rowId xmlns:a16="http://schemas.microsoft.com/office/drawing/2014/main" val="3550986926"/>
                  </a:ext>
                </a:extLst>
              </a:tr>
              <a:tr h="384154">
                <a:tc>
                  <a:txBody>
                    <a:bodyPr/>
                    <a:lstStyle/>
                    <a:p>
                      <a:r>
                        <a:rPr lang="es-ES" sz="1050" dirty="0">
                          <a:latin typeface="Arial" panose="020B0604020202020204" pitchFamily="34" charset="0"/>
                          <a:cs typeface="Arial" panose="020B0604020202020204" pitchFamily="34" charset="0"/>
                        </a:rPr>
                        <a:t>Saldo</a:t>
                      </a:r>
                      <a:r>
                        <a:rPr lang="es-ES" sz="1050" baseline="0" dirty="0">
                          <a:latin typeface="Arial" panose="020B0604020202020204" pitchFamily="34" charset="0"/>
                          <a:cs typeface="Arial" panose="020B0604020202020204" pitchFamily="34" charset="0"/>
                        </a:rPr>
                        <a:t> propuesto a utilizar</a:t>
                      </a:r>
                    </a:p>
                    <a:p>
                      <a:r>
                        <a:rPr lang="es-ES" sz="1050" baseline="0" dirty="0">
                          <a:latin typeface="Arial" panose="020B0604020202020204" pitchFamily="34" charset="0"/>
                          <a:cs typeface="Arial" panose="020B0604020202020204" pitchFamily="34" charset="0"/>
                        </a:rPr>
                        <a:t>(Real en RCUT) </a:t>
                      </a:r>
                      <a:endParaRPr lang="es-CL" sz="105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a septiembre</a:t>
                      </a:r>
                      <a:r>
                        <a:rPr lang="es-ES" sz="1000" baseline="0" dirty="0">
                          <a:latin typeface="Arial" panose="020B0604020202020204" pitchFamily="34" charset="0"/>
                          <a:cs typeface="Arial" panose="020B0604020202020204" pitchFamily="34" charset="0"/>
                        </a:rPr>
                        <a:t> 2022</a:t>
                      </a:r>
                    </a:p>
                  </a:txBody>
                  <a:tcPr/>
                </a:tc>
                <a:tc>
                  <a:txBody>
                    <a:bodyPr/>
                    <a:lstStyle/>
                    <a:p>
                      <a:r>
                        <a:rPr lang="es-ES" sz="1000" dirty="0">
                          <a:latin typeface="Arial" panose="020B0604020202020204" pitchFamily="34" charset="0"/>
                          <a:cs typeface="Arial" panose="020B0604020202020204" pitchFamily="34" charset="0"/>
                        </a:rPr>
                        <a:t>a</a:t>
                      </a:r>
                      <a:r>
                        <a:rPr lang="es-ES" sz="1000" baseline="0" dirty="0">
                          <a:latin typeface="Arial" panose="020B0604020202020204" pitchFamily="34" charset="0"/>
                          <a:cs typeface="Arial" panose="020B0604020202020204" pitchFamily="34" charset="0"/>
                        </a:rPr>
                        <a:t> marzo 2023 </a:t>
                      </a:r>
                    </a:p>
                  </a:txBody>
                  <a:tcPr/>
                </a:tc>
                <a:tc>
                  <a:txBody>
                    <a:bodyPr/>
                    <a:lstStyle/>
                    <a:p>
                      <a:r>
                        <a:rPr lang="es-ES" sz="1000" baseline="0" dirty="0">
                          <a:latin typeface="Arial" panose="020B0604020202020204" pitchFamily="34" charset="0"/>
                          <a:cs typeface="Arial" panose="020B0604020202020204" pitchFamily="34" charset="0"/>
                        </a:rPr>
                        <a:t>a septiembre 2023</a:t>
                      </a:r>
                      <a:endParaRPr lang="es-CL" sz="100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s-ES" sz="1000" dirty="0">
                          <a:latin typeface="Arial" panose="020B0604020202020204" pitchFamily="34" charset="0"/>
                          <a:cs typeface="Arial" panose="020B0604020202020204" pitchFamily="34" charset="0"/>
                        </a:rPr>
                        <a:t>a marzo 2024</a:t>
                      </a:r>
                      <a:endParaRPr lang="es-CL" sz="100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a septiembre 2024</a:t>
                      </a:r>
                      <a:endParaRPr lang="es-CL"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04333433"/>
                  </a:ext>
                </a:extLst>
              </a:tr>
              <a:tr h="449742">
                <a:tc>
                  <a:txBody>
                    <a:bodyPr/>
                    <a:lstStyle/>
                    <a:p>
                      <a:r>
                        <a:rPr lang="es-ES" sz="1050" dirty="0">
                          <a:latin typeface="Arial" panose="020B0604020202020204" pitchFamily="34" charset="0"/>
                          <a:cs typeface="Arial" panose="020B0604020202020204" pitchFamily="34" charset="0"/>
                        </a:rPr>
                        <a:t>Saldo utilizado</a:t>
                      </a:r>
                      <a:r>
                        <a:rPr lang="es-ES" sz="1050" baseline="0" dirty="0">
                          <a:latin typeface="Arial" panose="020B0604020202020204" pitchFamily="34" charset="0"/>
                          <a:cs typeface="Arial" panose="020B0604020202020204" pitchFamily="34" charset="0"/>
                        </a:rPr>
                        <a:t> en relación al Saldo Real (RCUT)</a:t>
                      </a:r>
                      <a:endParaRPr lang="es-CL" sz="1050" dirty="0">
                        <a:latin typeface="Arial" panose="020B0604020202020204" pitchFamily="34" charset="0"/>
                        <a:cs typeface="Arial" panose="020B0604020202020204" pitchFamily="34" charset="0"/>
                      </a:endParaRPr>
                    </a:p>
                  </a:txBody>
                  <a:tcPr/>
                </a:tc>
                <a:tc>
                  <a:txBody>
                    <a:bodyPr/>
                    <a:lstStyle/>
                    <a:p>
                      <a:r>
                        <a:rPr lang="es-ES" sz="1000" baseline="0" dirty="0">
                          <a:latin typeface="Arial" panose="020B0604020202020204" pitchFamily="34" charset="0"/>
                          <a:cs typeface="Arial" panose="020B0604020202020204" pitchFamily="34" charset="0"/>
                        </a:rPr>
                        <a:t>Nacional: 100%</a:t>
                      </a:r>
                    </a:p>
                    <a:p>
                      <a:r>
                        <a:rPr lang="es-ES" sz="1000" baseline="0" dirty="0">
                          <a:latin typeface="Arial" panose="020B0604020202020204" pitchFamily="34" charset="0"/>
                          <a:cs typeface="Arial" panose="020B0604020202020204" pitchFamily="34" charset="0"/>
                        </a:rPr>
                        <a:t>Zonal: 25%</a:t>
                      </a:r>
                    </a:p>
                  </a:txBody>
                  <a:tcPr/>
                </a:tc>
                <a:tc>
                  <a:txBody>
                    <a:bodyPr/>
                    <a:lstStyle/>
                    <a:p>
                      <a:r>
                        <a:rPr lang="es-ES" sz="1000" dirty="0">
                          <a:latin typeface="Arial" panose="020B0604020202020204" pitchFamily="34" charset="0"/>
                          <a:cs typeface="Arial" panose="020B0604020202020204" pitchFamily="34" charset="0"/>
                        </a:rPr>
                        <a:t>Nacional: 60%</a:t>
                      </a:r>
                    </a:p>
                    <a:p>
                      <a:r>
                        <a:rPr lang="es-ES" sz="1000" baseline="0" dirty="0">
                          <a:latin typeface="Arial" panose="020B0604020202020204" pitchFamily="34" charset="0"/>
                          <a:cs typeface="Arial" panose="020B0604020202020204" pitchFamily="34" charset="0"/>
                        </a:rPr>
                        <a:t>Zonal: 33%</a:t>
                      </a:r>
                    </a:p>
                    <a:p>
                      <a:endParaRPr lang="es-ES" sz="1000" baseline="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 66%</a:t>
                      </a:r>
                    </a:p>
                    <a:p>
                      <a:r>
                        <a:rPr lang="es-ES" sz="1000" baseline="0" dirty="0">
                          <a:latin typeface="Arial" panose="020B0604020202020204" pitchFamily="34" charset="0"/>
                          <a:cs typeface="Arial" panose="020B0604020202020204" pitchFamily="34" charset="0"/>
                        </a:rPr>
                        <a:t>Zonal: 48%</a:t>
                      </a:r>
                    </a:p>
                    <a:p>
                      <a:endParaRPr lang="es-CL" sz="100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s-ES" sz="1000" dirty="0">
                          <a:latin typeface="Arial" panose="020B0604020202020204" pitchFamily="34" charset="0"/>
                          <a:cs typeface="Arial" panose="020B0604020202020204" pitchFamily="34" charset="0"/>
                        </a:rPr>
                        <a:t>Nacional: 170%</a:t>
                      </a:r>
                    </a:p>
                    <a:p>
                      <a:pPr marL="0" indent="0">
                        <a:buFont typeface="Arial" panose="020B0604020202020204" pitchFamily="34" charset="0"/>
                        <a:buNone/>
                      </a:pPr>
                      <a:r>
                        <a:rPr lang="es-ES" sz="1000" dirty="0">
                          <a:latin typeface="Arial" panose="020B0604020202020204" pitchFamily="34" charset="0"/>
                          <a:cs typeface="Arial" panose="020B0604020202020204" pitchFamily="34" charset="0"/>
                        </a:rPr>
                        <a:t>Zonal : 138% </a:t>
                      </a:r>
                    </a:p>
                    <a:p>
                      <a:pPr marL="0" indent="0">
                        <a:buFont typeface="Arial" panose="020B0604020202020204" pitchFamily="34" charset="0"/>
                        <a:buNone/>
                      </a:pPr>
                      <a:endParaRPr lang="es-CL" sz="100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 </a:t>
                      </a:r>
                      <a:r>
                        <a:rPr lang="es-ES" sz="1000" baseline="0" dirty="0">
                          <a:latin typeface="Arial" panose="020B0604020202020204" pitchFamily="34" charset="0"/>
                          <a:cs typeface="Arial" panose="020B0604020202020204" pitchFamily="34" charset="0"/>
                        </a:rPr>
                        <a:t>35%</a:t>
                      </a:r>
                      <a:endParaRPr lang="es-ES" sz="1000" dirty="0">
                        <a:latin typeface="Arial" panose="020B0604020202020204" pitchFamily="34" charset="0"/>
                        <a:cs typeface="Arial" panose="020B0604020202020204" pitchFamily="34" charset="0"/>
                      </a:endParaRPr>
                    </a:p>
                    <a:p>
                      <a:r>
                        <a:rPr lang="es-ES" sz="1000" dirty="0">
                          <a:latin typeface="Arial" panose="020B0604020202020204" pitchFamily="34" charset="0"/>
                          <a:cs typeface="Arial" panose="020B0604020202020204" pitchFamily="34" charset="0"/>
                        </a:rPr>
                        <a:t>Zonal:</a:t>
                      </a:r>
                      <a:r>
                        <a:rPr lang="es-ES" sz="1000" baseline="0" dirty="0">
                          <a:latin typeface="Arial" panose="020B0604020202020204" pitchFamily="34" charset="0"/>
                          <a:cs typeface="Arial" panose="020B0604020202020204" pitchFamily="34" charset="0"/>
                        </a:rPr>
                        <a:t> 6.2%</a:t>
                      </a:r>
                      <a:endParaRPr lang="es-CL"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5874294"/>
                  </a:ext>
                </a:extLst>
              </a:tr>
              <a:tr h="1429181">
                <a:tc>
                  <a:txBody>
                    <a:bodyPr/>
                    <a:lstStyle/>
                    <a:p>
                      <a:r>
                        <a:rPr lang="es-ES" sz="1050" dirty="0">
                          <a:latin typeface="Arial" panose="020B0604020202020204" pitchFamily="34" charset="0"/>
                          <a:cs typeface="Arial" panose="020B0604020202020204" pitchFamily="34" charset="0"/>
                        </a:rPr>
                        <a:t>Consideraciones</a:t>
                      </a:r>
                      <a:r>
                        <a:rPr lang="es-ES" sz="1050" baseline="0" dirty="0">
                          <a:latin typeface="Arial" panose="020B0604020202020204" pitchFamily="34" charset="0"/>
                          <a:cs typeface="Arial" panose="020B0604020202020204" pitchFamily="34" charset="0"/>
                        </a:rPr>
                        <a:t> en el saldo utilizado en la fijación de </a:t>
                      </a:r>
                      <a:r>
                        <a:rPr lang="es-ES" sz="1050" baseline="0" dirty="0" err="1">
                          <a:latin typeface="Arial" panose="020B0604020202020204" pitchFamily="34" charset="0"/>
                          <a:cs typeface="Arial" panose="020B0604020202020204" pitchFamily="34" charset="0"/>
                        </a:rPr>
                        <a:t>CTx</a:t>
                      </a:r>
                      <a:endParaRPr lang="es-CL" sz="1050" dirty="0">
                        <a:latin typeface="Arial" panose="020B0604020202020204" pitchFamily="34" charset="0"/>
                        <a:cs typeface="Arial" panose="020B0604020202020204" pitchFamily="34" charset="0"/>
                      </a:endParaRPr>
                    </a:p>
                  </a:txBody>
                  <a:tcPr/>
                </a:tc>
                <a:tc>
                  <a:txBody>
                    <a:bodyPr/>
                    <a:lstStyle/>
                    <a:p>
                      <a:endParaRPr lang="es-ES" sz="1000" dirty="0">
                        <a:latin typeface="Arial" panose="020B0604020202020204" pitchFamily="34" charset="0"/>
                        <a:cs typeface="Arial" panose="020B0604020202020204" pitchFamily="34" charset="0"/>
                      </a:endParaRPr>
                    </a:p>
                  </a:txBody>
                  <a:tcPr/>
                </a:tc>
                <a:tc>
                  <a:txBody>
                    <a:bodyPr/>
                    <a:lstStyle/>
                    <a:p>
                      <a:r>
                        <a:rPr lang="es-ES" sz="1000" b="0" dirty="0">
                          <a:latin typeface="Arial" panose="020B0604020202020204" pitchFamily="34" charset="0"/>
                          <a:cs typeface="Arial" panose="020B0604020202020204" pitchFamily="34" charset="0"/>
                        </a:rPr>
                        <a:t>Ajuste de disminución de saldo por descuento de saldo de la fijación anterior</a:t>
                      </a:r>
                      <a:r>
                        <a:rPr lang="es-ES" sz="1000" b="1" baseline="0" dirty="0">
                          <a:latin typeface="Arial" panose="020B0604020202020204" pitchFamily="34" charset="0"/>
                          <a:cs typeface="Arial" panose="020B0604020202020204" pitchFamily="34" charset="0"/>
                        </a:rPr>
                        <a:t> </a:t>
                      </a:r>
                      <a:r>
                        <a:rPr lang="es-ES" sz="1000" b="0" baseline="0" dirty="0">
                          <a:latin typeface="Arial" panose="020B0604020202020204" pitchFamily="34" charset="0"/>
                          <a:cs typeface="Arial" panose="020B0604020202020204" pitchFamily="34" charset="0"/>
                        </a:rPr>
                        <a:t>y</a:t>
                      </a:r>
                      <a:r>
                        <a:rPr lang="es-ES" sz="1000" b="1" baseline="0" dirty="0">
                          <a:latin typeface="Arial" panose="020B0604020202020204" pitchFamily="34" charset="0"/>
                          <a:cs typeface="Arial" panose="020B0604020202020204" pitchFamily="34" charset="0"/>
                        </a:rPr>
                        <a:t> </a:t>
                      </a:r>
                      <a:r>
                        <a:rPr lang="es-ES" sz="1000" b="0" baseline="0" dirty="0">
                          <a:latin typeface="Arial" panose="020B0604020202020204" pitchFamily="34" charset="0"/>
                          <a:cs typeface="Arial" panose="020B0604020202020204" pitchFamily="34" charset="0"/>
                        </a:rPr>
                        <a:t>aplicación de cuotas</a:t>
                      </a:r>
                      <a:endParaRPr lang="es-ES" sz="1000" b="0" dirty="0">
                        <a:latin typeface="Arial" panose="020B0604020202020204" pitchFamily="34" charset="0"/>
                        <a:cs typeface="Arial" panose="020B0604020202020204" pitchFamily="34" charset="0"/>
                      </a:endParaRPr>
                    </a:p>
                  </a:txBody>
                  <a:tcPr/>
                </a:tc>
                <a:tc>
                  <a:txBody>
                    <a:bodyPr/>
                    <a:lstStyle/>
                    <a:p>
                      <a:r>
                        <a:rPr lang="es-ES" sz="1000" b="0" dirty="0">
                          <a:latin typeface="Arial" panose="020B0604020202020204" pitchFamily="34" charset="0"/>
                          <a:cs typeface="Arial" panose="020B0604020202020204" pitchFamily="34" charset="0"/>
                        </a:rPr>
                        <a:t>Ajuste de disminución de saldo por descuento de saldo de la fijación anterior y aplicación de cuotas</a:t>
                      </a:r>
                      <a:endParaRPr lang="es-ES" sz="1000" b="1" dirty="0">
                        <a:latin typeface="Arial" panose="020B0604020202020204" pitchFamily="34" charset="0"/>
                        <a:cs typeface="Arial" panose="020B0604020202020204" pitchFamily="34" charset="0"/>
                      </a:endParaRPr>
                    </a:p>
                  </a:txBody>
                  <a:tcPr/>
                </a:tc>
                <a:tc>
                  <a:txBody>
                    <a:bodyPr/>
                    <a:lstStyle/>
                    <a:p>
                      <a:r>
                        <a:rPr lang="es-ES" sz="1000" b="0" dirty="0">
                          <a:latin typeface="Arial" panose="020B0604020202020204" pitchFamily="34" charset="0"/>
                          <a:cs typeface="Arial" panose="020B0604020202020204" pitchFamily="34" charset="0"/>
                        </a:rPr>
                        <a:t>Ajuste de disminución de saldo por descuento de saldo de la fijación anterior (sólo</a:t>
                      </a:r>
                      <a:r>
                        <a:rPr lang="es-ES" sz="1000" b="0" baseline="0" dirty="0">
                          <a:latin typeface="Arial" panose="020B0604020202020204" pitchFamily="34" charset="0"/>
                          <a:cs typeface="Arial" panose="020B0604020202020204" pitchFamily="34" charset="0"/>
                        </a:rPr>
                        <a:t> zonal) y aplicación de cuotas</a:t>
                      </a:r>
                      <a:endParaRPr lang="es-ES" sz="1000" b="0" dirty="0">
                        <a:latin typeface="Arial" panose="020B0604020202020204" pitchFamily="34" charset="0"/>
                        <a:cs typeface="Arial" panose="020B0604020202020204" pitchFamily="34" charset="0"/>
                      </a:endParaRPr>
                    </a:p>
                    <a:p>
                      <a:endParaRPr lang="es-E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Para</a:t>
                      </a:r>
                      <a:r>
                        <a:rPr lang="es-ES" sz="1000" b="0" baseline="0" dirty="0">
                          <a:latin typeface="Arial" panose="020B0604020202020204" pitchFamily="34" charset="0"/>
                          <a:cs typeface="Arial" panose="020B0604020202020204" pitchFamily="34" charset="0"/>
                        </a:rPr>
                        <a:t> el zonal, s</a:t>
                      </a:r>
                      <a:r>
                        <a:rPr lang="es-ES" sz="1000" b="0" dirty="0">
                          <a:latin typeface="Arial" panose="020B0604020202020204" pitchFamily="34" charset="0"/>
                          <a:cs typeface="Arial" panose="020B0604020202020204" pitchFamily="34" charset="0"/>
                        </a:rPr>
                        <a:t>e utiliza</a:t>
                      </a:r>
                      <a:r>
                        <a:rPr lang="es-ES" sz="1000" b="0" baseline="0" dirty="0">
                          <a:latin typeface="Arial" panose="020B0604020202020204" pitchFamily="34" charset="0"/>
                          <a:cs typeface="Arial" panose="020B0604020202020204" pitchFamily="34" charset="0"/>
                        </a:rPr>
                        <a:t> RCUT a marzo ajustado (no real) por una Reasignación de Ingresos Tarifarios, que aumentó los saldos. En el caso del Nacional, hubo un error.</a:t>
                      </a:r>
                      <a:endParaRPr lang="es-ES" sz="10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0" dirty="0">
                          <a:latin typeface="Arial" panose="020B0604020202020204" pitchFamily="34" charset="0"/>
                          <a:cs typeface="Arial" panose="020B0604020202020204" pitchFamily="34" charset="0"/>
                        </a:rPr>
                        <a:t>Ajuste de disminución de saldo por descuento de saldo de la fijación anterior (sólo zonal) y aplicación de cuotas.</a:t>
                      </a:r>
                      <a:endParaRPr lang="es-ES" sz="1000" b="1" dirty="0">
                        <a:latin typeface="Arial" panose="020B0604020202020204" pitchFamily="34" charset="0"/>
                        <a:cs typeface="Arial" panose="020B0604020202020204" pitchFamily="34" charset="0"/>
                      </a:endParaRPr>
                    </a:p>
                    <a:p>
                      <a:pPr algn="l"/>
                      <a:endParaRPr lang="es-E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b="0" dirty="0">
                          <a:latin typeface="Arial" panose="020B0604020202020204" pitchFamily="34" charset="0"/>
                          <a:cs typeface="Arial" panose="020B0604020202020204" pitchFamily="34" charset="0"/>
                        </a:rPr>
                        <a:t>Se utiliza</a:t>
                      </a:r>
                      <a:r>
                        <a:rPr lang="es-ES" sz="1000" b="0" baseline="0" dirty="0">
                          <a:latin typeface="Arial" panose="020B0604020202020204" pitchFamily="34" charset="0"/>
                          <a:cs typeface="Arial" panose="020B0604020202020204" pitchFamily="34" charset="0"/>
                        </a:rPr>
                        <a:t> RCUT a septiembre ajustado (no real) por una la no consideración de </a:t>
                      </a:r>
                      <a:r>
                        <a:rPr lang="es-ES" sz="1000" dirty="0">
                          <a:latin typeface="Arial" panose="020B0604020202020204" pitchFamily="34" charset="0"/>
                          <a:cs typeface="Arial" panose="020B0604020202020204" pitchFamily="34" charset="0"/>
                        </a:rPr>
                        <a:t>Art. 52° ni Art. 12 y 13 Transitorio.</a:t>
                      </a:r>
                    </a:p>
                  </a:txBody>
                  <a:tcPr/>
                </a:tc>
                <a:extLst>
                  <a:ext uri="{0D108BD9-81ED-4DB2-BD59-A6C34878D82A}">
                    <a16:rowId xmlns:a16="http://schemas.microsoft.com/office/drawing/2014/main" val="2979452907"/>
                  </a:ext>
                </a:extLst>
              </a:tr>
              <a:tr h="731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latin typeface="Arial" panose="020B0604020202020204" pitchFamily="34" charset="0"/>
                          <a:cs typeface="Arial" panose="020B0604020202020204" pitchFamily="34" charset="0"/>
                        </a:rPr>
                        <a:t>Cuotas Nacional (cantidad de fijaciones</a:t>
                      </a:r>
                      <a:r>
                        <a:rPr lang="es-ES" sz="1050" baseline="0" dirty="0">
                          <a:latin typeface="Arial" panose="020B0604020202020204" pitchFamily="34" charset="0"/>
                          <a:cs typeface="Arial" panose="020B0604020202020204" pitchFamily="34" charset="0"/>
                        </a:rPr>
                        <a:t> para pagar el saldo)</a:t>
                      </a:r>
                      <a:endParaRPr lang="es-CL" sz="105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Nacional:1</a:t>
                      </a:r>
                    </a:p>
                    <a:p>
                      <a:r>
                        <a:rPr lang="es-ES" sz="1000" dirty="0">
                          <a:latin typeface="Arial" panose="020B0604020202020204" pitchFamily="34" charset="0"/>
                          <a:cs typeface="Arial" panose="020B0604020202020204" pitchFamily="34" charset="0"/>
                        </a:rPr>
                        <a:t>Zonal: 4</a:t>
                      </a:r>
                      <a:endParaRPr lang="es-CL" sz="100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 1</a:t>
                      </a:r>
                    </a:p>
                    <a:p>
                      <a:r>
                        <a:rPr lang="es-ES" sz="1000" dirty="0">
                          <a:latin typeface="Arial" panose="020B0604020202020204" pitchFamily="34" charset="0"/>
                          <a:cs typeface="Arial" panose="020B0604020202020204" pitchFamily="34" charset="0"/>
                        </a:rPr>
                        <a:t>Zonal: 3</a:t>
                      </a:r>
                      <a:endParaRPr lang="es-CL" sz="100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a:t>
                      </a:r>
                      <a:r>
                        <a:rPr lang="es-ES" sz="1000" baseline="0" dirty="0">
                          <a:latin typeface="Arial" panose="020B0604020202020204" pitchFamily="34" charset="0"/>
                          <a:cs typeface="Arial" panose="020B0604020202020204" pitchFamily="34" charset="0"/>
                        </a:rPr>
                        <a:t> </a:t>
                      </a:r>
                      <a:r>
                        <a:rPr lang="es-ES" sz="1000" dirty="0">
                          <a:latin typeface="Arial" panose="020B0604020202020204" pitchFamily="34" charset="0"/>
                          <a:cs typeface="Arial" panose="020B0604020202020204" pitchFamily="34" charset="0"/>
                        </a:rPr>
                        <a:t>1</a:t>
                      </a:r>
                    </a:p>
                    <a:p>
                      <a:r>
                        <a:rPr lang="es-ES" sz="1000" dirty="0">
                          <a:latin typeface="Arial" panose="020B0604020202020204" pitchFamily="34" charset="0"/>
                          <a:cs typeface="Arial" panose="020B0604020202020204" pitchFamily="34" charset="0"/>
                        </a:rPr>
                        <a:t>Zonal:</a:t>
                      </a:r>
                      <a:r>
                        <a:rPr lang="es-ES" sz="1000" baseline="0" dirty="0">
                          <a:latin typeface="Arial" panose="020B0604020202020204" pitchFamily="34" charset="0"/>
                          <a:cs typeface="Arial" panose="020B0604020202020204" pitchFamily="34" charset="0"/>
                        </a:rPr>
                        <a:t> </a:t>
                      </a:r>
                      <a:r>
                        <a:rPr lang="es-ES" sz="1000" dirty="0">
                          <a:latin typeface="Arial" panose="020B0604020202020204" pitchFamily="34" charset="0"/>
                          <a:cs typeface="Arial" panose="020B0604020202020204" pitchFamily="34" charset="0"/>
                        </a:rPr>
                        <a:t>2</a:t>
                      </a:r>
                      <a:endParaRPr lang="es-CL" sz="100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 1</a:t>
                      </a:r>
                    </a:p>
                    <a:p>
                      <a:r>
                        <a:rPr lang="es-ES" sz="1000" dirty="0">
                          <a:latin typeface="Arial" panose="020B0604020202020204" pitchFamily="34" charset="0"/>
                          <a:cs typeface="Arial" panose="020B0604020202020204" pitchFamily="34" charset="0"/>
                        </a:rPr>
                        <a:t>Zonal C: </a:t>
                      </a:r>
                      <a:r>
                        <a:rPr lang="es-ES" sz="1000" baseline="0" dirty="0">
                          <a:latin typeface="Arial" panose="020B0604020202020204" pitchFamily="34" charset="0"/>
                          <a:cs typeface="Arial" panose="020B0604020202020204" pitchFamily="34" charset="0"/>
                        </a:rPr>
                        <a:t> 6</a:t>
                      </a:r>
                      <a:endParaRPr lang="es-ES" sz="1000" dirty="0">
                        <a:latin typeface="Arial" panose="020B0604020202020204" pitchFamily="34" charset="0"/>
                        <a:cs typeface="Arial" panose="020B0604020202020204" pitchFamily="34" charset="0"/>
                      </a:endParaRPr>
                    </a:p>
                    <a:p>
                      <a:r>
                        <a:rPr lang="es-ES" sz="1000" dirty="0">
                          <a:latin typeface="Arial" panose="020B0604020202020204" pitchFamily="34" charset="0"/>
                          <a:cs typeface="Arial" panose="020B0604020202020204" pitchFamily="34" charset="0"/>
                        </a:rPr>
                        <a:t>Zonal A, B, D, E y F:</a:t>
                      </a:r>
                      <a:r>
                        <a:rPr lang="es-ES" sz="1000" baseline="0" dirty="0">
                          <a:latin typeface="Arial" panose="020B0604020202020204" pitchFamily="34" charset="0"/>
                          <a:cs typeface="Arial" panose="020B0604020202020204" pitchFamily="34" charset="0"/>
                        </a:rPr>
                        <a:t> 4</a:t>
                      </a:r>
                      <a:endParaRPr lang="es-ES" sz="1000" dirty="0">
                        <a:latin typeface="Arial" panose="020B0604020202020204" pitchFamily="34" charset="0"/>
                        <a:cs typeface="Arial" panose="020B0604020202020204" pitchFamily="34" charset="0"/>
                      </a:endParaRPr>
                    </a:p>
                  </a:txBody>
                  <a:tcPr/>
                </a:tc>
                <a:tc>
                  <a:txBody>
                    <a:bodyPr/>
                    <a:lstStyle/>
                    <a:p>
                      <a:r>
                        <a:rPr lang="es-ES" sz="1000" dirty="0">
                          <a:latin typeface="Arial" panose="020B0604020202020204" pitchFamily="34" charset="0"/>
                          <a:cs typeface="Arial" panose="020B0604020202020204" pitchFamily="34" charset="0"/>
                        </a:rPr>
                        <a:t>Nacional: 1</a:t>
                      </a:r>
                    </a:p>
                    <a:p>
                      <a:r>
                        <a:rPr lang="es-ES" sz="1000" dirty="0">
                          <a:latin typeface="Arial" panose="020B0604020202020204" pitchFamily="34" charset="0"/>
                          <a:cs typeface="Arial" panose="020B0604020202020204" pitchFamily="34" charset="0"/>
                        </a:rPr>
                        <a:t>Zonal C: </a:t>
                      </a:r>
                      <a:r>
                        <a:rPr lang="es-ES" sz="1000" baseline="0" dirty="0">
                          <a:latin typeface="Arial" panose="020B0604020202020204" pitchFamily="34" charset="0"/>
                          <a:cs typeface="Arial" panose="020B0604020202020204" pitchFamily="34" charset="0"/>
                        </a:rPr>
                        <a:t> 5</a:t>
                      </a:r>
                      <a:endParaRPr lang="es-ES" sz="1000" dirty="0">
                        <a:latin typeface="Arial" panose="020B0604020202020204" pitchFamily="34" charset="0"/>
                        <a:cs typeface="Arial" panose="020B0604020202020204" pitchFamily="34" charset="0"/>
                      </a:endParaRPr>
                    </a:p>
                    <a:p>
                      <a:r>
                        <a:rPr lang="es-ES" sz="1000" dirty="0">
                          <a:latin typeface="Arial" panose="020B0604020202020204" pitchFamily="34" charset="0"/>
                          <a:cs typeface="Arial" panose="020B0604020202020204" pitchFamily="34" charset="0"/>
                        </a:rPr>
                        <a:t>Zonal A, B, D, E y F:</a:t>
                      </a:r>
                      <a:r>
                        <a:rPr lang="es-ES" sz="1000" baseline="0" dirty="0">
                          <a:latin typeface="Arial" panose="020B0604020202020204" pitchFamily="34" charset="0"/>
                          <a:cs typeface="Arial" panose="020B0604020202020204" pitchFamily="34" charset="0"/>
                        </a:rPr>
                        <a:t> 3</a:t>
                      </a:r>
                      <a:endParaRPr lang="es-ES"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6751491"/>
                  </a:ext>
                </a:extLst>
              </a:tr>
            </a:tbl>
          </a:graphicData>
        </a:graphic>
      </p:graphicFrame>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916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635794" y="699229"/>
            <a:ext cx="3755094"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CARGOS ÚNICOS POR USO</a:t>
            </a:r>
            <a:b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br>
            <a:endParaRPr lang="es-CL" sz="3600" b="1" spc="-300" dirty="0">
              <a:solidFill>
                <a:schemeClr val="accent2">
                  <a:lumMod val="50000"/>
                </a:schemeClr>
              </a:solidFill>
              <a:latin typeface="Arial" panose="020B0604020202020204" pitchFamily="34" charset="0"/>
              <a:ea typeface="Bebas Neue"/>
              <a:cs typeface="Arial" panose="020B0604020202020204" pitchFamily="34" charset="0"/>
            </a:endParaRP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35794" y="1759434"/>
            <a:ext cx="1138936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300" normalizeH="0" baseline="0" noProof="0" dirty="0">
                <a:ln>
                  <a:noFill/>
                </a:ln>
                <a:solidFill>
                  <a:prstClr val="white">
                    <a:lumMod val="50000"/>
                  </a:prstClr>
                </a:solidFill>
                <a:effectLst/>
                <a:uLnTx/>
                <a:uFillTx/>
                <a:latin typeface="Arial" panose="020B0604020202020204" pitchFamily="34" charset="0"/>
                <a:ea typeface="Bebas Neue"/>
                <a:cs typeface="Arial" panose="020B0604020202020204" pitchFamily="34" charset="0"/>
              </a:rPr>
              <a:t>CRITERIOS SALDOS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uadroTexto 14"/>
          <p:cNvSpPr txBox="1"/>
          <p:nvPr/>
        </p:nvSpPr>
        <p:spPr>
          <a:xfrm>
            <a:off x="728240" y="2193390"/>
            <a:ext cx="6974417" cy="329320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Propuestas: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Asegurar cumplimiento de la Ley, en el sentido que las empresas reciban su VATT anual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distribuir los saldos en cuotas, ya que producen un atraso en el pago del VATT de las empresas.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Considerar los saldos que provienen de la Repartición de Ingresos de Cargos de Transmisión (RCUT) en su completitud. Son procesos revisados por las empresas, con instancias ante el Panel de Expertos.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cargo debe recoger las transacciones reales de las empresas.</a:t>
            </a: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188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p:txBody>
          <a:bodyPr/>
          <a:lstStyle/>
          <a:p>
            <a:r>
              <a:rPr lang="es-ES" b="1" dirty="0">
                <a:latin typeface="Arial" panose="020B0604020202020204" pitchFamily="34" charset="0"/>
                <a:cs typeface="Arial" panose="020B0604020202020204" pitchFamily="34" charset="0"/>
              </a:rPr>
              <a:t>02</a:t>
            </a:r>
            <a:endParaRPr lang="es-CL" b="1" dirty="0">
              <a:latin typeface="Arial" panose="020B0604020202020204" pitchFamily="34" charset="0"/>
              <a:cs typeface="Arial" panose="020B0604020202020204" pitchFamily="34" charset="0"/>
            </a:endParaRPr>
          </a:p>
        </p:txBody>
      </p:sp>
      <p:sp>
        <p:nvSpPr>
          <p:cNvPr id="9" name="Marcador de texto 8"/>
          <p:cNvSpPr>
            <a:spLocks noGrp="1"/>
          </p:cNvSpPr>
          <p:nvPr>
            <p:ph type="body" sz="half" idx="2"/>
          </p:nvPr>
        </p:nvSpPr>
        <p:spPr>
          <a:xfrm>
            <a:off x="839787" y="2057400"/>
            <a:ext cx="4465637" cy="3811588"/>
          </a:xfrm>
        </p:spPr>
        <p:txBody>
          <a:bodyPr>
            <a:normAutofit/>
          </a:bodyPr>
          <a:lstStyle/>
          <a:p>
            <a:pPr>
              <a:lnSpc>
                <a:spcPct val="100000"/>
              </a:lnSpc>
            </a:pPr>
            <a: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t>REPARTICIÓN CARGOS DE TRANSMISIÓN</a:t>
            </a:r>
          </a:p>
          <a:p>
            <a:endParaRPr lang="es-ES" dirty="0"/>
          </a:p>
          <a:p>
            <a:endParaRPr lang="es-ES" dirty="0"/>
          </a:p>
        </p:txBody>
      </p:sp>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l="22738" r="9628" b="14930"/>
          <a:stretch/>
        </p:blipFill>
        <p:spPr>
          <a:xfrm>
            <a:off x="6072000" y="1"/>
            <a:ext cx="6120000" cy="5896183"/>
          </a:xfrm>
          <a:prstGeom prst="rect">
            <a:avLst/>
          </a:prstGeom>
        </p:spPr>
      </p:pic>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272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575336" y="630154"/>
            <a:ext cx="4434813" cy="1600200"/>
          </a:xfrm>
        </p:spPr>
        <p:txBody>
          <a:bodyPr>
            <a:normAutofit/>
          </a:bodyPr>
          <a:lstStyle/>
          <a:p>
            <a:r>
              <a:rPr lang="es-ES" sz="3600" b="1" spc="-300" dirty="0">
                <a:solidFill>
                  <a:schemeClr val="bg1">
                    <a:lumMod val="50000"/>
                  </a:schemeClr>
                </a:solidFill>
                <a:latin typeface="Arial" panose="020B0604020202020204" pitchFamily="34" charset="0"/>
                <a:ea typeface="Bebas Neue"/>
                <a:cs typeface="Arial" panose="020B0604020202020204" pitchFamily="34" charset="0"/>
              </a:rPr>
              <a:t>REPARTICIÓN CARGOS DE TRANSMISIÓN</a:t>
            </a:r>
            <a:endParaRPr lang="es-CL" sz="3600" b="1" spc="-300" dirty="0">
              <a:solidFill>
                <a:schemeClr val="accent2">
                  <a:lumMod val="50000"/>
                </a:schemeClr>
              </a:solidFill>
              <a:latin typeface="Arial" panose="020B0604020202020204" pitchFamily="34" charset="0"/>
              <a:ea typeface="Bebas Neue"/>
              <a:cs typeface="Arial" panose="020B0604020202020204" pitchFamily="34" charset="0"/>
            </a:endParaRP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35794" y="1759434"/>
            <a:ext cx="1138936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Marcador de texto 8"/>
          <p:cNvSpPr txBox="1">
            <a:spLocks/>
          </p:cNvSpPr>
          <p:nvPr/>
        </p:nvSpPr>
        <p:spPr>
          <a:xfrm>
            <a:off x="635794" y="2078179"/>
            <a:ext cx="6216107" cy="381800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ebas Neue" panose="020B060402020202020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7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Situación Actual</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proceso de Repartición de Cargo Único de Transmisión es publicado mensualmente por el Coordinador a principios de mes (mirando 2 meses hacia atrás).</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 en la repartición de los ingresos recaudados por cargo único por las empresas recaudadoras a las empresas transmisoras.</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ingresos recaudados de cada sistema, se reparte entre las empresas transmisoras, para que todas queden con la misma proporción entre su saldo y VATT acumulado.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el Sistema Zonal, antes del decreto 7T-22, la recaudación de cada segmento se distribuía entre las empresas de su segmento, esto provocaba que algunos sistema estuvieran muy deficitarios con respecto a otros, por lo que a partir del 7T-22 se definió que lo recaudado en el sistema zonal se distribuyera entre todos los segmentos.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p:cNvSpPr txBox="1"/>
          <p:nvPr/>
        </p:nvSpPr>
        <p:spPr>
          <a:xfrm>
            <a:off x="6944348" y="4104924"/>
            <a:ext cx="5205015" cy="17912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Propuesta: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Establecer en el reglamento la metodología utilizada  en la repartición de cargos en el sistema Zonal.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Evaluar si es necesario que los cargos sean por segmento, entendiendo que actualmente las empresas se reparten los ingresos para quedar con el mismo déficit o superávit</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79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p:txBody>
          <a:bodyPr/>
          <a:lstStyle/>
          <a:p>
            <a:r>
              <a:rPr lang="es-ES" b="1" dirty="0">
                <a:latin typeface="Arial" panose="020B0604020202020204" pitchFamily="34" charset="0"/>
                <a:cs typeface="Arial" panose="020B0604020202020204" pitchFamily="34" charset="0"/>
              </a:rPr>
              <a:t>03</a:t>
            </a:r>
            <a:endParaRPr lang="es-CL" b="1" dirty="0">
              <a:latin typeface="Arial" panose="020B0604020202020204" pitchFamily="34" charset="0"/>
              <a:cs typeface="Arial" panose="020B0604020202020204" pitchFamily="34" charset="0"/>
            </a:endParaRPr>
          </a:p>
        </p:txBody>
      </p:sp>
      <p:sp>
        <p:nvSpPr>
          <p:cNvPr id="9" name="Marcador de texto 8"/>
          <p:cNvSpPr>
            <a:spLocks noGrp="1"/>
          </p:cNvSpPr>
          <p:nvPr>
            <p:ph type="body" sz="half" idx="2"/>
          </p:nvPr>
        </p:nvSpPr>
        <p:spPr>
          <a:xfrm>
            <a:off x="839788" y="2057400"/>
            <a:ext cx="4448492" cy="3811588"/>
          </a:xfrm>
        </p:spPr>
        <p:txBody>
          <a:bodyPr>
            <a:normAutofit/>
          </a:bodyPr>
          <a:lstStyle/>
          <a:p>
            <a:pPr>
              <a:lnSpc>
                <a:spcPct val="100000"/>
              </a:lnSpc>
            </a:pPr>
            <a:r>
              <a:rPr lang="es-ES" sz="3600" b="1" spc="-300" dirty="0">
                <a:solidFill>
                  <a:schemeClr val="accent2">
                    <a:lumMod val="50000"/>
                  </a:schemeClr>
                </a:solidFill>
                <a:latin typeface="Arial" panose="020B0604020202020204" pitchFamily="34" charset="0"/>
                <a:ea typeface="Bebas Neue"/>
                <a:cs typeface="Arial" panose="020B0604020202020204" pitchFamily="34" charset="0"/>
              </a:rPr>
              <a:t>REASIGNACIÓN DE INGRESOS TARIFARIOS</a:t>
            </a:r>
          </a:p>
          <a:p>
            <a:endParaRPr lang="es-ES" dirty="0"/>
          </a:p>
          <a:p>
            <a:endParaRPr lang="es-ES" dirty="0"/>
          </a:p>
        </p:txBody>
      </p:sp>
      <p:sp>
        <p:nvSpPr>
          <p:cNvPr id="8" name="CuadroTexto 7"/>
          <p:cNvSpPr txBox="1"/>
          <p:nvPr/>
        </p:nvSpPr>
        <p:spPr>
          <a:xfrm>
            <a:off x="10210800" y="5460260"/>
            <a:ext cx="1981200" cy="528350"/>
          </a:xfrm>
          <a:prstGeom prst="rect">
            <a:avLst/>
          </a:prstGeom>
          <a:noFill/>
        </p:spPr>
        <p:txBody>
          <a:bodyPr wrap="square" rtlCol="0">
            <a:spAutoFit/>
          </a:bodyPr>
          <a:lstStyle/>
          <a:p>
            <a:pPr marL="0" marR="0" lvl="0" indent="0" algn="r" defTabSz="457200" rtl="0" eaLnBrk="1" fontAlgn="auto" latinLnBrk="0" hangingPunct="1">
              <a:lnSpc>
                <a:spcPts val="3424"/>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FFFFFF"/>
                </a:solidFill>
                <a:effectLst/>
                <a:uLnTx/>
                <a:uFillTx/>
                <a:latin typeface="Open Sans"/>
                <a:ea typeface="Open Sans"/>
                <a:cs typeface="Open Sans"/>
              </a:rPr>
              <a:t>Subestación Concón</a:t>
            </a:r>
            <a:endParaRPr kumimoji="0" lang="es-CL" sz="1400" b="0" i="0" u="none" strike="noStrike" kern="1200" cap="none" spc="0" normalizeH="0" baseline="0" noProof="0" dirty="0">
              <a:ln>
                <a:noFill/>
              </a:ln>
              <a:solidFill>
                <a:srgbClr val="FFFFFF"/>
              </a:solidFill>
              <a:effectLst/>
              <a:uLnTx/>
              <a:uFillTx/>
              <a:latin typeface="Open Sans"/>
              <a:ea typeface="Open Sans"/>
              <a:cs typeface="Open Sans"/>
            </a:endParaRPr>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25142" r="16164"/>
          <a:stretch/>
        </p:blipFill>
        <p:spPr>
          <a:xfrm>
            <a:off x="6050280" y="10009"/>
            <a:ext cx="6120000" cy="5886175"/>
          </a:xfrm>
          <a:prstGeom prst="rect">
            <a:avLst/>
          </a:prstGeom>
        </p:spPr>
      </p:pic>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0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575336" y="630154"/>
            <a:ext cx="4434813" cy="1600200"/>
          </a:xfrm>
        </p:spPr>
        <p:txBody>
          <a:bodyPr>
            <a:normAutofit fontScale="90000"/>
          </a:bodyPr>
          <a:lstStyle/>
          <a:p>
            <a:pPr>
              <a:lnSpc>
                <a:spcPct val="100000"/>
              </a:lnSpc>
            </a:pPr>
            <a:r>
              <a:rPr lang="es-ES" sz="3600" b="1" spc="-300" dirty="0">
                <a:solidFill>
                  <a:schemeClr val="tx1">
                    <a:lumMod val="50000"/>
                    <a:lumOff val="50000"/>
                  </a:schemeClr>
                </a:solidFill>
                <a:latin typeface="Arial" panose="020B0604020202020204" pitchFamily="34" charset="0"/>
                <a:ea typeface="Bebas Neue"/>
                <a:cs typeface="Arial" panose="020B0604020202020204" pitchFamily="34" charset="0"/>
              </a:rPr>
              <a:t>REASIGNACIÓN DE INGRESOS TARIFARIOS</a:t>
            </a: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35794" y="1759434"/>
            <a:ext cx="1138936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2"/>
          <p:cNvSpPr txBox="1"/>
          <p:nvPr/>
        </p:nvSpPr>
        <p:spPr>
          <a:xfrm>
            <a:off x="635794" y="2467223"/>
            <a:ext cx="5219191"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El DS 10 señala que en caso que se produzcan Ingresos Tarifarios Reales por Tramo</a:t>
            </a:r>
            <a:r>
              <a:rPr kumimoji="0" lang="es-CL"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s-ES"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en los Sistemas de Transmisión que superen los niveles normales referenciales y que se originen por un retraso en la entrada en operación de Obras de Expansión de instalaciones de transmisión respecto de las fechas establecidas en los Decretos de Expansión respectivos o por la indisponibilidad producida en instalaciones de transmisión nacional o zonal durante el primer año de operación, el Coordinador deberá efectuar una reasignación de la componente de Ingresos Tarifarios Reales que corresponda.</a:t>
            </a:r>
            <a:endParaRPr kumimoji="0" lang="es-CL" sz="2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4" name="Rectángulo 3"/>
          <p:cNvSpPr/>
          <p:nvPr/>
        </p:nvSpPr>
        <p:spPr>
          <a:xfrm>
            <a:off x="6250702" y="2004859"/>
            <a:ext cx="5619750" cy="2554545"/>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Actualmente desconocemos de los plazos establecidos para que las empresas generadoras identifiquen y soliciten una reasignación, en caso que corresponda. Como también para que el Coordinador calcule las Reasignaciones.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Además, el reglamento considera como fecha establecida los decretos de expansión respectivos</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 importante mencionar que los decretos de expansión tienen plazos, no fechas (mes-año)</a:t>
            </a: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Conector recto 10"/>
          <p:cNvCxnSpPr/>
          <p:nvPr/>
        </p:nvCxnSpPr>
        <p:spPr>
          <a:xfrm>
            <a:off x="6063133" y="637336"/>
            <a:ext cx="32867" cy="5258848"/>
          </a:xfrm>
          <a:prstGeom prst="line">
            <a:avLst/>
          </a:prstGeom>
        </p:spPr>
        <p:style>
          <a:lnRef idx="1">
            <a:schemeClr val="accent3"/>
          </a:lnRef>
          <a:fillRef idx="0">
            <a:schemeClr val="accent3"/>
          </a:fillRef>
          <a:effectRef idx="0">
            <a:schemeClr val="accent3"/>
          </a:effectRef>
          <a:fontRef idx="minor">
            <a:schemeClr val="tx1"/>
          </a:fontRef>
        </p:style>
      </p:cxn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98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5F5E32-65CC-25D3-D811-B5F71BEE2E7C}"/>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38BFF7D-0EDC-6D2C-7BF8-5AB8535BC30C}"/>
              </a:ext>
            </a:extLst>
          </p:cNvPr>
          <p:cNvSpPr txBox="1"/>
          <p:nvPr/>
        </p:nvSpPr>
        <p:spPr>
          <a:xfrm>
            <a:off x="1188490" y="2828700"/>
            <a:ext cx="2914555" cy="650819"/>
          </a:xfrm>
          <a:prstGeom prst="rect">
            <a:avLst/>
          </a:prstGeom>
          <a:noFill/>
        </p:spPr>
        <p:txBody>
          <a:bodyPr wrap="square" rtlCol="0">
            <a:spAutoFit/>
          </a:bodyPr>
          <a:lstStyle/>
          <a:p>
            <a:pPr algn="ctr" defTabSz="414772"/>
            <a:r>
              <a:rPr lang="es-CL" sz="3629" b="1" dirty="0">
                <a:solidFill>
                  <a:prstClr val="white"/>
                </a:solidFill>
                <a:latin typeface="Karla" pitchFamily="2" charset="0"/>
                <a:ea typeface="Karla" pitchFamily="2" charset="0"/>
              </a:rPr>
              <a:t>CONTENIDO</a:t>
            </a:r>
          </a:p>
        </p:txBody>
      </p:sp>
      <p:sp>
        <p:nvSpPr>
          <p:cNvPr id="3" name="CuadroTexto 2">
            <a:extLst>
              <a:ext uri="{FF2B5EF4-FFF2-40B4-BE49-F238E27FC236}">
                <a16:creationId xmlns:a16="http://schemas.microsoft.com/office/drawing/2014/main" id="{293FFC91-BFE5-9CDD-D92C-5D7357C60E46}"/>
              </a:ext>
            </a:extLst>
          </p:cNvPr>
          <p:cNvSpPr txBox="1"/>
          <p:nvPr/>
        </p:nvSpPr>
        <p:spPr>
          <a:xfrm>
            <a:off x="5929982" y="581064"/>
            <a:ext cx="5144130" cy="6122830"/>
          </a:xfrm>
          <a:prstGeom prst="rect">
            <a:avLst/>
          </a:prstGeom>
          <a:noFill/>
        </p:spPr>
        <p:txBody>
          <a:bodyPr wrap="square" rtlCol="0">
            <a:spAutoFit/>
          </a:bodyPr>
          <a:lstStyle/>
          <a:p>
            <a:pPr marL="414772" indent="-414772" defTabSz="414772">
              <a:buFont typeface="+mj-lt"/>
              <a:buAutoNum type="arabicPeriod"/>
            </a:pPr>
            <a:r>
              <a:rPr lang="es-CL" sz="2177" b="1" dirty="0">
                <a:solidFill>
                  <a:srgbClr val="575757"/>
                </a:solidFill>
                <a:latin typeface="Karla" pitchFamily="2" charset="0"/>
                <a:ea typeface="Karla" pitchFamily="2" charset="0"/>
              </a:rPr>
              <a:t>Metodología de Calificación</a:t>
            </a:r>
          </a:p>
          <a:p>
            <a:pPr marL="829544" lvl="1" indent="-414772" defTabSz="414772">
              <a:buFont typeface="+mj-lt"/>
              <a:buAutoNum type="alphaLcPeriod"/>
            </a:pPr>
            <a:r>
              <a:rPr lang="es-ES" sz="2177" dirty="0">
                <a:solidFill>
                  <a:srgbClr val="575757"/>
                </a:solidFill>
                <a:latin typeface="Karla" pitchFamily="2" charset="0"/>
                <a:ea typeface="Karla" pitchFamily="2" charset="0"/>
              </a:rPr>
              <a:t>Antecedentes generales</a:t>
            </a:r>
          </a:p>
          <a:p>
            <a:pPr marL="829544" lvl="1" indent="-414772" defTabSz="414772">
              <a:buFont typeface="+mj-lt"/>
              <a:buAutoNum type="alphaLcPeriod"/>
            </a:pPr>
            <a:r>
              <a:rPr lang="es-ES" sz="2177" dirty="0">
                <a:solidFill>
                  <a:srgbClr val="575757"/>
                </a:solidFill>
                <a:latin typeface="Karla" pitchFamily="2" charset="0"/>
                <a:ea typeface="Karla" pitchFamily="2" charset="0"/>
              </a:rPr>
              <a:t>¿Por qué cambia la calificación de regulado a dedicado?</a:t>
            </a:r>
          </a:p>
          <a:p>
            <a:pPr marL="829544" lvl="1" indent="-414772" defTabSz="414772">
              <a:buFont typeface="+mj-lt"/>
              <a:buAutoNum type="alphaLcPeriod"/>
            </a:pPr>
            <a:r>
              <a:rPr lang="es-ES" sz="2177" dirty="0">
                <a:solidFill>
                  <a:srgbClr val="575757"/>
                </a:solidFill>
                <a:latin typeface="Karla" pitchFamily="2" charset="0"/>
                <a:ea typeface="Karla" pitchFamily="2" charset="0"/>
              </a:rPr>
              <a:t>Consecuencias del cambio de calificación</a:t>
            </a:r>
          </a:p>
          <a:p>
            <a:pPr marL="829544" lvl="1" indent="-414772" defTabSz="414772">
              <a:buFont typeface="+mj-lt"/>
              <a:buAutoNum type="alphaLcPeriod"/>
            </a:pPr>
            <a:r>
              <a:rPr lang="es-ES" sz="2177" dirty="0">
                <a:solidFill>
                  <a:srgbClr val="575757"/>
                </a:solidFill>
                <a:latin typeface="Karla" pitchFamily="2" charset="0"/>
                <a:ea typeface="Karla" pitchFamily="2" charset="0"/>
              </a:rPr>
              <a:t>Calificación de instalaciones radiales</a:t>
            </a:r>
          </a:p>
          <a:p>
            <a:pPr marL="829544" lvl="1" indent="-414772" defTabSz="414772">
              <a:buFont typeface="+mj-lt"/>
              <a:buAutoNum type="alphaLcPeriod"/>
            </a:pPr>
            <a:r>
              <a:rPr lang="es-ES" sz="2177" dirty="0">
                <a:solidFill>
                  <a:srgbClr val="575757"/>
                </a:solidFill>
                <a:latin typeface="Karla" pitchFamily="2" charset="0"/>
                <a:ea typeface="Karla" pitchFamily="2" charset="0"/>
              </a:rPr>
              <a:t>Calificación de instalaciones enmalladas</a:t>
            </a:r>
          </a:p>
          <a:p>
            <a:pPr marL="414772" indent="-414772" defTabSz="414772">
              <a:buFont typeface="+mj-lt"/>
              <a:buAutoNum type="arabicPeriod"/>
            </a:pPr>
            <a:endParaRPr lang="es-CL" sz="2177" dirty="0">
              <a:solidFill>
                <a:srgbClr val="575757"/>
              </a:solidFill>
              <a:latin typeface="Karla" pitchFamily="2" charset="0"/>
              <a:ea typeface="Karla" pitchFamily="2" charset="0"/>
            </a:endParaRPr>
          </a:p>
          <a:p>
            <a:pPr marL="414772" indent="-414772" defTabSz="414772">
              <a:buFont typeface="+mj-lt"/>
              <a:buAutoNum type="arabicPeriod"/>
            </a:pPr>
            <a:r>
              <a:rPr lang="es-CL" sz="2177" b="1" dirty="0">
                <a:solidFill>
                  <a:srgbClr val="575757"/>
                </a:solidFill>
                <a:latin typeface="Karla" pitchFamily="2" charset="0"/>
                <a:ea typeface="Karla" pitchFamily="2" charset="0"/>
              </a:rPr>
              <a:t>Predictibilidad de los Ingresos Regulados</a:t>
            </a:r>
          </a:p>
          <a:p>
            <a:pPr marL="829544" lvl="1" indent="-414772" defTabSz="414772">
              <a:buFont typeface="+mj-lt"/>
              <a:buAutoNum type="alphaLcPeriod"/>
            </a:pPr>
            <a:r>
              <a:rPr lang="es-CL" sz="2177" dirty="0">
                <a:solidFill>
                  <a:srgbClr val="575757"/>
                </a:solidFill>
                <a:latin typeface="Karla" pitchFamily="2" charset="0"/>
                <a:ea typeface="Karla" pitchFamily="2" charset="0"/>
              </a:rPr>
              <a:t>Antecedentes generales</a:t>
            </a:r>
          </a:p>
          <a:p>
            <a:pPr marL="829544" lvl="1" indent="-414772" defTabSz="414772">
              <a:buFont typeface="+mj-lt"/>
              <a:buAutoNum type="alphaLcPeriod"/>
            </a:pPr>
            <a:r>
              <a:rPr lang="es-CL" sz="2177" dirty="0">
                <a:solidFill>
                  <a:srgbClr val="575757"/>
                </a:solidFill>
                <a:latin typeface="Karla" pitchFamily="2" charset="0"/>
                <a:ea typeface="Karla" pitchFamily="2" charset="0"/>
              </a:rPr>
              <a:t>Variabilidad e Incertidumbre</a:t>
            </a:r>
          </a:p>
          <a:p>
            <a:pPr marL="829544" lvl="1" indent="-414772" defTabSz="414772">
              <a:buFont typeface="+mj-lt"/>
              <a:buAutoNum type="alphaLcPeriod"/>
            </a:pPr>
            <a:r>
              <a:rPr lang="es-CL" sz="2177" dirty="0">
                <a:solidFill>
                  <a:srgbClr val="575757"/>
                </a:solidFill>
                <a:latin typeface="Karla" pitchFamily="2" charset="0"/>
                <a:ea typeface="Karla" pitchFamily="2" charset="0"/>
              </a:rPr>
              <a:t>Pérdidas invisibles</a:t>
            </a:r>
          </a:p>
          <a:p>
            <a:pPr marL="829544" lvl="1" indent="-414772" defTabSz="414772">
              <a:buFont typeface="+mj-lt"/>
              <a:buAutoNum type="alphaLcPeriod"/>
            </a:pPr>
            <a:r>
              <a:rPr lang="es-CL" sz="2177" dirty="0">
                <a:solidFill>
                  <a:srgbClr val="575757"/>
                </a:solidFill>
                <a:latin typeface="Karla" pitchFamily="2" charset="0"/>
                <a:ea typeface="Karla" pitchFamily="2" charset="0"/>
              </a:rPr>
              <a:t>Propuesta</a:t>
            </a:r>
          </a:p>
          <a:p>
            <a:pPr marL="829544" lvl="1" indent="-414772" defTabSz="414772">
              <a:buFont typeface="+mj-lt"/>
              <a:buAutoNum type="alphaLcPeriod"/>
            </a:pPr>
            <a:endParaRPr lang="es-CL" sz="2177" dirty="0">
              <a:solidFill>
                <a:srgbClr val="575757"/>
              </a:solidFill>
              <a:latin typeface="Karla" pitchFamily="2" charset="0"/>
              <a:ea typeface="Karla" pitchFamily="2" charset="0"/>
            </a:endParaRPr>
          </a:p>
        </p:txBody>
      </p:sp>
    </p:spTree>
    <p:extLst>
      <p:ext uri="{BB962C8B-B14F-4D97-AF65-F5344CB8AC3E}">
        <p14:creationId xmlns:p14="http://schemas.microsoft.com/office/powerpoint/2010/main" val="3870900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8EDABE-8858-D2DD-0EFC-2E6A8EB9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cxnSp>
        <p:nvCxnSpPr>
          <p:cNvPr id="6" name="Conector recto 5"/>
          <p:cNvCxnSpPr/>
          <p:nvPr/>
        </p:nvCxnSpPr>
        <p:spPr>
          <a:xfrm>
            <a:off x="0" y="637336"/>
            <a:ext cx="12192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1" y="6049570"/>
            <a:ext cx="3876007" cy="63350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a:xfrm>
            <a:off x="575336" y="630154"/>
            <a:ext cx="4434813" cy="1600200"/>
          </a:xfrm>
        </p:spPr>
        <p:txBody>
          <a:bodyPr>
            <a:normAutofit fontScale="90000"/>
          </a:bodyPr>
          <a:lstStyle/>
          <a:p>
            <a:pPr>
              <a:lnSpc>
                <a:spcPct val="100000"/>
              </a:lnSpc>
            </a:pPr>
            <a:r>
              <a:rPr lang="es-ES" sz="3600" b="1" spc="-300" dirty="0">
                <a:solidFill>
                  <a:schemeClr val="tx1">
                    <a:lumMod val="50000"/>
                    <a:lumOff val="50000"/>
                  </a:schemeClr>
                </a:solidFill>
                <a:latin typeface="Arial" panose="020B0604020202020204" pitchFamily="34" charset="0"/>
                <a:ea typeface="Bebas Neue"/>
                <a:cs typeface="Arial" panose="020B0604020202020204" pitchFamily="34" charset="0"/>
              </a:rPr>
              <a:t>REASIGNACIÓN DE INGRESOS TARIFARIOS</a:t>
            </a:r>
          </a:p>
        </p:txBody>
      </p:sp>
      <p:sp>
        <p:nvSpPr>
          <p:cNvPr id="9" name="Marcador de texto 8"/>
          <p:cNvSpPr>
            <a:spLocks noGrp="1"/>
          </p:cNvSpPr>
          <p:nvPr>
            <p:ph type="body" sz="half" idx="2"/>
          </p:nvPr>
        </p:nvSpPr>
        <p:spPr>
          <a:xfrm>
            <a:off x="728241" y="2392935"/>
            <a:ext cx="3932237" cy="3811588"/>
          </a:xfrm>
        </p:spPr>
        <p:txBody>
          <a:bodyPr/>
          <a:lstStyle/>
          <a:p>
            <a:endParaRPr lang="es-ES" dirty="0"/>
          </a:p>
          <a:p>
            <a:endParaRPr lang="es-ES" dirty="0"/>
          </a:p>
        </p:txBody>
      </p:sp>
      <p:sp>
        <p:nvSpPr>
          <p:cNvPr id="10" name="Marcador de texto 8"/>
          <p:cNvSpPr txBox="1">
            <a:spLocks/>
          </p:cNvSpPr>
          <p:nvPr/>
        </p:nvSpPr>
        <p:spPr>
          <a:xfrm>
            <a:off x="635794" y="1759434"/>
            <a:ext cx="11389360"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2"/>
          <p:cNvSpPr txBox="1"/>
          <p:nvPr/>
        </p:nvSpPr>
        <p:spPr>
          <a:xfrm>
            <a:off x="635795" y="2298181"/>
            <a:ext cx="5326276"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Situación Actual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fijación de cargo del </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segundo semestre 2024</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 actualizaron los saldos del sistema zonal C y E de acuerdo con el Oficio Ordinario CNE N°351, de 24 de mayo de 2024, en virtud de la aplicación del artículo 114° bis de la Ley por la reasignación de ingresos tarifarios debido al retraso en la entrada en operación de las obras de expansión denominadas “Ampliación de la S/E Agua Santa” (Decreto 418) y S/E Los Varones respectivamente.</a:t>
            </a:r>
            <a:endParaRPr kumimoji="0" lang="es-C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 esta reasignación el cargo en el sistema C subió de 0 a 13 $/</a:t>
            </a:r>
            <a:r>
              <a:rPr kumimoji="0" lang="es-E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kwh</a:t>
            </a: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Actualmente el sistema se encuentra recaudando para pagar, sin embargo, aún no se ha implementado ningún cuadro de pago por la reasignación.</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Agua Santa entró en operación en Julio-23</a:t>
            </a:r>
            <a:endParaRPr kumimoji="0" lang="es-C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C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Bebas Neue" panose="020B0604020202020204" charset="0"/>
                <a:ea typeface="+mn-ea"/>
                <a:cs typeface="+mn-cs"/>
              </a:rPr>
              <a:t>.</a:t>
            </a:r>
            <a:endParaRPr kumimoji="0" lang="es-CL" sz="1400" b="0" i="0" u="none" strike="noStrike" kern="1200" cap="none" spc="0" normalizeH="0" baseline="0" noProof="0" dirty="0">
              <a:ln>
                <a:noFill/>
              </a:ln>
              <a:solidFill>
                <a:prstClr val="black"/>
              </a:solidFill>
              <a:effectLst/>
              <a:uLnTx/>
              <a:uFillTx/>
              <a:latin typeface="Bebas Neu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Bebas Neue" panose="020B0604020202020204" charset="0"/>
                <a:ea typeface="+mn-ea"/>
                <a:cs typeface="+mn-cs"/>
              </a:rPr>
              <a:t> </a:t>
            </a:r>
            <a:endParaRPr kumimoji="0" lang="es-CL" sz="1400" b="0" i="0" u="none" strike="noStrike" kern="1200" cap="none" spc="0" normalizeH="0" baseline="0" noProof="0" dirty="0">
              <a:ln>
                <a:noFill/>
              </a:ln>
              <a:solidFill>
                <a:prstClr val="black"/>
              </a:solidFill>
              <a:effectLst/>
              <a:uLnTx/>
              <a:uFillTx/>
              <a:latin typeface="Bebas Neue"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adroTexto 10"/>
          <p:cNvSpPr txBox="1"/>
          <p:nvPr/>
        </p:nvSpPr>
        <p:spPr>
          <a:xfrm>
            <a:off x="6672449" y="1455509"/>
            <a:ext cx="4642326" cy="427809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Propuestas: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todo el proceso, de Reasignación de Ingresos tarifarios, indicar plazos, desde la reclamación.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Establecer plazos para el calculo de Reasignación de Ingresos Tarifarios, que se están recuperando a través del cargo de transmisión.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C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Evaluar efectos de la reasignación de ingresos tarifarios una vez que entren en operación las obras atrasadas. ¿Se calculará desde el Decreto de Expansión?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623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1792688" y="5942111"/>
            <a:ext cx="4445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CuadroTexto 2">
            <a:extLst>
              <a:ext uri="{FF2B5EF4-FFF2-40B4-BE49-F238E27FC236}">
                <a16:creationId xmlns:a16="http://schemas.microsoft.com/office/drawing/2014/main" id="{D86D1848-0D7F-954D-84D7-6958679F368D}"/>
              </a:ext>
            </a:extLst>
          </p:cNvPr>
          <p:cNvSpPr txBox="1"/>
          <p:nvPr/>
        </p:nvSpPr>
        <p:spPr>
          <a:xfrm>
            <a:off x="1786128" y="94488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D9E5AF9E-406B-756B-D4FE-614A0B010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6184"/>
            <a:ext cx="12192001" cy="993974"/>
          </a:xfrm>
          <a:prstGeom prst="rect">
            <a:avLst/>
          </a:prstGeom>
        </p:spPr>
      </p:pic>
      <p:pic>
        <p:nvPicPr>
          <p:cNvPr id="2050" name="Picture 2" descr="http://nuestranet.chilquinta/uploads/2014/04/20140403001030-grupo-empresasmesa-de-trabaj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227" y="3489618"/>
            <a:ext cx="4511544" cy="720078"/>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6"/>
          <p:cNvSpPr txBox="1">
            <a:spLocks/>
          </p:cNvSpPr>
          <p:nvPr/>
        </p:nvSpPr>
        <p:spPr>
          <a:xfrm>
            <a:off x="1523275" y="1589747"/>
            <a:ext cx="8630920" cy="1600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300" normalizeH="0" baseline="0" noProof="0" dirty="0">
                <a:ln>
                  <a:noFill/>
                </a:ln>
                <a:solidFill>
                  <a:prstClr val="white">
                    <a:lumMod val="50000"/>
                  </a:prstClr>
                </a:solidFill>
                <a:effectLst/>
                <a:uLnTx/>
                <a:uFillTx/>
                <a:latin typeface="Arial" panose="020B0604020202020204" pitchFamily="34" charset="0"/>
                <a:ea typeface="Bebas Neue"/>
                <a:cs typeface="Arial" panose="020B0604020202020204" pitchFamily="34" charset="0"/>
              </a:rPr>
              <a:t>GRACIAS</a:t>
            </a:r>
          </a:p>
        </p:txBody>
      </p:sp>
      <p:sp>
        <p:nvSpPr>
          <p:cNvPr id="5" name="CuadroTexto 4"/>
          <p:cNvSpPr txBox="1"/>
          <p:nvPr/>
        </p:nvSpPr>
        <p:spPr>
          <a:xfrm>
            <a:off x="261257" y="5366657"/>
            <a:ext cx="117565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24-04-2025</a:t>
            </a:r>
            <a:endPar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239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62AD0E-0373-996E-E8BA-72E0419F2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2" cy="6858000"/>
          </a:xfrm>
          <a:prstGeom prst="rect">
            <a:avLst/>
          </a:prstGeom>
        </p:spPr>
      </p:pic>
      <p:pic>
        <p:nvPicPr>
          <p:cNvPr id="1026" name="Picture 2" descr="http://nuestranet.chilquinta/uploads/2014/04/20140403001030-logo-grupo-empresas-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478" y="3313819"/>
            <a:ext cx="6175446" cy="1009325"/>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46A-B74F-4CB8-BB1B-5386F1F6A545}"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105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979"/>
          </a:xfrm>
          <a:prstGeom prst="rect">
            <a:avLst/>
          </a:prstGeom>
        </p:spPr>
      </p:pic>
      <p:sp>
        <p:nvSpPr>
          <p:cNvPr id="3" name="object 3"/>
          <p:cNvSpPr txBox="1"/>
          <p:nvPr/>
        </p:nvSpPr>
        <p:spPr>
          <a:xfrm>
            <a:off x="681764" y="2897599"/>
            <a:ext cx="6971804" cy="2005122"/>
          </a:xfrm>
          <a:prstGeom prst="rect">
            <a:avLst/>
          </a:prstGeom>
        </p:spPr>
        <p:txBody>
          <a:bodyPr vert="horz" wrap="square" lIns="0" tIns="8086" rIns="0" bIns="0" rtlCol="0">
            <a:spAutoFit/>
          </a:bodyPr>
          <a:lstStyle/>
          <a:p>
            <a:pPr marL="7701" defTabSz="554492">
              <a:spcBef>
                <a:spcPts val="64"/>
              </a:spcBef>
            </a:pPr>
            <a:r>
              <a:rPr lang="es-CL" sz="3244" b="1" kern="0" spc="103" dirty="0">
                <a:solidFill>
                  <a:srgbClr val="FFFFFF"/>
                </a:solidFill>
                <a:latin typeface="Tahoma"/>
                <a:cs typeface="Tahoma"/>
              </a:rPr>
              <a:t>Calificación de instalaciones Dedicadas: Alineamiento Regulatorio con </a:t>
            </a:r>
            <a:r>
              <a:rPr lang="es-CL" sz="3244" b="1" kern="0" spc="103">
                <a:solidFill>
                  <a:srgbClr val="FFFFFF"/>
                </a:solidFill>
                <a:latin typeface="Tahoma"/>
                <a:cs typeface="Tahoma"/>
              </a:rPr>
              <a:t>el Marco </a:t>
            </a:r>
            <a:r>
              <a:rPr lang="es-CL" sz="3244" b="1" kern="0" spc="103" dirty="0">
                <a:solidFill>
                  <a:srgbClr val="FFFFFF"/>
                </a:solidFill>
                <a:latin typeface="Tahoma"/>
                <a:cs typeface="Tahoma"/>
              </a:rPr>
              <a:t>Legal Vigente</a:t>
            </a:r>
            <a:endParaRPr sz="3244" kern="0" dirty="0">
              <a:solidFill>
                <a:sysClr val="windowText" lastClr="000000"/>
              </a:solidFill>
              <a:latin typeface="Tahoma"/>
              <a:cs typeface="Tahoma"/>
            </a:endParaRPr>
          </a:p>
        </p:txBody>
      </p:sp>
      <p:grpSp>
        <p:nvGrpSpPr>
          <p:cNvPr id="4" name="object 4"/>
          <p:cNvGrpSpPr/>
          <p:nvPr/>
        </p:nvGrpSpPr>
        <p:grpSpPr>
          <a:xfrm>
            <a:off x="8089556" y="0"/>
            <a:ext cx="4108639" cy="6863391"/>
            <a:chOff x="13339571" y="0"/>
            <a:chExt cx="6775450" cy="11318240"/>
          </a:xfrm>
        </p:grpSpPr>
        <p:sp>
          <p:nvSpPr>
            <p:cNvPr id="5" name="object 5"/>
            <p:cNvSpPr/>
            <p:nvPr/>
          </p:nvSpPr>
          <p:spPr>
            <a:xfrm>
              <a:off x="13642847" y="1560290"/>
              <a:ext cx="6461125" cy="9742805"/>
            </a:xfrm>
            <a:custGeom>
              <a:avLst/>
              <a:gdLst/>
              <a:ahLst/>
              <a:cxnLst/>
              <a:rect l="l" t="t" r="r" b="b"/>
              <a:pathLst>
                <a:path w="6461125" h="9742805">
                  <a:moveTo>
                    <a:pt x="-344" y="246"/>
                  </a:moveTo>
                  <a:lnTo>
                    <a:pt x="-344" y="4902957"/>
                  </a:lnTo>
                  <a:lnTo>
                    <a:pt x="6460616" y="9742492"/>
                  </a:lnTo>
                  <a:lnTo>
                    <a:pt x="6460616" y="4839713"/>
                  </a:lnTo>
                  <a:lnTo>
                    <a:pt x="-344" y="246"/>
                  </a:lnTo>
                  <a:close/>
                </a:path>
              </a:pathLst>
            </a:custGeom>
            <a:solidFill>
              <a:srgbClr val="FF8000"/>
            </a:solidFill>
          </p:spPr>
          <p:txBody>
            <a:bodyPr wrap="square" lIns="0" tIns="0" rIns="0" bIns="0" rtlCol="0"/>
            <a:lstStyle/>
            <a:p>
              <a:pPr defTabSz="554492"/>
              <a:endParaRPr sz="1092" kern="0">
                <a:solidFill>
                  <a:sysClr val="windowText" lastClr="000000"/>
                </a:solidFill>
              </a:endParaRPr>
            </a:p>
          </p:txBody>
        </p:sp>
        <p:sp>
          <p:nvSpPr>
            <p:cNvPr id="6" name="object 6"/>
            <p:cNvSpPr/>
            <p:nvPr/>
          </p:nvSpPr>
          <p:spPr>
            <a:xfrm>
              <a:off x="13642847" y="8083010"/>
              <a:ext cx="4304665" cy="3225165"/>
            </a:xfrm>
            <a:custGeom>
              <a:avLst/>
              <a:gdLst/>
              <a:ahLst/>
              <a:cxnLst/>
              <a:rect l="l" t="t" r="r" b="b"/>
              <a:pathLst>
                <a:path w="4304665" h="3225165">
                  <a:moveTo>
                    <a:pt x="-344" y="81"/>
                  </a:moveTo>
                  <a:lnTo>
                    <a:pt x="-344" y="3224651"/>
                  </a:lnTo>
                  <a:lnTo>
                    <a:pt x="4304211" y="3224651"/>
                  </a:lnTo>
                  <a:lnTo>
                    <a:pt x="-344" y="81"/>
                  </a:lnTo>
                  <a:close/>
                </a:path>
              </a:pathLst>
            </a:custGeom>
            <a:solidFill>
              <a:srgbClr val="41AA52"/>
            </a:solidFill>
          </p:spPr>
          <p:txBody>
            <a:bodyPr wrap="square" lIns="0" tIns="0" rIns="0" bIns="0" rtlCol="0"/>
            <a:lstStyle/>
            <a:p>
              <a:pPr defTabSz="554492"/>
              <a:endParaRPr sz="1092" kern="0">
                <a:solidFill>
                  <a:sysClr val="windowText" lastClr="000000"/>
                </a:solidFill>
              </a:endParaRPr>
            </a:p>
          </p:txBody>
        </p:sp>
        <p:pic>
          <p:nvPicPr>
            <p:cNvPr id="7" name="object 7"/>
            <p:cNvPicPr/>
            <p:nvPr/>
          </p:nvPicPr>
          <p:blipFill>
            <a:blip r:embed="rId3" cstate="print"/>
            <a:stretch>
              <a:fillRect/>
            </a:stretch>
          </p:blipFill>
          <p:spPr>
            <a:xfrm>
              <a:off x="16396715" y="0"/>
              <a:ext cx="3707383" cy="11307790"/>
            </a:xfrm>
            <a:prstGeom prst="rect">
              <a:avLst/>
            </a:prstGeom>
          </p:spPr>
        </p:pic>
        <p:sp>
          <p:nvSpPr>
            <p:cNvPr id="8" name="object 8"/>
            <p:cNvSpPr/>
            <p:nvPr/>
          </p:nvSpPr>
          <p:spPr>
            <a:xfrm>
              <a:off x="16396301" y="3623980"/>
              <a:ext cx="3707765" cy="7684134"/>
            </a:xfrm>
            <a:custGeom>
              <a:avLst/>
              <a:gdLst/>
              <a:ahLst/>
              <a:cxnLst/>
              <a:rect l="l" t="t" r="r" b="b"/>
              <a:pathLst>
                <a:path w="3707765" h="7684134">
                  <a:moveTo>
                    <a:pt x="0" y="0"/>
                  </a:moveTo>
                  <a:lnTo>
                    <a:pt x="3707417" y="2776911"/>
                  </a:lnTo>
                </a:path>
                <a:path w="3707765" h="7684134">
                  <a:moveTo>
                    <a:pt x="3707417" y="7680290"/>
                  </a:moveTo>
                  <a:lnTo>
                    <a:pt x="0" y="4903346"/>
                  </a:lnTo>
                </a:path>
                <a:path w="3707765" h="7684134">
                  <a:moveTo>
                    <a:pt x="0" y="6522555"/>
                  </a:moveTo>
                  <a:lnTo>
                    <a:pt x="1550884" y="7683643"/>
                  </a:lnTo>
                </a:path>
              </a:pathLst>
            </a:custGeom>
            <a:ln w="20940">
              <a:solidFill>
                <a:srgbClr val="FFFFFF"/>
              </a:solidFill>
            </a:ln>
          </p:spPr>
          <p:txBody>
            <a:bodyPr wrap="square" lIns="0" tIns="0" rIns="0" bIns="0" rtlCol="0"/>
            <a:lstStyle/>
            <a:p>
              <a:pPr defTabSz="554492"/>
              <a:endParaRPr sz="1092" kern="0">
                <a:solidFill>
                  <a:sysClr val="windowText" lastClr="000000"/>
                </a:solidFill>
              </a:endParaRPr>
            </a:p>
          </p:txBody>
        </p:sp>
        <p:sp>
          <p:nvSpPr>
            <p:cNvPr id="9" name="object 9"/>
            <p:cNvSpPr/>
            <p:nvPr/>
          </p:nvSpPr>
          <p:spPr>
            <a:xfrm>
              <a:off x="13339571" y="1560290"/>
              <a:ext cx="53340" cy="2386330"/>
            </a:xfrm>
            <a:custGeom>
              <a:avLst/>
              <a:gdLst/>
              <a:ahLst/>
              <a:cxnLst/>
              <a:rect l="l" t="t" r="r" b="b"/>
              <a:pathLst>
                <a:path w="53340" h="2386329">
                  <a:moveTo>
                    <a:pt x="52645" y="246"/>
                  </a:moveTo>
                  <a:lnTo>
                    <a:pt x="-337" y="246"/>
                  </a:lnTo>
                  <a:lnTo>
                    <a:pt x="-337" y="2386516"/>
                  </a:lnTo>
                  <a:lnTo>
                    <a:pt x="52645" y="2386516"/>
                  </a:lnTo>
                  <a:lnTo>
                    <a:pt x="52645" y="24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sp>
        <p:nvSpPr>
          <p:cNvPr id="10" name="object 10"/>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1</a:t>
            </a:r>
            <a:endParaRPr sz="1092" kern="0">
              <a:solidFill>
                <a:sysClr val="windowText" lastClr="000000"/>
              </a:solidFill>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6" y="241"/>
            <a:ext cx="12190288" cy="6857038"/>
          </a:xfrm>
          <a:prstGeom prst="rect">
            <a:avLst/>
          </a:prstGeom>
        </p:spPr>
      </p:pic>
      <p:grpSp>
        <p:nvGrpSpPr>
          <p:cNvPr id="3" name="object 3"/>
          <p:cNvGrpSpPr/>
          <p:nvPr/>
        </p:nvGrpSpPr>
        <p:grpSpPr>
          <a:xfrm>
            <a:off x="-2418" y="-6400"/>
            <a:ext cx="12196834" cy="6863679"/>
            <a:chOff x="-5235" y="0"/>
            <a:chExt cx="20114895" cy="11319510"/>
          </a:xfrm>
        </p:grpSpPr>
        <p:pic>
          <p:nvPicPr>
            <p:cNvPr id="4" name="object 4"/>
            <p:cNvPicPr/>
            <p:nvPr/>
          </p:nvPicPr>
          <p:blipFill>
            <a:blip r:embed="rId3" cstate="print"/>
            <a:stretch>
              <a:fillRect/>
            </a:stretch>
          </p:blipFill>
          <p:spPr>
            <a:xfrm>
              <a:off x="-5235" y="0"/>
              <a:ext cx="20114571" cy="11319027"/>
            </a:xfrm>
            <a:prstGeom prst="rect">
              <a:avLst/>
            </a:prstGeom>
          </p:spPr>
        </p:pic>
        <p:sp>
          <p:nvSpPr>
            <p:cNvPr id="5" name="object 5"/>
            <p:cNvSpPr/>
            <p:nvPr/>
          </p:nvSpPr>
          <p:spPr>
            <a:xfrm>
              <a:off x="12929610" y="1006063"/>
              <a:ext cx="5017770" cy="0"/>
            </a:xfrm>
            <a:custGeom>
              <a:avLst/>
              <a:gdLst/>
              <a:ahLst/>
              <a:cxnLst/>
              <a:rect l="l" t="t" r="r" b="b"/>
              <a:pathLst>
                <a:path w="5017769">
                  <a:moveTo>
                    <a:pt x="0" y="0"/>
                  </a:moveTo>
                  <a:lnTo>
                    <a:pt x="5017491" y="0"/>
                  </a:lnTo>
                </a:path>
              </a:pathLst>
            </a:custGeom>
            <a:ln w="20941">
              <a:solidFill>
                <a:srgbClr val="FFFFFF"/>
              </a:solidFill>
            </a:ln>
          </p:spPr>
          <p:txBody>
            <a:bodyPr wrap="square" lIns="0" tIns="0" rIns="0" bIns="0" rtlCol="0"/>
            <a:lstStyle/>
            <a:p>
              <a:pPr defTabSz="554492"/>
              <a:endParaRPr sz="1092" kern="0">
                <a:solidFill>
                  <a:sysClr val="windowText" lastClr="000000"/>
                </a:solidFill>
              </a:endParaRPr>
            </a:p>
          </p:txBody>
        </p:sp>
        <p:sp>
          <p:nvSpPr>
            <p:cNvPr id="6" name="object 6"/>
            <p:cNvSpPr/>
            <p:nvPr/>
          </p:nvSpPr>
          <p:spPr>
            <a:xfrm>
              <a:off x="2155069" y="1006063"/>
              <a:ext cx="5017770" cy="0"/>
            </a:xfrm>
            <a:custGeom>
              <a:avLst/>
              <a:gdLst/>
              <a:ahLst/>
              <a:cxnLst/>
              <a:rect l="l" t="t" r="r" b="b"/>
              <a:pathLst>
                <a:path w="5017770">
                  <a:moveTo>
                    <a:pt x="0" y="0"/>
                  </a:moveTo>
                  <a:lnTo>
                    <a:pt x="5017491" y="0"/>
                  </a:lnTo>
                </a:path>
              </a:pathLst>
            </a:custGeom>
            <a:ln w="20941">
              <a:solidFill>
                <a:srgbClr val="FFFFFF"/>
              </a:solidFill>
            </a:ln>
          </p:spPr>
          <p:txBody>
            <a:bodyPr wrap="square" lIns="0" tIns="0" rIns="0" bIns="0" rtlCol="0"/>
            <a:lstStyle/>
            <a:p>
              <a:pPr defTabSz="554492"/>
              <a:endParaRPr sz="1092" kern="0">
                <a:solidFill>
                  <a:sysClr val="windowText" lastClr="000000"/>
                </a:solidFill>
              </a:endParaRPr>
            </a:p>
          </p:txBody>
        </p:sp>
      </p:grpSp>
      <p:sp>
        <p:nvSpPr>
          <p:cNvPr id="7" name="object 7"/>
          <p:cNvSpPr txBox="1">
            <a:spLocks noGrp="1"/>
          </p:cNvSpPr>
          <p:nvPr>
            <p:ph type="title"/>
          </p:nvPr>
        </p:nvSpPr>
        <p:spPr>
          <a:xfrm>
            <a:off x="1299890" y="988212"/>
            <a:ext cx="4317041" cy="376726"/>
          </a:xfrm>
          <a:prstGeom prst="rect">
            <a:avLst/>
          </a:prstGeom>
        </p:spPr>
        <p:txBody>
          <a:bodyPr vert="horz" wrap="square" lIns="0" tIns="8085" rIns="0" bIns="0" rtlCol="0" anchor="ctr">
            <a:spAutoFit/>
          </a:bodyPr>
          <a:lstStyle/>
          <a:p>
            <a:pPr marL="7701">
              <a:spcBef>
                <a:spcPts val="64"/>
              </a:spcBef>
            </a:pPr>
            <a:r>
              <a:rPr spc="6" dirty="0"/>
              <a:t>¿Quiénes</a:t>
            </a:r>
            <a:r>
              <a:rPr spc="-136" dirty="0"/>
              <a:t> </a:t>
            </a:r>
            <a:r>
              <a:rPr spc="21" dirty="0"/>
              <a:t>conforman</a:t>
            </a:r>
            <a:r>
              <a:rPr spc="-133" dirty="0"/>
              <a:t> </a:t>
            </a:r>
            <a:r>
              <a:rPr spc="85" dirty="0"/>
              <a:t>ACEN?</a:t>
            </a:r>
            <a:endParaRPr dirty="0"/>
          </a:p>
        </p:txBody>
      </p:sp>
      <p:sp>
        <p:nvSpPr>
          <p:cNvPr id="8" name="object 8"/>
          <p:cNvSpPr txBox="1"/>
          <p:nvPr/>
        </p:nvSpPr>
        <p:spPr>
          <a:xfrm>
            <a:off x="1299890" y="1629337"/>
            <a:ext cx="9565872" cy="1631294"/>
          </a:xfrm>
          <a:prstGeom prst="rect">
            <a:avLst/>
          </a:prstGeom>
        </p:spPr>
        <p:txBody>
          <a:bodyPr vert="horz" wrap="square" lIns="0" tIns="7316" rIns="0" bIns="0" rtlCol="0">
            <a:spAutoFit/>
          </a:bodyPr>
          <a:lstStyle/>
          <a:p>
            <a:pPr marL="7701" marR="3081" algn="just" defTabSz="554492">
              <a:lnSpc>
                <a:spcPct val="101000"/>
              </a:lnSpc>
              <a:spcBef>
                <a:spcPts val="58"/>
              </a:spcBef>
            </a:pPr>
            <a:r>
              <a:rPr sz="1486" kern="0" spc="76" dirty="0">
                <a:solidFill>
                  <a:srgbClr val="FFFFFF"/>
                </a:solidFill>
                <a:latin typeface="Verdana"/>
                <a:cs typeface="Verdana"/>
              </a:rPr>
              <a:t>ACEN </a:t>
            </a:r>
            <a:r>
              <a:rPr sz="1486" kern="0" spc="-3" dirty="0">
                <a:solidFill>
                  <a:srgbClr val="FFFFFF"/>
                </a:solidFill>
                <a:latin typeface="Verdana"/>
                <a:cs typeface="Verdana"/>
              </a:rPr>
              <a:t>es </a:t>
            </a:r>
            <a:r>
              <a:rPr sz="1486" kern="0" spc="-12" dirty="0">
                <a:solidFill>
                  <a:srgbClr val="FFFFFF"/>
                </a:solidFill>
                <a:latin typeface="Verdana"/>
                <a:cs typeface="Verdana"/>
              </a:rPr>
              <a:t>una </a:t>
            </a:r>
            <a:r>
              <a:rPr sz="1486" kern="0" spc="30" dirty="0">
                <a:solidFill>
                  <a:srgbClr val="FFFFFF"/>
                </a:solidFill>
                <a:latin typeface="Verdana"/>
                <a:cs typeface="Verdana"/>
              </a:rPr>
              <a:t>asociación </a:t>
            </a:r>
            <a:r>
              <a:rPr sz="1486" kern="0" spc="9" dirty="0">
                <a:solidFill>
                  <a:srgbClr val="FFFFFF"/>
                </a:solidFill>
                <a:latin typeface="Verdana"/>
                <a:cs typeface="Verdana"/>
              </a:rPr>
              <a:t>gremial </a:t>
            </a:r>
            <a:r>
              <a:rPr sz="1486" kern="0" spc="18" dirty="0">
                <a:solidFill>
                  <a:srgbClr val="FFFFFF"/>
                </a:solidFill>
                <a:latin typeface="Verdana"/>
                <a:cs typeface="Verdana"/>
              </a:rPr>
              <a:t>creada </a:t>
            </a:r>
            <a:r>
              <a:rPr sz="1486" kern="0" spc="3" dirty="0">
                <a:solidFill>
                  <a:srgbClr val="FFFFFF"/>
                </a:solidFill>
                <a:latin typeface="Verdana"/>
                <a:cs typeface="Verdana"/>
              </a:rPr>
              <a:t>en </a:t>
            </a:r>
            <a:r>
              <a:rPr sz="1486" kern="0" spc="18" dirty="0">
                <a:solidFill>
                  <a:srgbClr val="FFFFFF"/>
                </a:solidFill>
                <a:latin typeface="Verdana"/>
                <a:cs typeface="Verdana"/>
              </a:rPr>
              <a:t>el año </a:t>
            </a:r>
            <a:r>
              <a:rPr sz="1486" kern="0" spc="-52" dirty="0">
                <a:solidFill>
                  <a:srgbClr val="FFFFFF"/>
                </a:solidFill>
                <a:latin typeface="Verdana"/>
                <a:cs typeface="Verdana"/>
              </a:rPr>
              <a:t>2019 </a:t>
            </a:r>
            <a:r>
              <a:rPr sz="1486" kern="0" spc="49" dirty="0">
                <a:solidFill>
                  <a:srgbClr val="FFFFFF"/>
                </a:solidFill>
                <a:latin typeface="Verdana"/>
                <a:cs typeface="Verdana"/>
              </a:rPr>
              <a:t>por </a:t>
            </a:r>
            <a:r>
              <a:rPr sz="1486" kern="0" spc="-12" dirty="0">
                <a:solidFill>
                  <a:srgbClr val="FFFFFF"/>
                </a:solidFill>
                <a:latin typeface="Verdana"/>
                <a:cs typeface="Verdana"/>
              </a:rPr>
              <a:t>un </a:t>
            </a:r>
            <a:r>
              <a:rPr sz="1486" kern="0" spc="42" dirty="0">
                <a:solidFill>
                  <a:srgbClr val="FFFFFF"/>
                </a:solidFill>
                <a:latin typeface="Verdana"/>
                <a:cs typeface="Verdana"/>
              </a:rPr>
              <a:t>grupo </a:t>
            </a:r>
            <a:r>
              <a:rPr sz="1486" kern="0" spc="49" dirty="0">
                <a:solidFill>
                  <a:srgbClr val="FFFFFF"/>
                </a:solidFill>
                <a:latin typeface="Verdana"/>
                <a:cs typeface="Verdana"/>
              </a:rPr>
              <a:t>de </a:t>
            </a:r>
            <a:r>
              <a:rPr sz="1486" kern="0" dirty="0">
                <a:solidFill>
                  <a:srgbClr val="FFFFFF"/>
                </a:solidFill>
                <a:latin typeface="Verdana"/>
                <a:cs typeface="Verdana"/>
              </a:rPr>
              <a:t>empresas </a:t>
            </a:r>
            <a:r>
              <a:rPr sz="1486" kern="0" spc="12" dirty="0">
                <a:solidFill>
                  <a:srgbClr val="FFFFFF"/>
                </a:solidFill>
                <a:latin typeface="Verdana"/>
                <a:cs typeface="Verdana"/>
              </a:rPr>
              <a:t>pioneras </a:t>
            </a:r>
            <a:r>
              <a:rPr sz="1486" kern="0" spc="3" dirty="0">
                <a:solidFill>
                  <a:srgbClr val="FFFFFF"/>
                </a:solidFill>
                <a:latin typeface="Verdana"/>
                <a:cs typeface="Verdana"/>
              </a:rPr>
              <a:t>en la </a:t>
            </a:r>
            <a:r>
              <a:rPr sz="1486" kern="0" spc="6" dirty="0">
                <a:solidFill>
                  <a:srgbClr val="FFFFFF"/>
                </a:solidFill>
                <a:latin typeface="Verdana"/>
                <a:cs typeface="Verdana"/>
              </a:rPr>
              <a:t> </a:t>
            </a:r>
            <a:r>
              <a:rPr sz="1486" kern="0" spc="27" dirty="0">
                <a:solidFill>
                  <a:srgbClr val="FFFFFF"/>
                </a:solidFill>
                <a:latin typeface="Verdana"/>
                <a:cs typeface="Verdana"/>
              </a:rPr>
              <a:t>comercialización</a:t>
            </a:r>
            <a:r>
              <a:rPr sz="1486" kern="0" spc="-115" dirty="0">
                <a:solidFill>
                  <a:srgbClr val="FFFFFF"/>
                </a:solidFill>
                <a:latin typeface="Verdana"/>
                <a:cs typeface="Verdana"/>
              </a:rPr>
              <a:t> </a:t>
            </a:r>
            <a:r>
              <a:rPr sz="1486" kern="0" dirty="0">
                <a:solidFill>
                  <a:srgbClr val="FFFFFF"/>
                </a:solidFill>
                <a:latin typeface="Verdana"/>
                <a:cs typeface="Verdana"/>
              </a:rPr>
              <a:t>y</a:t>
            </a:r>
            <a:r>
              <a:rPr sz="1486" kern="0" spc="-112" dirty="0">
                <a:solidFill>
                  <a:srgbClr val="FFFFFF"/>
                </a:solidFill>
                <a:latin typeface="Verdana"/>
                <a:cs typeface="Verdana"/>
              </a:rPr>
              <a:t> </a:t>
            </a:r>
            <a:r>
              <a:rPr sz="1486" kern="0" spc="27" dirty="0">
                <a:solidFill>
                  <a:srgbClr val="FFFFFF"/>
                </a:solidFill>
                <a:latin typeface="Verdana"/>
                <a:cs typeface="Verdana"/>
              </a:rPr>
              <a:t>agregación</a:t>
            </a:r>
            <a:r>
              <a:rPr sz="1486" kern="0" spc="-115" dirty="0">
                <a:solidFill>
                  <a:srgbClr val="FFFFFF"/>
                </a:solidFill>
                <a:latin typeface="Verdana"/>
                <a:cs typeface="Verdana"/>
              </a:rPr>
              <a:t> </a:t>
            </a:r>
            <a:r>
              <a:rPr sz="1486" kern="0" spc="49" dirty="0">
                <a:solidFill>
                  <a:srgbClr val="FFFFFF"/>
                </a:solidFill>
                <a:latin typeface="Verdana"/>
                <a:cs typeface="Verdana"/>
              </a:rPr>
              <a:t>de</a:t>
            </a:r>
            <a:r>
              <a:rPr sz="1486" kern="0" spc="-112" dirty="0">
                <a:solidFill>
                  <a:srgbClr val="FFFFFF"/>
                </a:solidFill>
                <a:latin typeface="Verdana"/>
                <a:cs typeface="Verdana"/>
              </a:rPr>
              <a:t> </a:t>
            </a:r>
            <a:r>
              <a:rPr sz="1486" kern="0" spc="18" dirty="0">
                <a:solidFill>
                  <a:srgbClr val="FFFFFF"/>
                </a:solidFill>
                <a:latin typeface="Verdana"/>
                <a:cs typeface="Verdana"/>
              </a:rPr>
              <a:t>demanda</a:t>
            </a:r>
            <a:r>
              <a:rPr sz="1486" kern="0" spc="-115" dirty="0">
                <a:solidFill>
                  <a:srgbClr val="FFFFFF"/>
                </a:solidFill>
                <a:latin typeface="Verdana"/>
                <a:cs typeface="Verdana"/>
              </a:rPr>
              <a:t> </a:t>
            </a:r>
            <a:r>
              <a:rPr sz="1486" kern="0" spc="49" dirty="0">
                <a:solidFill>
                  <a:srgbClr val="FFFFFF"/>
                </a:solidFill>
                <a:latin typeface="Verdana"/>
                <a:cs typeface="Verdana"/>
              </a:rPr>
              <a:t>de</a:t>
            </a:r>
            <a:r>
              <a:rPr sz="1486" kern="0" spc="-112" dirty="0">
                <a:solidFill>
                  <a:srgbClr val="FFFFFF"/>
                </a:solidFill>
                <a:latin typeface="Verdana"/>
                <a:cs typeface="Verdana"/>
              </a:rPr>
              <a:t> </a:t>
            </a:r>
            <a:r>
              <a:rPr sz="1486" kern="0" spc="9" dirty="0">
                <a:solidFill>
                  <a:srgbClr val="FFFFFF"/>
                </a:solidFill>
                <a:latin typeface="Verdana"/>
                <a:cs typeface="Verdana"/>
              </a:rPr>
              <a:t>energía</a:t>
            </a:r>
            <a:r>
              <a:rPr sz="1486" kern="0" spc="-112" dirty="0">
                <a:solidFill>
                  <a:srgbClr val="FFFFFF"/>
                </a:solidFill>
                <a:latin typeface="Verdana"/>
                <a:cs typeface="Verdana"/>
              </a:rPr>
              <a:t> </a:t>
            </a:r>
            <a:r>
              <a:rPr sz="1486" kern="0" spc="27" dirty="0">
                <a:solidFill>
                  <a:srgbClr val="FFFFFF"/>
                </a:solidFill>
                <a:latin typeface="Verdana"/>
                <a:cs typeface="Verdana"/>
              </a:rPr>
              <a:t>eléctrica</a:t>
            </a:r>
            <a:r>
              <a:rPr sz="1486" kern="0" spc="-115" dirty="0">
                <a:solidFill>
                  <a:srgbClr val="FFFFFF"/>
                </a:solidFill>
                <a:latin typeface="Verdana"/>
                <a:cs typeface="Verdana"/>
              </a:rPr>
              <a:t> </a:t>
            </a:r>
            <a:r>
              <a:rPr sz="1486" kern="0" spc="30" dirty="0">
                <a:solidFill>
                  <a:srgbClr val="FFFFFF"/>
                </a:solidFill>
                <a:latin typeface="Verdana"/>
                <a:cs typeface="Verdana"/>
              </a:rPr>
              <a:t>que</a:t>
            </a:r>
            <a:r>
              <a:rPr sz="1486" kern="0" spc="-112" dirty="0">
                <a:solidFill>
                  <a:srgbClr val="FFFFFF"/>
                </a:solidFill>
                <a:latin typeface="Verdana"/>
                <a:cs typeface="Verdana"/>
              </a:rPr>
              <a:t> </a:t>
            </a:r>
            <a:r>
              <a:rPr sz="1486" kern="0" spc="-3" dirty="0">
                <a:solidFill>
                  <a:srgbClr val="FFFFFF"/>
                </a:solidFill>
                <a:latin typeface="Verdana"/>
                <a:cs typeface="Verdana"/>
              </a:rPr>
              <a:t>se</a:t>
            </a:r>
            <a:r>
              <a:rPr sz="1486" kern="0" spc="-115" dirty="0">
                <a:solidFill>
                  <a:srgbClr val="FFFFFF"/>
                </a:solidFill>
                <a:latin typeface="Verdana"/>
                <a:cs typeface="Verdana"/>
              </a:rPr>
              <a:t> </a:t>
            </a:r>
            <a:r>
              <a:rPr sz="1486" kern="0" spc="-12" dirty="0">
                <a:solidFill>
                  <a:srgbClr val="FFFFFF"/>
                </a:solidFill>
                <a:latin typeface="Verdana"/>
                <a:cs typeface="Verdana"/>
              </a:rPr>
              <a:t>han</a:t>
            </a:r>
            <a:r>
              <a:rPr sz="1486" kern="0" spc="-112" dirty="0">
                <a:solidFill>
                  <a:srgbClr val="FFFFFF"/>
                </a:solidFill>
                <a:latin typeface="Verdana"/>
                <a:cs typeface="Verdana"/>
              </a:rPr>
              <a:t> </a:t>
            </a:r>
            <a:r>
              <a:rPr sz="1486" kern="0" spc="30" dirty="0">
                <a:solidFill>
                  <a:srgbClr val="FFFFFF"/>
                </a:solidFill>
                <a:latin typeface="Verdana"/>
                <a:cs typeface="Verdana"/>
              </a:rPr>
              <a:t>unido</a:t>
            </a:r>
            <a:r>
              <a:rPr sz="1486" kern="0" spc="-112" dirty="0">
                <a:solidFill>
                  <a:srgbClr val="FFFFFF"/>
                </a:solidFill>
                <a:latin typeface="Verdana"/>
                <a:cs typeface="Verdana"/>
              </a:rPr>
              <a:t> </a:t>
            </a:r>
            <a:r>
              <a:rPr sz="1486" kern="0" spc="42" dirty="0">
                <a:solidFill>
                  <a:srgbClr val="FFFFFF"/>
                </a:solidFill>
                <a:latin typeface="Verdana"/>
                <a:cs typeface="Verdana"/>
              </a:rPr>
              <a:t>con</a:t>
            </a:r>
            <a:r>
              <a:rPr sz="1486" kern="0" spc="-115" dirty="0">
                <a:solidFill>
                  <a:srgbClr val="FFFFFF"/>
                </a:solidFill>
                <a:latin typeface="Verdana"/>
                <a:cs typeface="Verdana"/>
              </a:rPr>
              <a:t> </a:t>
            </a:r>
            <a:r>
              <a:rPr sz="1486" kern="0" spc="3" dirty="0">
                <a:solidFill>
                  <a:srgbClr val="FFFFFF"/>
                </a:solidFill>
                <a:latin typeface="Verdana"/>
                <a:cs typeface="Verdana"/>
              </a:rPr>
              <a:t>la</a:t>
            </a:r>
            <a:r>
              <a:rPr sz="1486" kern="0" spc="-112" dirty="0">
                <a:solidFill>
                  <a:srgbClr val="FFFFFF"/>
                </a:solidFill>
                <a:latin typeface="Verdana"/>
                <a:cs typeface="Verdana"/>
              </a:rPr>
              <a:t> </a:t>
            </a:r>
            <a:r>
              <a:rPr sz="1486" kern="0" spc="24" dirty="0">
                <a:solidFill>
                  <a:srgbClr val="FFFFFF"/>
                </a:solidFill>
                <a:latin typeface="Verdana"/>
                <a:cs typeface="Verdana"/>
              </a:rPr>
              <a:t>finalidad</a:t>
            </a:r>
            <a:r>
              <a:rPr sz="1486" kern="0" spc="-115" dirty="0">
                <a:solidFill>
                  <a:srgbClr val="FFFFFF"/>
                </a:solidFill>
                <a:latin typeface="Verdana"/>
                <a:cs typeface="Verdana"/>
              </a:rPr>
              <a:t> </a:t>
            </a:r>
            <a:r>
              <a:rPr sz="1486" kern="0" spc="49" dirty="0">
                <a:solidFill>
                  <a:srgbClr val="FFFFFF"/>
                </a:solidFill>
                <a:latin typeface="Verdana"/>
                <a:cs typeface="Verdana"/>
              </a:rPr>
              <a:t>de </a:t>
            </a:r>
            <a:r>
              <a:rPr sz="1486" kern="0" spc="-515" dirty="0">
                <a:solidFill>
                  <a:srgbClr val="FFFFFF"/>
                </a:solidFill>
                <a:latin typeface="Verdana"/>
                <a:cs typeface="Verdana"/>
              </a:rPr>
              <a:t> </a:t>
            </a:r>
            <a:r>
              <a:rPr sz="1486" kern="0" spc="15" dirty="0">
                <a:solidFill>
                  <a:srgbClr val="FFFFFF"/>
                </a:solidFill>
                <a:latin typeface="Verdana"/>
                <a:cs typeface="Verdana"/>
              </a:rPr>
              <a:t>promover </a:t>
            </a:r>
            <a:r>
              <a:rPr sz="1486" kern="0" spc="33" dirty="0">
                <a:solidFill>
                  <a:srgbClr val="FFFFFF"/>
                </a:solidFill>
                <a:latin typeface="Verdana"/>
                <a:cs typeface="Verdana"/>
              </a:rPr>
              <a:t>políticas </a:t>
            </a:r>
            <a:r>
              <a:rPr sz="1486" kern="0" spc="27" dirty="0">
                <a:solidFill>
                  <a:srgbClr val="FFFFFF"/>
                </a:solidFill>
                <a:latin typeface="Verdana"/>
                <a:cs typeface="Verdana"/>
              </a:rPr>
              <a:t>públicas </a:t>
            </a:r>
            <a:r>
              <a:rPr sz="1486" kern="0" dirty="0">
                <a:solidFill>
                  <a:srgbClr val="FFFFFF"/>
                </a:solidFill>
                <a:latin typeface="Verdana"/>
                <a:cs typeface="Verdana"/>
              </a:rPr>
              <a:t>y </a:t>
            </a:r>
            <a:r>
              <a:rPr sz="1486" kern="0" spc="6" dirty="0">
                <a:solidFill>
                  <a:srgbClr val="FFFFFF"/>
                </a:solidFill>
                <a:latin typeface="Verdana"/>
                <a:cs typeface="Verdana"/>
              </a:rPr>
              <a:t>buenas </a:t>
            </a:r>
            <a:r>
              <a:rPr sz="1486" kern="0" spc="21" dirty="0">
                <a:solidFill>
                  <a:srgbClr val="FFFFFF"/>
                </a:solidFill>
                <a:latin typeface="Verdana"/>
                <a:cs typeface="Verdana"/>
              </a:rPr>
              <a:t>prácticas </a:t>
            </a:r>
            <a:r>
              <a:rPr sz="1486" kern="0" spc="30" dirty="0">
                <a:solidFill>
                  <a:srgbClr val="FFFFFF"/>
                </a:solidFill>
                <a:latin typeface="Verdana"/>
                <a:cs typeface="Verdana"/>
              </a:rPr>
              <a:t>que </a:t>
            </a:r>
            <a:r>
              <a:rPr sz="1486" kern="0" spc="-3" dirty="0">
                <a:solidFill>
                  <a:srgbClr val="FFFFFF"/>
                </a:solidFill>
                <a:latin typeface="Verdana"/>
                <a:cs typeface="Verdana"/>
              </a:rPr>
              <a:t>aumenten </a:t>
            </a:r>
            <a:r>
              <a:rPr sz="1486" kern="0" dirty="0">
                <a:solidFill>
                  <a:srgbClr val="FFFFFF"/>
                </a:solidFill>
                <a:latin typeface="Verdana"/>
                <a:cs typeface="Verdana"/>
              </a:rPr>
              <a:t>y </a:t>
            </a:r>
            <a:r>
              <a:rPr sz="1486" kern="0" spc="6" dirty="0">
                <a:solidFill>
                  <a:srgbClr val="FFFFFF"/>
                </a:solidFill>
                <a:latin typeface="Verdana"/>
                <a:cs typeface="Verdana"/>
              </a:rPr>
              <a:t>favorezcan </a:t>
            </a:r>
            <a:r>
              <a:rPr sz="1486" kern="0" spc="3" dirty="0">
                <a:solidFill>
                  <a:srgbClr val="FFFFFF"/>
                </a:solidFill>
                <a:latin typeface="Verdana"/>
                <a:cs typeface="Verdana"/>
              </a:rPr>
              <a:t>la </a:t>
            </a:r>
            <a:r>
              <a:rPr sz="1486" kern="0" spc="27" dirty="0">
                <a:solidFill>
                  <a:srgbClr val="FFFFFF"/>
                </a:solidFill>
                <a:latin typeface="Verdana"/>
                <a:cs typeface="Verdana"/>
              </a:rPr>
              <a:t>competencia </a:t>
            </a:r>
            <a:r>
              <a:rPr sz="1486" kern="0" spc="3" dirty="0">
                <a:solidFill>
                  <a:srgbClr val="FFFFFF"/>
                </a:solidFill>
                <a:latin typeface="Verdana"/>
                <a:cs typeface="Verdana"/>
              </a:rPr>
              <a:t>en </a:t>
            </a:r>
            <a:r>
              <a:rPr sz="1486" kern="0" spc="18" dirty="0">
                <a:solidFill>
                  <a:srgbClr val="FFFFFF"/>
                </a:solidFill>
                <a:latin typeface="Verdana"/>
                <a:cs typeface="Verdana"/>
              </a:rPr>
              <a:t>el </a:t>
            </a:r>
            <a:r>
              <a:rPr sz="1486" kern="0" spc="21" dirty="0">
                <a:solidFill>
                  <a:srgbClr val="FFFFFF"/>
                </a:solidFill>
                <a:latin typeface="Verdana"/>
                <a:cs typeface="Verdana"/>
              </a:rPr>
              <a:t> </a:t>
            </a:r>
            <a:r>
              <a:rPr sz="1486" kern="0" spc="27" dirty="0">
                <a:solidFill>
                  <a:srgbClr val="FFFFFF"/>
                </a:solidFill>
                <a:latin typeface="Verdana"/>
                <a:cs typeface="Verdana"/>
              </a:rPr>
              <a:t>mercado</a:t>
            </a:r>
            <a:r>
              <a:rPr sz="1486" kern="0" spc="-76" dirty="0">
                <a:solidFill>
                  <a:srgbClr val="FFFFFF"/>
                </a:solidFill>
                <a:latin typeface="Verdana"/>
                <a:cs typeface="Verdana"/>
              </a:rPr>
              <a:t> </a:t>
            </a:r>
            <a:r>
              <a:rPr sz="1486" kern="0" spc="39" dirty="0">
                <a:solidFill>
                  <a:srgbClr val="FFFFFF"/>
                </a:solidFill>
                <a:latin typeface="Verdana"/>
                <a:cs typeface="Verdana"/>
              </a:rPr>
              <a:t>del</a:t>
            </a:r>
            <a:r>
              <a:rPr sz="1486" kern="0" spc="-73" dirty="0">
                <a:solidFill>
                  <a:srgbClr val="FFFFFF"/>
                </a:solidFill>
                <a:latin typeface="Verdana"/>
                <a:cs typeface="Verdana"/>
              </a:rPr>
              <a:t> </a:t>
            </a:r>
            <a:r>
              <a:rPr sz="1486" kern="0" dirty="0">
                <a:solidFill>
                  <a:srgbClr val="FFFFFF"/>
                </a:solidFill>
                <a:latin typeface="Verdana"/>
                <a:cs typeface="Verdana"/>
              </a:rPr>
              <a:t>suministro</a:t>
            </a:r>
            <a:r>
              <a:rPr sz="1486" kern="0" spc="-73" dirty="0">
                <a:solidFill>
                  <a:srgbClr val="FFFFFF"/>
                </a:solidFill>
                <a:latin typeface="Verdana"/>
                <a:cs typeface="Verdana"/>
              </a:rPr>
              <a:t> </a:t>
            </a:r>
            <a:r>
              <a:rPr sz="1486" kern="0" spc="49" dirty="0">
                <a:solidFill>
                  <a:srgbClr val="FFFFFF"/>
                </a:solidFill>
                <a:latin typeface="Verdana"/>
                <a:cs typeface="Verdana"/>
              </a:rPr>
              <a:t>de</a:t>
            </a:r>
            <a:r>
              <a:rPr sz="1486" kern="0" spc="-73" dirty="0">
                <a:solidFill>
                  <a:srgbClr val="FFFFFF"/>
                </a:solidFill>
                <a:latin typeface="Verdana"/>
                <a:cs typeface="Verdana"/>
              </a:rPr>
              <a:t> </a:t>
            </a:r>
            <a:r>
              <a:rPr sz="1486" kern="0" spc="36" dirty="0">
                <a:solidFill>
                  <a:srgbClr val="FFFFFF"/>
                </a:solidFill>
                <a:latin typeface="Verdana"/>
                <a:cs typeface="Verdana"/>
              </a:rPr>
              <a:t>electricidad</a:t>
            </a:r>
            <a:r>
              <a:rPr sz="1486" kern="0" spc="-73" dirty="0">
                <a:solidFill>
                  <a:srgbClr val="FFFFFF"/>
                </a:solidFill>
                <a:latin typeface="Verdana"/>
                <a:cs typeface="Verdana"/>
              </a:rPr>
              <a:t> </a:t>
            </a:r>
            <a:r>
              <a:rPr sz="1486" kern="0" spc="3" dirty="0">
                <a:solidFill>
                  <a:srgbClr val="FFFFFF"/>
                </a:solidFill>
                <a:latin typeface="Verdana"/>
                <a:cs typeface="Verdana"/>
              </a:rPr>
              <a:t>chileno.</a:t>
            </a:r>
            <a:endParaRPr lang="es-ES" sz="1486" kern="0" spc="3" dirty="0">
              <a:solidFill>
                <a:srgbClr val="FFFFFF"/>
              </a:solidFill>
              <a:latin typeface="Verdana"/>
              <a:cs typeface="Verdana"/>
            </a:endParaRPr>
          </a:p>
          <a:p>
            <a:pPr marL="7701" marR="3081" algn="just" defTabSz="554492">
              <a:lnSpc>
                <a:spcPct val="101000"/>
              </a:lnSpc>
              <a:spcBef>
                <a:spcPts val="58"/>
              </a:spcBef>
            </a:pPr>
            <a:endParaRPr sz="1486" kern="0" dirty="0">
              <a:solidFill>
                <a:sysClr val="windowText" lastClr="000000"/>
              </a:solidFill>
              <a:latin typeface="Verdana"/>
              <a:cs typeface="Verdana"/>
            </a:endParaRPr>
          </a:p>
          <a:p>
            <a:pPr marL="7701" marR="3466" algn="just" defTabSz="554492">
              <a:lnSpc>
                <a:spcPts val="1801"/>
              </a:lnSpc>
              <a:spcBef>
                <a:spcPts val="61"/>
              </a:spcBef>
            </a:pPr>
            <a:r>
              <a:rPr sz="1486" kern="0" spc="27" dirty="0">
                <a:solidFill>
                  <a:srgbClr val="FFFFFF"/>
                </a:solidFill>
                <a:latin typeface="Verdana"/>
                <a:cs typeface="Verdana"/>
              </a:rPr>
              <a:t>En </a:t>
            </a:r>
            <a:r>
              <a:rPr sz="1486" kern="0" spc="3" dirty="0">
                <a:solidFill>
                  <a:srgbClr val="FFFFFF"/>
                </a:solidFill>
                <a:latin typeface="Verdana"/>
                <a:cs typeface="Verdana"/>
              </a:rPr>
              <a:t>la </a:t>
            </a:r>
            <a:r>
              <a:rPr sz="1486" kern="0" spc="12" dirty="0">
                <a:solidFill>
                  <a:srgbClr val="FFFFFF"/>
                </a:solidFill>
                <a:latin typeface="Verdana"/>
                <a:cs typeface="Verdana"/>
              </a:rPr>
              <a:t>actualidad, </a:t>
            </a:r>
            <a:r>
              <a:rPr sz="1486" kern="0" spc="76" dirty="0">
                <a:solidFill>
                  <a:srgbClr val="FFFFFF"/>
                </a:solidFill>
                <a:latin typeface="Verdana"/>
                <a:cs typeface="Verdana"/>
              </a:rPr>
              <a:t>ACEN </a:t>
            </a:r>
            <a:r>
              <a:rPr sz="1486" kern="0" dirty="0">
                <a:solidFill>
                  <a:srgbClr val="FFFFFF"/>
                </a:solidFill>
                <a:latin typeface="Verdana"/>
                <a:cs typeface="Verdana"/>
              </a:rPr>
              <a:t>está </a:t>
            </a:r>
            <a:r>
              <a:rPr sz="1486" kern="0" spc="24" dirty="0">
                <a:solidFill>
                  <a:srgbClr val="FFFFFF"/>
                </a:solidFill>
                <a:latin typeface="Verdana"/>
                <a:cs typeface="Verdana"/>
              </a:rPr>
              <a:t>conformada </a:t>
            </a:r>
            <a:r>
              <a:rPr sz="1486" kern="0" spc="49" dirty="0">
                <a:solidFill>
                  <a:srgbClr val="FFFFFF"/>
                </a:solidFill>
                <a:latin typeface="Verdana"/>
                <a:cs typeface="Verdana"/>
              </a:rPr>
              <a:t>por </a:t>
            </a:r>
            <a:r>
              <a:rPr sz="1486" kern="0" spc="-6" dirty="0">
                <a:solidFill>
                  <a:srgbClr val="FFFFFF"/>
                </a:solidFill>
                <a:latin typeface="Verdana"/>
                <a:cs typeface="Verdana"/>
              </a:rPr>
              <a:t>las </a:t>
            </a:r>
            <a:r>
              <a:rPr sz="1486" kern="0" dirty="0">
                <a:solidFill>
                  <a:srgbClr val="FFFFFF"/>
                </a:solidFill>
                <a:latin typeface="Verdana"/>
                <a:cs typeface="Verdana"/>
              </a:rPr>
              <a:t>empresas </a:t>
            </a:r>
            <a:r>
              <a:rPr sz="1486" kern="0" spc="18" dirty="0">
                <a:solidFill>
                  <a:srgbClr val="FFFFFF"/>
                </a:solidFill>
                <a:latin typeface="Verdana"/>
                <a:cs typeface="Verdana"/>
              </a:rPr>
              <a:t>Abastible, </a:t>
            </a:r>
            <a:r>
              <a:rPr sz="1486" kern="0" spc="33" dirty="0">
                <a:solidFill>
                  <a:srgbClr val="FFFFFF"/>
                </a:solidFill>
                <a:latin typeface="Verdana"/>
                <a:cs typeface="Verdana"/>
              </a:rPr>
              <a:t>Acierta </a:t>
            </a:r>
            <a:r>
              <a:rPr sz="1486" kern="0" spc="-3" dirty="0">
                <a:solidFill>
                  <a:srgbClr val="FFFFFF"/>
                </a:solidFill>
                <a:latin typeface="Verdana"/>
                <a:cs typeface="Verdana"/>
              </a:rPr>
              <a:t>Energía,</a:t>
            </a:r>
            <a:r>
              <a:rPr lang="es-ES" sz="1486" kern="0" spc="-3" dirty="0">
                <a:solidFill>
                  <a:srgbClr val="FFFFFF"/>
                </a:solidFill>
                <a:latin typeface="Verdana"/>
                <a:cs typeface="Verdana"/>
              </a:rPr>
              <a:t> </a:t>
            </a:r>
            <a:r>
              <a:rPr sz="1486" kern="0" spc="18" dirty="0" err="1">
                <a:solidFill>
                  <a:srgbClr val="FFFFFF"/>
                </a:solidFill>
                <a:latin typeface="Verdana"/>
                <a:cs typeface="Verdana"/>
              </a:rPr>
              <a:t>Cinergia</a:t>
            </a:r>
            <a:r>
              <a:rPr sz="1486" kern="0" spc="-73" dirty="0">
                <a:solidFill>
                  <a:srgbClr val="FFFFFF"/>
                </a:solidFill>
                <a:latin typeface="Verdana"/>
                <a:cs typeface="Verdana"/>
              </a:rPr>
              <a:t> </a:t>
            </a:r>
            <a:r>
              <a:rPr sz="1486" kern="0" spc="-6" dirty="0">
                <a:solidFill>
                  <a:srgbClr val="FFFFFF"/>
                </a:solidFill>
                <a:latin typeface="Verdana"/>
                <a:cs typeface="Verdana"/>
              </a:rPr>
              <a:t>Chile,</a:t>
            </a:r>
            <a:r>
              <a:rPr sz="1486" kern="0" spc="-73" dirty="0">
                <a:solidFill>
                  <a:srgbClr val="FFFFFF"/>
                </a:solidFill>
                <a:latin typeface="Verdana"/>
                <a:cs typeface="Verdana"/>
              </a:rPr>
              <a:t> </a:t>
            </a:r>
            <a:r>
              <a:rPr lang="es-ES" sz="1486" kern="0" spc="-73" dirty="0">
                <a:solidFill>
                  <a:srgbClr val="FFFFFF"/>
                </a:solidFill>
                <a:latin typeface="Verdana"/>
                <a:cs typeface="Verdana"/>
              </a:rPr>
              <a:t>Copec </a:t>
            </a:r>
            <a:r>
              <a:rPr sz="1486" kern="0" spc="9" dirty="0" err="1">
                <a:solidFill>
                  <a:srgbClr val="FFFFFF"/>
                </a:solidFill>
                <a:latin typeface="Verdana"/>
                <a:cs typeface="Verdana"/>
              </a:rPr>
              <a:t>Emoac</a:t>
            </a:r>
            <a:r>
              <a:rPr sz="1486" kern="0" spc="9" dirty="0">
                <a:solidFill>
                  <a:srgbClr val="FFFFFF"/>
                </a:solidFill>
                <a:latin typeface="Verdana"/>
                <a:cs typeface="Verdana"/>
              </a:rPr>
              <a:t>,</a:t>
            </a:r>
            <a:r>
              <a:rPr sz="1486" kern="0" spc="-73" dirty="0">
                <a:solidFill>
                  <a:srgbClr val="FFFFFF"/>
                </a:solidFill>
                <a:latin typeface="Verdana"/>
                <a:cs typeface="Verdana"/>
              </a:rPr>
              <a:t> </a:t>
            </a:r>
            <a:r>
              <a:rPr lang="es-ES" sz="1486" kern="0" spc="-73" dirty="0" err="1">
                <a:solidFill>
                  <a:srgbClr val="FFFFFF"/>
                </a:solidFill>
                <a:latin typeface="Verdana"/>
                <a:cs typeface="Verdana"/>
              </a:rPr>
              <a:t>Energyasset</a:t>
            </a:r>
            <a:r>
              <a:rPr lang="es-ES" sz="1486" kern="0" spc="-73" dirty="0">
                <a:solidFill>
                  <a:srgbClr val="FFFFFF"/>
                </a:solidFill>
                <a:latin typeface="Verdana"/>
                <a:cs typeface="Verdana"/>
              </a:rPr>
              <a:t>, </a:t>
            </a:r>
            <a:r>
              <a:rPr sz="1486" kern="0" spc="30" dirty="0" err="1">
                <a:solidFill>
                  <a:srgbClr val="FFFFFF"/>
                </a:solidFill>
                <a:latin typeface="Verdana"/>
                <a:cs typeface="Verdana"/>
              </a:rPr>
              <a:t>Evol</a:t>
            </a:r>
            <a:r>
              <a:rPr sz="1486" kern="0" spc="-69" dirty="0">
                <a:solidFill>
                  <a:srgbClr val="FFFFFF"/>
                </a:solidFill>
                <a:latin typeface="Verdana"/>
                <a:cs typeface="Verdana"/>
              </a:rPr>
              <a:t> </a:t>
            </a:r>
            <a:r>
              <a:rPr sz="1486" kern="0" spc="-12" dirty="0">
                <a:solidFill>
                  <a:srgbClr val="FFFFFF"/>
                </a:solidFill>
                <a:latin typeface="Verdana"/>
                <a:cs typeface="Verdana"/>
              </a:rPr>
              <a:t>Services,</a:t>
            </a:r>
            <a:r>
              <a:rPr sz="1486" kern="0" spc="-73" dirty="0">
                <a:solidFill>
                  <a:srgbClr val="FFFFFF"/>
                </a:solidFill>
                <a:latin typeface="Verdana"/>
                <a:cs typeface="Verdana"/>
              </a:rPr>
              <a:t> </a:t>
            </a:r>
            <a:r>
              <a:rPr lang="es-ES" sz="1486" kern="0" spc="-73">
                <a:solidFill>
                  <a:srgbClr val="FFFFFF"/>
                </a:solidFill>
                <a:latin typeface="Verdana"/>
                <a:cs typeface="Verdana"/>
              </a:rPr>
              <a:t>Factor Luz, </a:t>
            </a:r>
            <a:r>
              <a:rPr sz="1486" kern="0" spc="36">
                <a:solidFill>
                  <a:srgbClr val="FFFFFF"/>
                </a:solidFill>
                <a:latin typeface="Verdana"/>
                <a:cs typeface="Verdana"/>
              </a:rPr>
              <a:t>GR</a:t>
            </a:r>
            <a:r>
              <a:rPr sz="1486" kern="0" spc="-73">
                <a:solidFill>
                  <a:srgbClr val="FFFFFF"/>
                </a:solidFill>
                <a:latin typeface="Verdana"/>
                <a:cs typeface="Verdana"/>
              </a:rPr>
              <a:t> </a:t>
            </a:r>
            <a:r>
              <a:rPr sz="1486" kern="0" spc="-15" dirty="0">
                <a:solidFill>
                  <a:srgbClr val="FFFFFF"/>
                </a:solidFill>
                <a:latin typeface="Verdana"/>
                <a:cs typeface="Verdana"/>
              </a:rPr>
              <a:t>Power,</a:t>
            </a:r>
            <a:r>
              <a:rPr sz="1486" kern="0" spc="-69" dirty="0">
                <a:solidFill>
                  <a:srgbClr val="FFFFFF"/>
                </a:solidFill>
                <a:latin typeface="Verdana"/>
                <a:cs typeface="Verdana"/>
              </a:rPr>
              <a:t> </a:t>
            </a:r>
            <a:r>
              <a:rPr sz="1486" kern="0" spc="-27" dirty="0">
                <a:solidFill>
                  <a:srgbClr val="FFFFFF"/>
                </a:solidFill>
                <a:latin typeface="Verdana"/>
                <a:cs typeface="Verdana"/>
              </a:rPr>
              <a:t>Imelsa</a:t>
            </a:r>
            <a:r>
              <a:rPr sz="1486" kern="0" spc="-73" dirty="0">
                <a:solidFill>
                  <a:srgbClr val="FFFFFF"/>
                </a:solidFill>
                <a:latin typeface="Verdana"/>
                <a:cs typeface="Verdana"/>
              </a:rPr>
              <a:t> </a:t>
            </a:r>
            <a:r>
              <a:rPr sz="1486" kern="0" spc="-3" dirty="0">
                <a:solidFill>
                  <a:srgbClr val="FFFFFF"/>
                </a:solidFill>
                <a:latin typeface="Verdana"/>
                <a:cs typeface="Verdana"/>
              </a:rPr>
              <a:t>Energía,</a:t>
            </a:r>
            <a:r>
              <a:rPr sz="1486" kern="0" spc="-73" dirty="0">
                <a:solidFill>
                  <a:srgbClr val="FFFFFF"/>
                </a:solidFill>
                <a:latin typeface="Verdana"/>
                <a:cs typeface="Verdana"/>
              </a:rPr>
              <a:t> </a:t>
            </a:r>
            <a:r>
              <a:rPr sz="1486" kern="0" spc="15" dirty="0" err="1">
                <a:solidFill>
                  <a:srgbClr val="FFFFFF"/>
                </a:solidFill>
                <a:latin typeface="Verdana"/>
                <a:cs typeface="Verdana"/>
              </a:rPr>
              <a:t>Lipigas</a:t>
            </a:r>
            <a:r>
              <a:rPr lang="es-ES" sz="1486" kern="0" spc="15" dirty="0">
                <a:solidFill>
                  <a:srgbClr val="FFFFFF"/>
                </a:solidFill>
                <a:latin typeface="Verdana"/>
                <a:cs typeface="Verdana"/>
              </a:rPr>
              <a:t> </a:t>
            </a:r>
            <a:r>
              <a:rPr sz="1486" kern="0" dirty="0">
                <a:solidFill>
                  <a:srgbClr val="FFFFFF"/>
                </a:solidFill>
                <a:latin typeface="Verdana"/>
                <a:cs typeface="Verdana"/>
              </a:rPr>
              <a:t>y</a:t>
            </a:r>
            <a:r>
              <a:rPr sz="1486" kern="0" spc="-69" dirty="0">
                <a:solidFill>
                  <a:srgbClr val="FFFFFF"/>
                </a:solidFill>
                <a:latin typeface="Verdana"/>
                <a:cs typeface="Verdana"/>
              </a:rPr>
              <a:t> </a:t>
            </a:r>
            <a:r>
              <a:rPr sz="1486" kern="0" spc="-30" dirty="0">
                <a:solidFill>
                  <a:srgbClr val="FFFFFF"/>
                </a:solidFill>
                <a:latin typeface="Verdana"/>
                <a:cs typeface="Verdana"/>
              </a:rPr>
              <a:t>Safira.</a:t>
            </a:r>
            <a:endParaRPr sz="1486" kern="0" dirty="0">
              <a:solidFill>
                <a:sysClr val="windowText" lastClr="000000"/>
              </a:solidFill>
              <a:latin typeface="Verdana"/>
              <a:cs typeface="Verdana"/>
            </a:endParaRPr>
          </a:p>
        </p:txBody>
      </p:sp>
      <p:pic>
        <p:nvPicPr>
          <p:cNvPr id="11" name="Imagen 10">
            <a:extLst>
              <a:ext uri="{FF2B5EF4-FFF2-40B4-BE49-F238E27FC236}">
                <a16:creationId xmlns:a16="http://schemas.microsoft.com/office/drawing/2014/main" id="{49BBEEB5-D916-4010-F260-BA81427A4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893" y="3558315"/>
            <a:ext cx="7313866" cy="264553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2F97-E58F-AC9E-9CBE-0A22A5CF3CB8}"/>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3F15BD43-01A0-5410-CEB8-6BA0A4A6A3F4}"/>
              </a:ext>
            </a:extLst>
          </p:cNvPr>
          <p:cNvGrpSpPr>
            <a:grpSpLocks noGrp="1" noUngrp="1" noRot="1" noMove="1" noResize="1"/>
          </p:cNvGrpSpPr>
          <p:nvPr/>
        </p:nvGrpSpPr>
        <p:grpSpPr>
          <a:xfrm>
            <a:off x="428" y="0"/>
            <a:ext cx="12191144" cy="6857230"/>
            <a:chOff x="0" y="0"/>
            <a:chExt cx="20104100" cy="11308080"/>
          </a:xfrm>
        </p:grpSpPr>
        <p:pic>
          <p:nvPicPr>
            <p:cNvPr id="3" name="object 3">
              <a:extLst>
                <a:ext uri="{FF2B5EF4-FFF2-40B4-BE49-F238E27FC236}">
                  <a16:creationId xmlns:a16="http://schemas.microsoft.com/office/drawing/2014/main" id="{06E0FD40-2B1F-C5B8-DD4C-FBCD5F837C35}"/>
                </a:ext>
              </a:extLst>
            </p:cNvPr>
            <p:cNvPicPr>
              <a:picLocks noGrp="1" noRot="1" noMove="1" noResize="1" noEditPoints="1" noAdjustHandles="1" noChangeArrowheads="1" noChangeShapeType="1" noCrop="1"/>
            </p:cNvPicPr>
            <p:nvPr/>
          </p:nvPicPr>
          <p:blipFill>
            <a:blip r:embed="rId2" cstate="print"/>
            <a:stretch>
              <a:fillRect/>
            </a:stretch>
          </p:blipFill>
          <p:spPr>
            <a:xfrm>
              <a:off x="0" y="0"/>
              <a:ext cx="20104099" cy="11307791"/>
            </a:xfrm>
            <a:prstGeom prst="rect">
              <a:avLst/>
            </a:prstGeom>
          </p:spPr>
        </p:pic>
        <p:pic>
          <p:nvPicPr>
            <p:cNvPr id="4" name="object 4">
              <a:extLst>
                <a:ext uri="{FF2B5EF4-FFF2-40B4-BE49-F238E27FC236}">
                  <a16:creationId xmlns:a16="http://schemas.microsoft.com/office/drawing/2014/main" id="{E76634C3-B548-EC44-BDDE-1B82B2DBF590}"/>
                </a:ext>
              </a:extLst>
            </p:cNvPr>
            <p:cNvPicPr>
              <a:picLocks noGrp="1" noRot="1" noMove="1" noResize="1" noEditPoints="1" noAdjustHandles="1" noChangeArrowheads="1" noChangeShapeType="1" noCrop="1"/>
            </p:cNvPicPr>
            <p:nvPr/>
          </p:nvPicPr>
          <p:blipFill>
            <a:blip r:embed="rId3" cstate="print"/>
            <a:stretch>
              <a:fillRect/>
            </a:stretch>
          </p:blipFill>
          <p:spPr>
            <a:xfrm>
              <a:off x="0" y="0"/>
              <a:ext cx="20088351" cy="10958798"/>
            </a:xfrm>
            <a:prstGeom prst="rect">
              <a:avLst/>
            </a:prstGeom>
          </p:spPr>
        </p:pic>
        <p:sp>
          <p:nvSpPr>
            <p:cNvPr id="5" name="object 5">
              <a:extLst>
                <a:ext uri="{FF2B5EF4-FFF2-40B4-BE49-F238E27FC236}">
                  <a16:creationId xmlns:a16="http://schemas.microsoft.com/office/drawing/2014/main" id="{18211A61-6FE1-CAF0-E934-2645886B4E9E}"/>
                </a:ext>
              </a:extLst>
            </p:cNvPr>
            <p:cNvSpPr>
              <a:spLocks noGrp="1" noRot="1" noMove="1" noResize="1" noEditPoints="1" noAdjustHandles="1" noChangeArrowheads="1" noChangeShapeType="1"/>
            </p:cNvSpPr>
            <p:nvPr/>
          </p:nvSpPr>
          <p:spPr>
            <a:xfrm>
              <a:off x="2144213" y="659875"/>
              <a:ext cx="15793085" cy="0"/>
            </a:xfrm>
            <a:custGeom>
              <a:avLst/>
              <a:gdLst/>
              <a:ahLst/>
              <a:cxnLst/>
              <a:rect l="l" t="t" r="r" b="b"/>
              <a:pathLst>
                <a:path w="15793085">
                  <a:moveTo>
                    <a:pt x="10774407" y="0"/>
                  </a:moveTo>
                  <a:lnTo>
                    <a:pt x="15792558" y="0"/>
                  </a:lnTo>
                </a:path>
                <a:path w="15793085">
                  <a:moveTo>
                    <a:pt x="0" y="0"/>
                  </a:moveTo>
                  <a:lnTo>
                    <a:pt x="5018151" y="0"/>
                  </a:lnTo>
                </a:path>
              </a:pathLst>
            </a:custGeom>
            <a:ln w="20940">
              <a:solidFill>
                <a:srgbClr val="FFFFFF"/>
              </a:solidFill>
            </a:ln>
          </p:spPr>
          <p:txBody>
            <a:bodyPr wrap="square" lIns="0" tIns="0" rIns="0" bIns="0" rtlCol="0"/>
            <a:lstStyle/>
            <a:p>
              <a:pPr defTabSz="554492"/>
              <a:endParaRPr sz="1092" kern="0">
                <a:solidFill>
                  <a:sysClr val="windowText" lastClr="000000"/>
                </a:solidFill>
              </a:endParaRPr>
            </a:p>
          </p:txBody>
        </p:sp>
      </p:grpSp>
      <p:sp>
        <p:nvSpPr>
          <p:cNvPr id="6" name="object 6">
            <a:extLst>
              <a:ext uri="{FF2B5EF4-FFF2-40B4-BE49-F238E27FC236}">
                <a16:creationId xmlns:a16="http://schemas.microsoft.com/office/drawing/2014/main" id="{DE3D7E24-F624-FFFD-5DED-BD09AD871124}"/>
              </a:ext>
            </a:extLst>
          </p:cNvPr>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9CEEC73A-B78C-8702-5E61-CDC01ACF37F5}"/>
              </a:ext>
            </a:extLst>
          </p:cNvPr>
          <p:cNvSpPr txBox="1"/>
          <p:nvPr/>
        </p:nvSpPr>
        <p:spPr>
          <a:xfrm>
            <a:off x="428894" y="756273"/>
            <a:ext cx="11320513" cy="429633"/>
          </a:xfrm>
          <a:prstGeom prst="rect">
            <a:avLst/>
          </a:prstGeom>
        </p:spPr>
        <p:txBody>
          <a:bodyPr vert="horz" wrap="square" lIns="0" tIns="92801" rIns="0" bIns="0" rtlCol="0">
            <a:spAutoFit/>
          </a:bodyPr>
          <a:lstStyle/>
          <a:p>
            <a:pPr algn="ctr" defTabSz="554492"/>
            <a:r>
              <a:rPr lang="es-ES" sz="2183" b="1" kern="0">
                <a:solidFill>
                  <a:srgbClr val="FFFFFF"/>
                </a:solidFill>
                <a:latin typeface="Tahoma"/>
                <a:cs typeface="Tahoma"/>
              </a:rPr>
              <a:t>CLASIFICACIÓN DE INSTALACIONES DEDICADAS: UNA REVISIÓN NECESARIA</a:t>
            </a:r>
          </a:p>
        </p:txBody>
      </p:sp>
      <p:sp>
        <p:nvSpPr>
          <p:cNvPr id="7" name="CuadroTexto 10">
            <a:extLst>
              <a:ext uri="{FF2B5EF4-FFF2-40B4-BE49-F238E27FC236}">
                <a16:creationId xmlns:a16="http://schemas.microsoft.com/office/drawing/2014/main" id="{FD16E72F-73FC-E664-BC1C-15E158993E46}"/>
              </a:ext>
            </a:extLst>
          </p:cNvPr>
          <p:cNvSpPr txBox="1"/>
          <p:nvPr/>
        </p:nvSpPr>
        <p:spPr>
          <a:xfrm>
            <a:off x="658118" y="1614993"/>
            <a:ext cx="10396743" cy="1659685"/>
          </a:xfrm>
          <a:prstGeom prst="rect">
            <a:avLst/>
          </a:prstGeom>
          <a:noFill/>
        </p:spPr>
        <p:txBody>
          <a:bodyPr wrap="square" rtlCol="0">
            <a:spAutoFit/>
          </a:bodyPr>
          <a:lstStyle/>
          <a:p>
            <a:pPr marR="10782" algn="just" defTabSz="554492"/>
            <a:r>
              <a:rPr lang="es-MX" sz="1455" kern="0">
                <a:solidFill>
                  <a:srgbClr val="FFFFFF"/>
                </a:solidFill>
                <a:latin typeface="Tahoma"/>
                <a:cs typeface="Tahoma"/>
              </a:rPr>
              <a:t>El desarrollo eficiente del sistema eléctrico requiere una infraestructura de transmisión planificada, compartida y con reglas claras. Parte fundamental de ese diseño es la oportuna clasificación de los sistemas de transmisión en nacional, zonal o dedicado.</a:t>
            </a:r>
          </a:p>
          <a:p>
            <a:pPr marR="10782" algn="just" defTabSz="554492"/>
            <a:endParaRPr lang="es-MX" sz="1455" kern="0">
              <a:solidFill>
                <a:srgbClr val="FFFFFF"/>
              </a:solidFill>
              <a:latin typeface="Tahoma"/>
              <a:cs typeface="Tahoma"/>
            </a:endParaRPr>
          </a:p>
          <a:p>
            <a:pPr marR="10782" algn="just" defTabSz="554492"/>
            <a:r>
              <a:rPr lang="es-MX" sz="1455" kern="0">
                <a:solidFill>
                  <a:srgbClr val="FFFFFF"/>
                </a:solidFill>
                <a:latin typeface="Tahoma"/>
                <a:cs typeface="Tahoma"/>
              </a:rPr>
              <a:t>En particular, la categoría de “transmisión dedicada” tiene implicancias relevantes en los costos, condiciones de acceso y derechos de uso de la red. Su aplicación debe ser coherente con lo dispuesto en la ley y con el propósito original de cada instalación.</a:t>
            </a:r>
          </a:p>
        </p:txBody>
      </p:sp>
      <p:sp>
        <p:nvSpPr>
          <p:cNvPr id="8" name="CuadroTexto 15">
            <a:extLst>
              <a:ext uri="{FF2B5EF4-FFF2-40B4-BE49-F238E27FC236}">
                <a16:creationId xmlns:a16="http://schemas.microsoft.com/office/drawing/2014/main" id="{B27EFF1F-0535-288F-960A-38A32FD92CEC}"/>
              </a:ext>
            </a:extLst>
          </p:cNvPr>
          <p:cNvSpPr txBox="1"/>
          <p:nvPr/>
        </p:nvSpPr>
        <p:spPr>
          <a:xfrm>
            <a:off x="435743" y="3428527"/>
            <a:ext cx="11320513" cy="2589503"/>
          </a:xfrm>
          <a:prstGeom prst="roundRect">
            <a:avLst/>
          </a:prstGeom>
          <a:noFill/>
          <a:ln>
            <a:solidFill>
              <a:schemeClr val="bg1"/>
            </a:solidFill>
          </a:ln>
        </p:spPr>
        <p:txBody>
          <a:bodyPr wrap="square" rtlCol="0">
            <a:spAutoFit/>
          </a:bodyPr>
          <a:lstStyle/>
          <a:p>
            <a:pPr algn="just" defTabSz="554492">
              <a:lnSpc>
                <a:spcPct val="107000"/>
              </a:lnSpc>
              <a:spcAft>
                <a:spcPts val="485"/>
              </a:spcAft>
            </a:pPr>
            <a:r>
              <a:rPr lang="es-CL" sz="1092" kern="0" dirty="0">
                <a:solidFill>
                  <a:prstClr val="white"/>
                </a:solidFill>
                <a:latin typeface="Cambria" panose="02040503050406030204" pitchFamily="18" charset="0"/>
                <a:ea typeface="Cambria" panose="02040503050406030204" pitchFamily="18" charset="0"/>
                <a:cs typeface="Tahoma" panose="020B0604030504040204" pitchFamily="34" charset="0"/>
              </a:rPr>
              <a:t>Artículo 76.- Definición de Sistemas de Transmisión Dedicados. (Ley 20.936)</a:t>
            </a:r>
          </a:p>
          <a:p>
            <a:pPr algn="just" defTabSz="554492">
              <a:lnSpc>
                <a:spcPct val="107000"/>
              </a:lnSpc>
              <a:spcAft>
                <a:spcPts val="485"/>
              </a:spcAft>
            </a:pPr>
            <a:r>
              <a:rPr lang="es-MX" sz="1092" kern="0" dirty="0">
                <a:solidFill>
                  <a:prstClr val="white"/>
                </a:solidFill>
                <a:latin typeface="Cambria" panose="02040503050406030204" pitchFamily="18" charset="0"/>
                <a:ea typeface="Cambria" panose="02040503050406030204" pitchFamily="18" charset="0"/>
                <a:cs typeface="Tahoma" panose="020B0604030504040204" pitchFamily="34" charset="0"/>
              </a:rPr>
              <a:t>Los sistemas de transmisión dedicados estarán constituidos por las líneas y subestaciones eléctricas radiales, que encontrándose interconectadas al sistema eléctrico, están </a:t>
            </a:r>
            <a:r>
              <a:rPr lang="es-MX" sz="1092" b="1" u="sng" kern="0" dirty="0">
                <a:solidFill>
                  <a:prstClr val="white"/>
                </a:solidFill>
                <a:latin typeface="Cambria" panose="02040503050406030204" pitchFamily="18" charset="0"/>
                <a:ea typeface="Cambria" panose="02040503050406030204" pitchFamily="18" charset="0"/>
                <a:cs typeface="Tahoma" panose="020B0604030504040204" pitchFamily="34" charset="0"/>
              </a:rPr>
              <a:t>dispuestas esencialmente </a:t>
            </a:r>
            <a:r>
              <a:rPr lang="es-MX" sz="1092" kern="0" dirty="0">
                <a:solidFill>
                  <a:prstClr val="white"/>
                </a:solidFill>
                <a:latin typeface="Cambria" panose="02040503050406030204" pitchFamily="18" charset="0"/>
                <a:ea typeface="Cambria" panose="02040503050406030204" pitchFamily="18" charset="0"/>
                <a:cs typeface="Tahoma" panose="020B0604030504040204" pitchFamily="34" charset="0"/>
              </a:rPr>
              <a:t>para el suministro de energía eléctrica a usuarios no sometidos a regulación de precios o para inyectar la producción de las centrales generadoras al sistema eléctrico. </a:t>
            </a:r>
          </a:p>
          <a:p>
            <a:pPr algn="just" defTabSz="554492">
              <a:lnSpc>
                <a:spcPct val="107000"/>
              </a:lnSpc>
              <a:spcAft>
                <a:spcPts val="485"/>
              </a:spcAft>
            </a:pPr>
            <a:r>
              <a:rPr lang="es-CL" sz="1092" kern="100" dirty="0">
                <a:solidFill>
                  <a:prstClr val="white"/>
                </a:solidFill>
                <a:latin typeface="Cambria" panose="02040503050406030204" pitchFamily="18" charset="0"/>
                <a:ea typeface="Cambria" panose="02040503050406030204" pitchFamily="18" charset="0"/>
                <a:cs typeface="Times New Roman" panose="02020603050405020304" pitchFamily="18" charset="0"/>
              </a:rPr>
              <a:t>Asimismo, pertenecerán a los sistemas de transmisión </a:t>
            </a:r>
            <a:r>
              <a:rPr lang="es-MX" sz="1092" kern="100" dirty="0">
                <a:solidFill>
                  <a:prstClr val="white"/>
                </a:solidFill>
                <a:latin typeface="Cambria" panose="02040503050406030204" pitchFamily="18" charset="0"/>
                <a:ea typeface="Cambria" panose="02040503050406030204" pitchFamily="18" charset="0"/>
                <a:cs typeface="Times New Roman" panose="02020603050405020304" pitchFamily="18" charset="0"/>
              </a:rPr>
              <a:t>dedicada aquellas instalaciones enmalladas que estén dispuestas para lo que se señala en el inciso anterior, y adicionalmente se verifique que su operación no produce impactos o modificaciones significativas en la operación del resto del sistema, de acuerdo a lo que determine el reglamento.</a:t>
            </a:r>
          </a:p>
          <a:p>
            <a:pPr algn="just" defTabSz="554492">
              <a:lnSpc>
                <a:spcPct val="107000"/>
              </a:lnSpc>
              <a:spcAft>
                <a:spcPts val="485"/>
              </a:spcAft>
            </a:pPr>
            <a:r>
              <a:rPr lang="es-MX" sz="1092" kern="100" dirty="0">
                <a:solidFill>
                  <a:prstClr val="white"/>
                </a:solidFill>
                <a:latin typeface="Cambria" panose="02040503050406030204" pitchFamily="18" charset="0"/>
                <a:ea typeface="Cambria" panose="02040503050406030204" pitchFamily="18" charset="0"/>
                <a:cs typeface="Tahoma" panose="020B0604030504040204" pitchFamily="34" charset="0"/>
              </a:rPr>
              <a:t>El transporte por sistemas dedicados se regirá por lo previsto en los respectivos contratos de transporte entre los usuarios y los propietarios de las instalaciones. El pago por uso a que da derecho dicho transporte se deberá calcular en base a un valor de transmisión anual, considerando el valor anual de las inversiones, más los costos proyectados de operación, mantenimiento y administración, conforme se disponga en el reglamento. En todo caso, todos los antecedentes y valores para calcular el pago por uso deberán ser técnica y económicamente respaldados e informados al Coordinador para estar disponibles para todos los interesados.</a:t>
            </a:r>
          </a:p>
          <a:p>
            <a:pPr algn="just" defTabSz="554492">
              <a:lnSpc>
                <a:spcPct val="107000"/>
              </a:lnSpc>
              <a:spcAft>
                <a:spcPts val="485"/>
              </a:spcAft>
            </a:pPr>
            <a:r>
              <a:rPr lang="es-MX" sz="1092" kern="100" dirty="0">
                <a:solidFill>
                  <a:prstClr val="white"/>
                </a:solidFill>
                <a:latin typeface="Cambria" panose="02040503050406030204" pitchFamily="18" charset="0"/>
                <a:ea typeface="Cambria" panose="02040503050406030204" pitchFamily="18" charset="0"/>
                <a:cs typeface="Tahoma" panose="020B0604030504040204" pitchFamily="34" charset="0"/>
              </a:rPr>
              <a:t>El pago por uso efectuado por parte de clientes regulados de este tipo de instalaciones se regirá conforme a las reglas establecidas en los artículos 102° y siguientes.</a:t>
            </a:r>
          </a:p>
          <a:p>
            <a:pPr algn="just" defTabSz="554492">
              <a:lnSpc>
                <a:spcPct val="107000"/>
              </a:lnSpc>
              <a:spcAft>
                <a:spcPts val="485"/>
              </a:spcAft>
            </a:pPr>
            <a:endParaRPr lang="es-MX" sz="849" b="1" kern="1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2042129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4910-9B4B-0F65-0E1D-D349E2195D2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D1637D9-875B-DDDD-8CDF-4234EECFB8BA}"/>
              </a:ext>
            </a:extLst>
          </p:cNvPr>
          <p:cNvGrpSpPr>
            <a:grpSpLocks noGrp="1" noUngrp="1" noRot="1" noMove="1" noResize="1"/>
          </p:cNvGrpSpPr>
          <p:nvPr/>
        </p:nvGrpSpPr>
        <p:grpSpPr>
          <a:xfrm>
            <a:off x="428" y="0"/>
            <a:ext cx="12191144" cy="6857230"/>
            <a:chOff x="0" y="0"/>
            <a:chExt cx="20104100" cy="11308080"/>
          </a:xfrm>
        </p:grpSpPr>
        <p:pic>
          <p:nvPicPr>
            <p:cNvPr id="3" name="object 3">
              <a:extLst>
                <a:ext uri="{FF2B5EF4-FFF2-40B4-BE49-F238E27FC236}">
                  <a16:creationId xmlns:a16="http://schemas.microsoft.com/office/drawing/2014/main" id="{ACD1E9BC-EB28-8833-915A-328E17911A29}"/>
                </a:ext>
              </a:extLst>
            </p:cNvPr>
            <p:cNvPicPr>
              <a:picLocks noGrp="1" noRot="1" noMove="1" noResize="1" noEditPoints="1" noAdjustHandles="1" noChangeArrowheads="1" noChangeShapeType="1" noCrop="1"/>
            </p:cNvPicPr>
            <p:nvPr/>
          </p:nvPicPr>
          <p:blipFill>
            <a:blip r:embed="rId2" cstate="print"/>
            <a:stretch>
              <a:fillRect/>
            </a:stretch>
          </p:blipFill>
          <p:spPr>
            <a:xfrm>
              <a:off x="0" y="0"/>
              <a:ext cx="20104099" cy="11307791"/>
            </a:xfrm>
            <a:prstGeom prst="rect">
              <a:avLst/>
            </a:prstGeom>
          </p:spPr>
        </p:pic>
        <p:pic>
          <p:nvPicPr>
            <p:cNvPr id="4" name="object 4">
              <a:extLst>
                <a:ext uri="{FF2B5EF4-FFF2-40B4-BE49-F238E27FC236}">
                  <a16:creationId xmlns:a16="http://schemas.microsoft.com/office/drawing/2014/main" id="{A74E8719-8276-638B-FE9A-7C0757382EE7}"/>
                </a:ext>
              </a:extLst>
            </p:cNvPr>
            <p:cNvPicPr>
              <a:picLocks noGrp="1" noRot="1" noMove="1" noResize="1" noEditPoints="1" noAdjustHandles="1" noChangeArrowheads="1" noChangeShapeType="1" noCrop="1"/>
            </p:cNvPicPr>
            <p:nvPr/>
          </p:nvPicPr>
          <p:blipFill>
            <a:blip r:embed="rId3" cstate="print"/>
            <a:stretch>
              <a:fillRect/>
            </a:stretch>
          </p:blipFill>
          <p:spPr>
            <a:xfrm>
              <a:off x="0" y="0"/>
              <a:ext cx="20088351" cy="10958798"/>
            </a:xfrm>
            <a:prstGeom prst="rect">
              <a:avLst/>
            </a:prstGeom>
          </p:spPr>
        </p:pic>
        <p:sp>
          <p:nvSpPr>
            <p:cNvPr id="5" name="object 5">
              <a:extLst>
                <a:ext uri="{FF2B5EF4-FFF2-40B4-BE49-F238E27FC236}">
                  <a16:creationId xmlns:a16="http://schemas.microsoft.com/office/drawing/2014/main" id="{4B4AA837-9A33-E41B-1FD4-E4814212AF59}"/>
                </a:ext>
              </a:extLst>
            </p:cNvPr>
            <p:cNvSpPr>
              <a:spLocks noGrp="1" noRot="1" noMove="1" noResize="1" noEditPoints="1" noAdjustHandles="1" noChangeArrowheads="1" noChangeShapeType="1"/>
            </p:cNvSpPr>
            <p:nvPr/>
          </p:nvSpPr>
          <p:spPr>
            <a:xfrm>
              <a:off x="2144213" y="659875"/>
              <a:ext cx="15793085" cy="0"/>
            </a:xfrm>
            <a:custGeom>
              <a:avLst/>
              <a:gdLst/>
              <a:ahLst/>
              <a:cxnLst/>
              <a:rect l="l" t="t" r="r" b="b"/>
              <a:pathLst>
                <a:path w="15793085">
                  <a:moveTo>
                    <a:pt x="10774407" y="0"/>
                  </a:moveTo>
                  <a:lnTo>
                    <a:pt x="15792558" y="0"/>
                  </a:lnTo>
                </a:path>
                <a:path w="15793085">
                  <a:moveTo>
                    <a:pt x="0" y="0"/>
                  </a:moveTo>
                  <a:lnTo>
                    <a:pt x="5018151" y="0"/>
                  </a:lnTo>
                </a:path>
              </a:pathLst>
            </a:custGeom>
            <a:ln w="20940">
              <a:solidFill>
                <a:srgbClr val="FFFFFF"/>
              </a:solidFill>
            </a:ln>
          </p:spPr>
          <p:txBody>
            <a:bodyPr wrap="square" lIns="0" tIns="0" rIns="0" bIns="0" rtlCol="0"/>
            <a:lstStyle/>
            <a:p>
              <a:pPr defTabSz="554492"/>
              <a:endParaRPr sz="1092" kern="0">
                <a:solidFill>
                  <a:sysClr val="windowText" lastClr="000000"/>
                </a:solidFill>
              </a:endParaRPr>
            </a:p>
          </p:txBody>
        </p:sp>
      </p:grpSp>
      <p:sp>
        <p:nvSpPr>
          <p:cNvPr id="6" name="object 6">
            <a:extLst>
              <a:ext uri="{FF2B5EF4-FFF2-40B4-BE49-F238E27FC236}">
                <a16:creationId xmlns:a16="http://schemas.microsoft.com/office/drawing/2014/main" id="{ED4963DB-1EFB-DFEE-1C90-8D1BDAD1E4A6}"/>
              </a:ext>
            </a:extLst>
          </p:cNvPr>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C17F1E82-A6BF-8447-E28E-2B30CC187CBF}"/>
              </a:ext>
            </a:extLst>
          </p:cNvPr>
          <p:cNvSpPr txBox="1"/>
          <p:nvPr/>
        </p:nvSpPr>
        <p:spPr>
          <a:xfrm>
            <a:off x="428894" y="756273"/>
            <a:ext cx="11320513" cy="429633"/>
          </a:xfrm>
          <a:prstGeom prst="rect">
            <a:avLst/>
          </a:prstGeom>
        </p:spPr>
        <p:txBody>
          <a:bodyPr vert="horz" wrap="square" lIns="0" tIns="92801" rIns="0" bIns="0" rtlCol="0">
            <a:spAutoFit/>
          </a:bodyPr>
          <a:lstStyle/>
          <a:p>
            <a:pPr algn="ctr" defTabSz="554492"/>
            <a:r>
              <a:rPr lang="es-ES" sz="2183" b="1" kern="0">
                <a:solidFill>
                  <a:srgbClr val="FFFFFF"/>
                </a:solidFill>
                <a:latin typeface="Tahoma"/>
                <a:cs typeface="Tahoma"/>
              </a:rPr>
              <a:t>CLASIFICACIÓN DE INSTALACIONES DEDICADAS: UNA REVISIÓN NECESARIA</a:t>
            </a:r>
          </a:p>
        </p:txBody>
      </p:sp>
      <p:sp>
        <p:nvSpPr>
          <p:cNvPr id="7" name="CuadroTexto 10">
            <a:extLst>
              <a:ext uri="{FF2B5EF4-FFF2-40B4-BE49-F238E27FC236}">
                <a16:creationId xmlns:a16="http://schemas.microsoft.com/office/drawing/2014/main" id="{B3E49210-6109-5152-94BB-211773120C7F}"/>
              </a:ext>
            </a:extLst>
          </p:cNvPr>
          <p:cNvSpPr txBox="1"/>
          <p:nvPr/>
        </p:nvSpPr>
        <p:spPr>
          <a:xfrm>
            <a:off x="648720" y="1699579"/>
            <a:ext cx="10396743" cy="3189784"/>
          </a:xfrm>
          <a:prstGeom prst="rect">
            <a:avLst/>
          </a:prstGeom>
          <a:noFill/>
        </p:spPr>
        <p:txBody>
          <a:bodyPr wrap="square" rtlCol="0">
            <a:spAutoFit/>
          </a:bodyPr>
          <a:lstStyle/>
          <a:p>
            <a:pPr marR="10782" algn="just" defTabSz="554492"/>
            <a:r>
              <a:rPr lang="es-MX"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Según la RAE </a:t>
            </a:r>
            <a:r>
              <a:rPr lang="es-MX" sz="1455" b="1" u="sng" kern="0" dirty="0">
                <a:solidFill>
                  <a:prstClr val="white"/>
                </a:solidFill>
                <a:latin typeface="Cambria" panose="02040503050406030204" pitchFamily="18" charset="0"/>
                <a:ea typeface="Cambria" panose="02040503050406030204" pitchFamily="18" charset="0"/>
                <a:cs typeface="Tahoma" panose="020B0604030504040204" pitchFamily="34" charset="0"/>
              </a:rPr>
              <a:t>disponer</a:t>
            </a:r>
            <a:r>
              <a:rPr lang="es-MX"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 es:</a:t>
            </a:r>
          </a:p>
          <a:p>
            <a:pPr marR="10782" algn="just" defTabSz="554492"/>
            <a:endParaRPr lang="es-MX" sz="1455" kern="0" dirty="0">
              <a:solidFill>
                <a:prstClr val="white"/>
              </a:solidFill>
              <a:latin typeface="Cambria" panose="02040503050406030204" pitchFamily="18" charset="0"/>
              <a:ea typeface="Cambria" panose="02040503050406030204" pitchFamily="18" charset="0"/>
              <a:cs typeface="Tahoma" panose="020B0604030504040204" pitchFamily="34" charset="0"/>
            </a:endParaRPr>
          </a:p>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Colocar, poner algo en orden y situación conveniente. </a:t>
            </a:r>
          </a:p>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Similar: colocar, organizar, instalar, montar, ubicar, aderezar, acondicionar, armar.</a:t>
            </a:r>
          </a:p>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Deliberar, determinar, mandar lo que ha de hacerse.</a:t>
            </a:r>
          </a:p>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Similar: mandar, establecer, ordenar, decidir, resolver, determinar.</a:t>
            </a:r>
          </a:p>
          <a:p>
            <a:pPr marR="10782" algn="just" defTabSz="554492"/>
            <a:endPar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endParaRPr>
          </a:p>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En consecuencia, por dispuestas esencialmente entendemos se refiere a que las líneas dedicadas son aquellas cuyo establecimiento (o construcción) fue definido para  atender a usuarios no sometidos a regulación de precios o para inyectar la producción de las centrales generadoras. </a:t>
            </a:r>
          </a:p>
          <a:p>
            <a:pPr marR="10782" algn="just" defTabSz="554492"/>
            <a:endPar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endParaRPr>
          </a:p>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A su vez: </a:t>
            </a:r>
          </a:p>
          <a:p>
            <a:pPr marR="10782" algn="just" defTabSz="554492"/>
            <a:endParaRPr lang="es-ES" sz="1213" kern="0" dirty="0">
              <a:solidFill>
                <a:prstClr val="white"/>
              </a:solidFill>
              <a:latin typeface="Cambria" panose="02040503050406030204" pitchFamily="18" charset="0"/>
              <a:ea typeface="Cambria" panose="02040503050406030204" pitchFamily="18" charset="0"/>
              <a:cs typeface="Tahoma" panose="020B0604030504040204" pitchFamily="34" charset="0"/>
            </a:endParaRPr>
          </a:p>
          <a:p>
            <a:pPr marR="10782" algn="just" defTabSz="554492"/>
            <a:endParaRPr lang="es-MX" sz="1455" kern="0" dirty="0">
              <a:solidFill>
                <a:srgbClr val="FFFFFF"/>
              </a:solidFill>
              <a:latin typeface="Tahoma"/>
              <a:cs typeface="Tahoma"/>
            </a:endParaRPr>
          </a:p>
        </p:txBody>
      </p:sp>
      <p:sp>
        <p:nvSpPr>
          <p:cNvPr id="8" name="CuadroTexto 15">
            <a:extLst>
              <a:ext uri="{FF2B5EF4-FFF2-40B4-BE49-F238E27FC236}">
                <a16:creationId xmlns:a16="http://schemas.microsoft.com/office/drawing/2014/main" id="{F09BD52F-057D-843C-18ED-730EB4E20CA3}"/>
              </a:ext>
            </a:extLst>
          </p:cNvPr>
          <p:cNvSpPr txBox="1"/>
          <p:nvPr/>
        </p:nvSpPr>
        <p:spPr>
          <a:xfrm>
            <a:off x="435743" y="4575105"/>
            <a:ext cx="11320513" cy="1040994"/>
          </a:xfrm>
          <a:prstGeom prst="roundRect">
            <a:avLst/>
          </a:prstGeom>
          <a:noFill/>
          <a:ln>
            <a:solidFill>
              <a:schemeClr val="bg1"/>
            </a:solidFill>
          </a:ln>
        </p:spPr>
        <p:txBody>
          <a:bodyPr wrap="square" rtlCol="0">
            <a:spAutoFit/>
          </a:bodyPr>
          <a:lstStyle/>
          <a:p>
            <a:pPr algn="just" defTabSz="554492">
              <a:lnSpc>
                <a:spcPct val="107000"/>
              </a:lnSpc>
              <a:spcAft>
                <a:spcPts val="485"/>
              </a:spcAft>
            </a:pPr>
            <a:r>
              <a:rPr lang="es-CL" sz="1213" kern="0" dirty="0">
                <a:solidFill>
                  <a:prstClr val="white"/>
                </a:solidFill>
                <a:latin typeface="Cambria" panose="02040503050406030204" pitchFamily="18" charset="0"/>
                <a:ea typeface="Cambria" panose="02040503050406030204" pitchFamily="18" charset="0"/>
                <a:cs typeface="Tahoma" panose="020B0604030504040204" pitchFamily="34" charset="0"/>
              </a:rPr>
              <a:t>Artículo 77.- Definición de Sistemas de Transmisión Zonal. </a:t>
            </a:r>
          </a:p>
          <a:p>
            <a:pPr algn="just" defTabSz="554492">
              <a:lnSpc>
                <a:spcPct val="107000"/>
              </a:lnSpc>
              <a:spcAft>
                <a:spcPts val="485"/>
              </a:spcAft>
            </a:pPr>
            <a:r>
              <a:rPr lang="es-ES" sz="1213" kern="0" dirty="0">
                <a:solidFill>
                  <a:prstClr val="white"/>
                </a:solidFill>
                <a:latin typeface="Cambria" panose="02040503050406030204" pitchFamily="18" charset="0"/>
                <a:ea typeface="Cambria" panose="02040503050406030204" pitchFamily="18" charset="0"/>
                <a:cs typeface="Tahoma" panose="020B0604030504040204" pitchFamily="34" charset="0"/>
              </a:rPr>
              <a:t>Cada sistema de transmisión zonal estará constituido por las líneas y subestaciones eléctricas </a:t>
            </a:r>
            <a:r>
              <a:rPr lang="es-ES" sz="1213" b="1" u="sng" kern="0" dirty="0">
                <a:solidFill>
                  <a:prstClr val="white"/>
                </a:solidFill>
                <a:latin typeface="Cambria" panose="02040503050406030204" pitchFamily="18" charset="0"/>
                <a:ea typeface="Cambria" panose="02040503050406030204" pitchFamily="18" charset="0"/>
                <a:cs typeface="Tahoma" panose="020B0604030504040204" pitchFamily="34" charset="0"/>
              </a:rPr>
              <a:t>dispuestas esencialmente </a:t>
            </a:r>
            <a:r>
              <a:rPr lang="es-ES" sz="1213" kern="0" dirty="0">
                <a:solidFill>
                  <a:prstClr val="white"/>
                </a:solidFill>
                <a:latin typeface="Cambria" panose="02040503050406030204" pitchFamily="18" charset="0"/>
                <a:ea typeface="Cambria" panose="02040503050406030204" pitchFamily="18" charset="0"/>
                <a:cs typeface="Tahoma" panose="020B0604030504040204" pitchFamily="34" charset="0"/>
              </a:rPr>
              <a:t>para el abastecimiento actual o futuro de clientes regulados, territorialmente identificables, sin perjuicio del uso por parte de clientes libres o medios de generación conectados directamente o a través de sistemas de transmisión dedicada a dichos sistemas de transmisión.</a:t>
            </a:r>
            <a:endParaRPr lang="es-MX" sz="1213" b="1" kern="1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CuadroTexto 10">
            <a:extLst>
              <a:ext uri="{FF2B5EF4-FFF2-40B4-BE49-F238E27FC236}">
                <a16:creationId xmlns:a16="http://schemas.microsoft.com/office/drawing/2014/main" id="{80AEEEE5-62AE-BC38-5842-30FE586C369D}"/>
              </a:ext>
            </a:extLst>
          </p:cNvPr>
          <p:cNvSpPr txBox="1"/>
          <p:nvPr/>
        </p:nvSpPr>
        <p:spPr>
          <a:xfrm>
            <a:off x="601913" y="5873867"/>
            <a:ext cx="10809101" cy="540148"/>
          </a:xfrm>
          <a:prstGeom prst="rect">
            <a:avLst/>
          </a:prstGeom>
          <a:noFill/>
        </p:spPr>
        <p:txBody>
          <a:bodyPr wrap="square" rtlCol="0">
            <a:spAutoFit/>
          </a:bodyPr>
          <a:lstStyle/>
          <a:p>
            <a:pPr marR="10782" algn="just" defTabSz="554492"/>
            <a:r>
              <a:rPr lang="es-ES" sz="1455" kern="0" dirty="0">
                <a:solidFill>
                  <a:prstClr val="white"/>
                </a:solidFill>
                <a:latin typeface="Cambria" panose="02040503050406030204" pitchFamily="18" charset="0"/>
                <a:ea typeface="Cambria" panose="02040503050406030204" pitchFamily="18" charset="0"/>
                <a:cs typeface="Tahoma" panose="020B0604030504040204" pitchFamily="34" charset="0"/>
              </a:rPr>
              <a:t>Se puede observar que se mantiene la fundamentación de que las líneas de transmisión, para ser calificadas como zonales, deben haber sido definidas para atender un grupo específico de usuarios. En este caso, el uso actual o futuro de clientes regulados.</a:t>
            </a:r>
          </a:p>
        </p:txBody>
      </p:sp>
    </p:spTree>
    <p:extLst>
      <p:ext uri="{BB962C8B-B14F-4D97-AF65-F5344CB8AC3E}">
        <p14:creationId xmlns:p14="http://schemas.microsoft.com/office/powerpoint/2010/main" val="1813951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06A4-20F3-6503-0710-0F384D2F288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74A6A0A6-9426-D118-783F-97E195E4A3F1}"/>
              </a:ext>
            </a:extLst>
          </p:cNvPr>
          <p:cNvGrpSpPr>
            <a:grpSpLocks noGrp="1" noUngrp="1" noRot="1" noMove="1" noResize="1"/>
          </p:cNvGrpSpPr>
          <p:nvPr/>
        </p:nvGrpSpPr>
        <p:grpSpPr>
          <a:xfrm>
            <a:off x="428" y="0"/>
            <a:ext cx="12191144" cy="6857230"/>
            <a:chOff x="0" y="0"/>
            <a:chExt cx="20104100" cy="11308080"/>
          </a:xfrm>
        </p:grpSpPr>
        <p:pic>
          <p:nvPicPr>
            <p:cNvPr id="3" name="object 3">
              <a:extLst>
                <a:ext uri="{FF2B5EF4-FFF2-40B4-BE49-F238E27FC236}">
                  <a16:creationId xmlns:a16="http://schemas.microsoft.com/office/drawing/2014/main" id="{163213B3-E2A0-C6E7-B272-BE80DA427870}"/>
                </a:ext>
              </a:extLst>
            </p:cNvPr>
            <p:cNvPicPr>
              <a:picLocks noGrp="1" noRot="1" noMove="1" noResize="1" noEditPoints="1" noAdjustHandles="1" noChangeArrowheads="1" noChangeShapeType="1" noCrop="1"/>
            </p:cNvPicPr>
            <p:nvPr/>
          </p:nvPicPr>
          <p:blipFill>
            <a:blip r:embed="rId2" cstate="print"/>
            <a:stretch>
              <a:fillRect/>
            </a:stretch>
          </p:blipFill>
          <p:spPr>
            <a:xfrm>
              <a:off x="0" y="0"/>
              <a:ext cx="20104099" cy="11307791"/>
            </a:xfrm>
            <a:prstGeom prst="rect">
              <a:avLst/>
            </a:prstGeom>
          </p:spPr>
        </p:pic>
        <p:pic>
          <p:nvPicPr>
            <p:cNvPr id="4" name="object 4">
              <a:extLst>
                <a:ext uri="{FF2B5EF4-FFF2-40B4-BE49-F238E27FC236}">
                  <a16:creationId xmlns:a16="http://schemas.microsoft.com/office/drawing/2014/main" id="{BB07FF39-1B65-C9F4-D6DF-65ACAE736B88}"/>
                </a:ext>
              </a:extLst>
            </p:cNvPr>
            <p:cNvPicPr>
              <a:picLocks noGrp="1" noRot="1" noMove="1" noResize="1" noEditPoints="1" noAdjustHandles="1" noChangeArrowheads="1" noChangeShapeType="1" noCrop="1"/>
            </p:cNvPicPr>
            <p:nvPr/>
          </p:nvPicPr>
          <p:blipFill>
            <a:blip r:embed="rId3" cstate="print"/>
            <a:stretch>
              <a:fillRect/>
            </a:stretch>
          </p:blipFill>
          <p:spPr>
            <a:xfrm>
              <a:off x="0" y="0"/>
              <a:ext cx="20088351" cy="10958798"/>
            </a:xfrm>
            <a:prstGeom prst="rect">
              <a:avLst/>
            </a:prstGeom>
          </p:spPr>
        </p:pic>
        <p:sp>
          <p:nvSpPr>
            <p:cNvPr id="5" name="object 5">
              <a:extLst>
                <a:ext uri="{FF2B5EF4-FFF2-40B4-BE49-F238E27FC236}">
                  <a16:creationId xmlns:a16="http://schemas.microsoft.com/office/drawing/2014/main" id="{14D9D4A1-9406-032D-1B68-E6A34977C436}"/>
                </a:ext>
              </a:extLst>
            </p:cNvPr>
            <p:cNvSpPr>
              <a:spLocks noGrp="1" noRot="1" noMove="1" noResize="1" noEditPoints="1" noAdjustHandles="1" noChangeArrowheads="1" noChangeShapeType="1"/>
            </p:cNvSpPr>
            <p:nvPr/>
          </p:nvSpPr>
          <p:spPr>
            <a:xfrm>
              <a:off x="2144213" y="659875"/>
              <a:ext cx="15793085" cy="0"/>
            </a:xfrm>
            <a:custGeom>
              <a:avLst/>
              <a:gdLst/>
              <a:ahLst/>
              <a:cxnLst/>
              <a:rect l="l" t="t" r="r" b="b"/>
              <a:pathLst>
                <a:path w="15793085">
                  <a:moveTo>
                    <a:pt x="10774407" y="0"/>
                  </a:moveTo>
                  <a:lnTo>
                    <a:pt x="15792558" y="0"/>
                  </a:lnTo>
                </a:path>
                <a:path w="15793085">
                  <a:moveTo>
                    <a:pt x="0" y="0"/>
                  </a:moveTo>
                  <a:lnTo>
                    <a:pt x="5018151" y="0"/>
                  </a:lnTo>
                </a:path>
              </a:pathLst>
            </a:custGeom>
            <a:ln w="20940">
              <a:solidFill>
                <a:srgbClr val="FFFFFF"/>
              </a:solidFill>
            </a:ln>
          </p:spPr>
          <p:txBody>
            <a:bodyPr wrap="square" lIns="0" tIns="0" rIns="0" bIns="0" rtlCol="0"/>
            <a:lstStyle/>
            <a:p>
              <a:pPr defTabSz="554492"/>
              <a:endParaRPr sz="1092" kern="0">
                <a:solidFill>
                  <a:sysClr val="windowText" lastClr="000000"/>
                </a:solidFill>
              </a:endParaRPr>
            </a:p>
          </p:txBody>
        </p:sp>
      </p:grpSp>
      <p:sp>
        <p:nvSpPr>
          <p:cNvPr id="6" name="object 6">
            <a:extLst>
              <a:ext uri="{FF2B5EF4-FFF2-40B4-BE49-F238E27FC236}">
                <a16:creationId xmlns:a16="http://schemas.microsoft.com/office/drawing/2014/main" id="{244E72B1-0543-C14F-B5B2-D2AADE91C549}"/>
              </a:ext>
            </a:extLst>
          </p:cNvPr>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373B0D61-1CDF-41CD-8F28-BCF86B2E30C4}"/>
              </a:ext>
            </a:extLst>
          </p:cNvPr>
          <p:cNvSpPr txBox="1"/>
          <p:nvPr/>
        </p:nvSpPr>
        <p:spPr>
          <a:xfrm>
            <a:off x="428894" y="756273"/>
            <a:ext cx="11320513" cy="429633"/>
          </a:xfrm>
          <a:prstGeom prst="rect">
            <a:avLst/>
          </a:prstGeom>
        </p:spPr>
        <p:txBody>
          <a:bodyPr vert="horz" wrap="square" lIns="0" tIns="92801" rIns="0" bIns="0" rtlCol="0">
            <a:spAutoFit/>
          </a:bodyPr>
          <a:lstStyle/>
          <a:p>
            <a:pPr algn="ctr" defTabSz="554492"/>
            <a:r>
              <a:rPr lang="es-ES" sz="2183" b="1" kern="0">
                <a:solidFill>
                  <a:srgbClr val="FFFFFF"/>
                </a:solidFill>
                <a:latin typeface="Tahoma"/>
                <a:cs typeface="Tahoma"/>
              </a:rPr>
              <a:t>CLASIFICACIÓN DE INSTALACIONES DEDICADAS: UNA REVISIÓN NECESARIA</a:t>
            </a:r>
          </a:p>
        </p:txBody>
      </p:sp>
      <p:sp>
        <p:nvSpPr>
          <p:cNvPr id="9" name="CuadroTexto 8">
            <a:extLst>
              <a:ext uri="{FF2B5EF4-FFF2-40B4-BE49-F238E27FC236}">
                <a16:creationId xmlns:a16="http://schemas.microsoft.com/office/drawing/2014/main" id="{656B987C-4A75-715D-01A8-E42779A9B5A9}"/>
              </a:ext>
            </a:extLst>
          </p:cNvPr>
          <p:cNvSpPr txBox="1"/>
          <p:nvPr/>
        </p:nvSpPr>
        <p:spPr>
          <a:xfrm>
            <a:off x="605216" y="1355227"/>
            <a:ext cx="10776416" cy="484300"/>
          </a:xfrm>
          <a:prstGeom prst="rect">
            <a:avLst/>
          </a:prstGeom>
          <a:noFill/>
        </p:spPr>
        <p:txBody>
          <a:bodyPr wrap="square" rtlCol="0">
            <a:spAutoFit/>
          </a:bodyPr>
          <a:lstStyle/>
          <a:p>
            <a:pPr defTabSz="554492"/>
            <a:endParaRPr lang="es-ES" sz="1092" kern="0" dirty="0">
              <a:solidFill>
                <a:prstClr val="white"/>
              </a:solidFill>
            </a:endParaRPr>
          </a:p>
          <a:p>
            <a:pPr defTabSz="554492"/>
            <a:r>
              <a:rPr lang="es-ES" sz="1455" kern="0" dirty="0">
                <a:solidFill>
                  <a:prstClr val="white"/>
                </a:solidFill>
                <a:latin typeface="Cambria" panose="02040503050406030204" pitchFamily="18" charset="0"/>
                <a:ea typeface="Cambria" panose="02040503050406030204" pitchFamily="18" charset="0"/>
              </a:rPr>
              <a:t>Por otra parte</a:t>
            </a:r>
            <a:r>
              <a:rPr lang="es-ES" sz="1092" kern="0" dirty="0">
                <a:solidFill>
                  <a:prstClr val="white"/>
                </a:solidFill>
              </a:rPr>
              <a:t>: </a:t>
            </a:r>
            <a:endParaRPr lang="es-CL" sz="1092" kern="0" dirty="0">
              <a:solidFill>
                <a:prstClr val="white"/>
              </a:solidFill>
            </a:endParaRPr>
          </a:p>
        </p:txBody>
      </p:sp>
      <p:sp>
        <p:nvSpPr>
          <p:cNvPr id="10" name="CuadroTexto 15">
            <a:extLst>
              <a:ext uri="{FF2B5EF4-FFF2-40B4-BE49-F238E27FC236}">
                <a16:creationId xmlns:a16="http://schemas.microsoft.com/office/drawing/2014/main" id="{DF1BD3A8-90E6-4A67-2080-FDFFF7BD9E80}"/>
              </a:ext>
            </a:extLst>
          </p:cNvPr>
          <p:cNvSpPr txBox="1"/>
          <p:nvPr/>
        </p:nvSpPr>
        <p:spPr>
          <a:xfrm>
            <a:off x="435743" y="1942197"/>
            <a:ext cx="11320513" cy="2539135"/>
          </a:xfrm>
          <a:prstGeom prst="roundRect">
            <a:avLst/>
          </a:prstGeom>
          <a:noFill/>
          <a:ln>
            <a:solidFill>
              <a:schemeClr val="bg1"/>
            </a:solidFill>
          </a:ln>
        </p:spPr>
        <p:txBody>
          <a:bodyPr wrap="square" rtlCol="0">
            <a:spAutoFit/>
          </a:bodyPr>
          <a:lstStyle/>
          <a:p>
            <a:pPr algn="just" defTabSz="554492">
              <a:lnSpc>
                <a:spcPct val="107000"/>
              </a:lnSpc>
              <a:spcAft>
                <a:spcPts val="485"/>
              </a:spcAft>
            </a:pPr>
            <a:r>
              <a:rPr lang="es-CL" sz="1455" kern="0" dirty="0">
                <a:solidFill>
                  <a:prstClr val="white"/>
                </a:solidFill>
                <a:latin typeface="Cambria" panose="02040503050406030204" pitchFamily="18" charset="0"/>
                <a:ea typeface="Cambria" panose="02040503050406030204" pitchFamily="18" charset="0"/>
              </a:rPr>
              <a:t>Artículo 87.- Planificación de la Transmisión (inciso sexto)</a:t>
            </a:r>
          </a:p>
          <a:p>
            <a:pPr algn="just" defTabSz="554492">
              <a:lnSpc>
                <a:spcPct val="107000"/>
              </a:lnSpc>
              <a:spcAft>
                <a:spcPts val="485"/>
              </a:spcAft>
            </a:pPr>
            <a:r>
              <a:rPr lang="es-ES" sz="1455" kern="0" dirty="0">
                <a:solidFill>
                  <a:prstClr val="white"/>
                </a:solidFill>
                <a:latin typeface="Cambria" panose="02040503050406030204" pitchFamily="18" charset="0"/>
                <a:ea typeface="Cambria" panose="02040503050406030204" pitchFamily="18" charset="0"/>
              </a:rPr>
              <a:t> Asimismo, la planificación podrá considerar la expansión de instalaciones pertenecientes a los sistemas de transmisión dedicada para la conexión de las obras de expansión, en tanto permita dar cumplimiento con los objetivos señalados en el presente artículo. Estas expansiones no podrán degradar el desempeño de las instalaciones dedicadas existentes y deberán considerar los costos asociados y/o los eventuales daños producidos por la intervención de dichas instalaciones para el titular de las mismas. Las discrepancias que se produzcan respecto de estas materias podrán ser presentadas al Panel de Expertos en la oportunidad y de conformidad al procedimiento establecido en el artículo 91°. Las instalaciones dedicadas existentes que sean intervenidas con obras de expansión nacional, zonal o para polo de desarrollo, según corresponda, </a:t>
            </a:r>
            <a:r>
              <a:rPr lang="es-ES" sz="1455" b="1" u="sng" kern="0" dirty="0">
                <a:solidFill>
                  <a:prstClr val="white"/>
                </a:solidFill>
                <a:latin typeface="Cambria" panose="02040503050406030204" pitchFamily="18" charset="0"/>
                <a:ea typeface="Cambria" panose="02040503050406030204" pitchFamily="18" charset="0"/>
              </a:rPr>
              <a:t>cambiarán su calificación y pasarán a integrar uno de dichos segmentos </a:t>
            </a:r>
            <a:r>
              <a:rPr lang="es-ES" sz="1455" kern="0" dirty="0">
                <a:solidFill>
                  <a:prstClr val="white"/>
                </a:solidFill>
                <a:latin typeface="Cambria" panose="02040503050406030204" pitchFamily="18" charset="0"/>
                <a:ea typeface="Cambria" panose="02040503050406030204" pitchFamily="18" charset="0"/>
              </a:rPr>
              <a:t>a partir de la publicación en el Diario Oficial de los decretos a que hace referencia el artículo 92°.</a:t>
            </a:r>
            <a:endParaRPr lang="es-MX" sz="1455" kern="0" dirty="0">
              <a:solidFill>
                <a:prstClr val="white"/>
              </a:solidFill>
              <a:latin typeface="Cambria" panose="02040503050406030204" pitchFamily="18" charset="0"/>
              <a:ea typeface="Cambria" panose="02040503050406030204" pitchFamily="18" charset="0"/>
            </a:endParaRPr>
          </a:p>
        </p:txBody>
      </p:sp>
      <p:sp>
        <p:nvSpPr>
          <p:cNvPr id="11" name="CuadroTexto 10">
            <a:extLst>
              <a:ext uri="{FF2B5EF4-FFF2-40B4-BE49-F238E27FC236}">
                <a16:creationId xmlns:a16="http://schemas.microsoft.com/office/drawing/2014/main" id="{2AB27D46-969A-39FA-5EB6-39592B020056}"/>
              </a:ext>
            </a:extLst>
          </p:cNvPr>
          <p:cNvSpPr txBox="1"/>
          <p:nvPr/>
        </p:nvSpPr>
        <p:spPr>
          <a:xfrm>
            <a:off x="602421" y="4750383"/>
            <a:ext cx="11062912" cy="1435778"/>
          </a:xfrm>
          <a:prstGeom prst="rect">
            <a:avLst/>
          </a:prstGeom>
          <a:noFill/>
        </p:spPr>
        <p:txBody>
          <a:bodyPr wrap="square" rtlCol="0">
            <a:spAutoFit/>
          </a:bodyPr>
          <a:lstStyle/>
          <a:p>
            <a:pPr defTabSz="554492"/>
            <a:r>
              <a:rPr lang="es-ES" sz="1455" kern="0" dirty="0">
                <a:solidFill>
                  <a:prstClr val="white"/>
                </a:solidFill>
                <a:latin typeface="Cambria" panose="02040503050406030204" pitchFamily="18" charset="0"/>
                <a:ea typeface="Cambria" panose="02040503050406030204" pitchFamily="18" charset="0"/>
              </a:rPr>
              <a:t>La ley es clara en cuanto a que sólo las instalaciones dedicadas, que sean intervenidas, pueden cambiar su calificación. En ninguna parte de la ley se señala que las instalaciones zonales, o las nacionales, pueden cambiar su calificación. </a:t>
            </a:r>
          </a:p>
          <a:p>
            <a:pPr defTabSz="554492"/>
            <a:endParaRPr lang="es-ES" sz="1455" kern="0" dirty="0">
              <a:solidFill>
                <a:prstClr val="white"/>
              </a:solidFill>
              <a:latin typeface="Cambria" panose="02040503050406030204" pitchFamily="18" charset="0"/>
              <a:ea typeface="Cambria" panose="02040503050406030204" pitchFamily="18" charset="0"/>
            </a:endParaRPr>
          </a:p>
          <a:p>
            <a:pPr defTabSz="554492"/>
            <a:r>
              <a:rPr lang="es-ES" sz="1455" kern="0" dirty="0">
                <a:solidFill>
                  <a:prstClr val="white"/>
                </a:solidFill>
                <a:latin typeface="Cambria" panose="02040503050406030204" pitchFamily="18" charset="0"/>
                <a:ea typeface="Cambria" panose="02040503050406030204" pitchFamily="18" charset="0"/>
              </a:rPr>
              <a:t>Ello es consistente con la definición inicial “dispuestas esencialmente” por cuanto al ser intervenidas como resultado del proceso de planificación, esas instalaciones dedicadas han cambiado su esencialidad, lo que no sucede con las instalaciones zonales, más aún que no han sido intervenidas. </a:t>
            </a:r>
            <a:endParaRPr lang="es-CL" sz="1455" kern="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9284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A6437609-91B8-7F14-24B5-43C5D421A6AE}"/>
              </a:ext>
            </a:extLst>
          </p:cNvPr>
          <p:cNvSpPr txBox="1"/>
          <p:nvPr/>
        </p:nvSpPr>
        <p:spPr>
          <a:xfrm>
            <a:off x="428894" y="995612"/>
            <a:ext cx="11320513" cy="1101484"/>
          </a:xfrm>
          <a:prstGeom prst="rect">
            <a:avLst/>
          </a:prstGeom>
        </p:spPr>
        <p:txBody>
          <a:bodyPr vert="horz" wrap="square" lIns="0" tIns="92801" rIns="0" bIns="0" rtlCol="0">
            <a:spAutoFit/>
          </a:bodyPr>
          <a:lstStyle/>
          <a:p>
            <a:pPr defTabSz="554492"/>
            <a:r>
              <a:rPr lang="es-ES" sz="2183" b="1" kern="0" dirty="0">
                <a:solidFill>
                  <a:srgbClr val="FFFFFF"/>
                </a:solidFill>
                <a:latin typeface="Tahoma"/>
                <a:cs typeface="Tahoma"/>
              </a:rPr>
              <a:t>Lo que estipula la ley se diseñó considerando un contexto que no ha cambiado sustantivamente</a:t>
            </a:r>
            <a:endParaRPr lang="es-ES" sz="2183" kern="0" dirty="0">
              <a:solidFill>
                <a:sysClr val="windowText" lastClr="000000"/>
              </a:solidFill>
              <a:latin typeface="Tahoma"/>
              <a:cs typeface="Tahoma"/>
            </a:endParaRPr>
          </a:p>
          <a:p>
            <a:pPr marR="10782" defTabSz="554492"/>
            <a:endParaRPr lang="es-ES" sz="2183" kern="0" dirty="0">
              <a:solidFill>
                <a:srgbClr val="FFFFFF"/>
              </a:solidFill>
              <a:latin typeface="Tahoma"/>
              <a:cs typeface="Tahoma"/>
            </a:endParaRPr>
          </a:p>
        </p:txBody>
      </p:sp>
      <p:sp>
        <p:nvSpPr>
          <p:cNvPr id="15" name="CuadroTexto 10">
            <a:extLst>
              <a:ext uri="{FF2B5EF4-FFF2-40B4-BE49-F238E27FC236}">
                <a16:creationId xmlns:a16="http://schemas.microsoft.com/office/drawing/2014/main" id="{909F7899-99B2-2FE8-DA44-6E5B85297E5C}"/>
              </a:ext>
            </a:extLst>
          </p:cNvPr>
          <p:cNvSpPr txBox="1"/>
          <p:nvPr/>
        </p:nvSpPr>
        <p:spPr>
          <a:xfrm>
            <a:off x="418740" y="2422915"/>
            <a:ext cx="3092873" cy="3227037"/>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La Ley establece que se considerarán instalaciones de transmisión dedicada aquellas “</a:t>
            </a:r>
            <a:r>
              <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rPr>
              <a:t>destinadas esencialmente</a:t>
            </a:r>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 a abastecer a un usuario final no sometido a regulación de precios o para inyectar la producción de centrales generadoras al sistema eléctrico”.</a:t>
            </a:r>
          </a:p>
          <a:p>
            <a:pPr algn="just" defTabSz="554492"/>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Este enfoque legal se caracteriza por:</a:t>
            </a:r>
          </a:p>
          <a:p>
            <a:pPr algn="just" defTabSz="554492"/>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algn="just" defTabSz="554492"/>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3618720-1540-8AA5-8CE3-8234FC2F601E}"/>
              </a:ext>
            </a:extLst>
          </p:cNvPr>
          <p:cNvSpPr/>
          <p:nvPr/>
        </p:nvSpPr>
        <p:spPr>
          <a:xfrm>
            <a:off x="5687439" y="2113377"/>
            <a:ext cx="72054" cy="619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US" sz="1092" kern="0">
              <a:solidFill>
                <a:prstClr val="white"/>
              </a:solidFill>
              <a:latin typeface="Calibri"/>
            </a:endParaRPr>
          </a:p>
        </p:txBody>
      </p:sp>
      <p:sp>
        <p:nvSpPr>
          <p:cNvPr id="8" name="CuadroTexto 10">
            <a:extLst>
              <a:ext uri="{FF2B5EF4-FFF2-40B4-BE49-F238E27FC236}">
                <a16:creationId xmlns:a16="http://schemas.microsoft.com/office/drawing/2014/main" id="{FA4C27F8-3E6C-5C91-98CF-34CAA11CC01A}"/>
              </a:ext>
            </a:extLst>
          </p:cNvPr>
          <p:cNvSpPr txBox="1"/>
          <p:nvPr/>
        </p:nvSpPr>
        <p:spPr>
          <a:xfrm>
            <a:off x="5199224" y="2211808"/>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0" name="TextBox 9">
            <a:extLst>
              <a:ext uri="{FF2B5EF4-FFF2-40B4-BE49-F238E27FC236}">
                <a16:creationId xmlns:a16="http://schemas.microsoft.com/office/drawing/2014/main" id="{A6F316E1-A737-939F-6308-C8709B1EC590}"/>
              </a:ext>
            </a:extLst>
          </p:cNvPr>
          <p:cNvSpPr txBox="1"/>
          <p:nvPr/>
        </p:nvSpPr>
        <p:spPr>
          <a:xfrm>
            <a:off x="5772427" y="2174480"/>
            <a:ext cx="5529791" cy="540148"/>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Ser cualitativo y no cuantitativo, pues se basa en el propósito o diseño original de la infraestructura.</a:t>
            </a:r>
          </a:p>
        </p:txBody>
      </p:sp>
      <p:sp>
        <p:nvSpPr>
          <p:cNvPr id="14" name="TextBox 13">
            <a:extLst>
              <a:ext uri="{FF2B5EF4-FFF2-40B4-BE49-F238E27FC236}">
                <a16:creationId xmlns:a16="http://schemas.microsoft.com/office/drawing/2014/main" id="{0EEF2EB0-3926-2372-9FB3-2534C8E61BDB}"/>
              </a:ext>
            </a:extLst>
          </p:cNvPr>
          <p:cNvSpPr txBox="1"/>
          <p:nvPr/>
        </p:nvSpPr>
        <p:spPr>
          <a:xfrm>
            <a:off x="5772427" y="3112238"/>
            <a:ext cx="5529791" cy="540148"/>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No exige exclusividad absoluta ni participación porcentual definida.</a:t>
            </a:r>
          </a:p>
        </p:txBody>
      </p:sp>
      <p:sp>
        <p:nvSpPr>
          <p:cNvPr id="28" name="TextBox 27">
            <a:extLst>
              <a:ext uri="{FF2B5EF4-FFF2-40B4-BE49-F238E27FC236}">
                <a16:creationId xmlns:a16="http://schemas.microsoft.com/office/drawing/2014/main" id="{08ACE064-07AB-5B86-F3B0-BC7080B70A9E}"/>
              </a:ext>
            </a:extLst>
          </p:cNvPr>
          <p:cNvSpPr txBox="1"/>
          <p:nvPr/>
        </p:nvSpPr>
        <p:spPr>
          <a:xfrm>
            <a:off x="5772426" y="3947520"/>
            <a:ext cx="5976981" cy="764055"/>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Considerar como “dedicada” aquellas obras construidas para conectar un cliente libre, típicamente grandes consumidores, o generadoras, tal como era el contexto al momento que se dictó la normal.</a:t>
            </a:r>
          </a:p>
        </p:txBody>
      </p:sp>
      <p:sp>
        <p:nvSpPr>
          <p:cNvPr id="31" name="TextBox 30">
            <a:extLst>
              <a:ext uri="{FF2B5EF4-FFF2-40B4-BE49-F238E27FC236}">
                <a16:creationId xmlns:a16="http://schemas.microsoft.com/office/drawing/2014/main" id="{69A77B78-1F99-52E2-FDC0-06154FCD5AF7}"/>
              </a:ext>
            </a:extLst>
          </p:cNvPr>
          <p:cNvSpPr txBox="1"/>
          <p:nvPr/>
        </p:nvSpPr>
        <p:spPr>
          <a:xfrm>
            <a:off x="5759493" y="5003774"/>
            <a:ext cx="5529790" cy="540148"/>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No incluir exprésamente a cliente elegibles, porque no formaban parte del diseño original.</a:t>
            </a:r>
          </a:p>
        </p:txBody>
      </p:sp>
      <p:sp>
        <p:nvSpPr>
          <p:cNvPr id="32" name="Triangle 31">
            <a:extLst>
              <a:ext uri="{FF2B5EF4-FFF2-40B4-BE49-F238E27FC236}">
                <a16:creationId xmlns:a16="http://schemas.microsoft.com/office/drawing/2014/main" id="{74A7E92B-9646-C790-6D47-09BAEAF0EDB7}"/>
              </a:ext>
            </a:extLst>
          </p:cNvPr>
          <p:cNvSpPr/>
          <p:nvPr/>
        </p:nvSpPr>
        <p:spPr>
          <a:xfrm rot="5400000">
            <a:off x="2352054" y="3700105"/>
            <a:ext cx="3430667" cy="379418"/>
          </a:xfrm>
          <a:prstGeom prst="triangl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US" sz="1092" kern="0">
              <a:solidFill>
                <a:prstClr val="white"/>
              </a:solidFill>
              <a:latin typeface="Calibri"/>
            </a:endParaRPr>
          </a:p>
        </p:txBody>
      </p:sp>
      <p:sp>
        <p:nvSpPr>
          <p:cNvPr id="35" name="Rectangle 34">
            <a:extLst>
              <a:ext uri="{FF2B5EF4-FFF2-40B4-BE49-F238E27FC236}">
                <a16:creationId xmlns:a16="http://schemas.microsoft.com/office/drawing/2014/main" id="{9A2EFA3C-5E43-7EB7-D196-A924935F6160}"/>
              </a:ext>
            </a:extLst>
          </p:cNvPr>
          <p:cNvSpPr/>
          <p:nvPr/>
        </p:nvSpPr>
        <p:spPr>
          <a:xfrm>
            <a:off x="5687439" y="3057650"/>
            <a:ext cx="72054" cy="619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US" sz="1092" kern="0">
              <a:solidFill>
                <a:prstClr val="white"/>
              </a:solidFill>
              <a:latin typeface="Calibri"/>
            </a:endParaRPr>
          </a:p>
        </p:txBody>
      </p:sp>
      <p:sp>
        <p:nvSpPr>
          <p:cNvPr id="36" name="Rectangle 35">
            <a:extLst>
              <a:ext uri="{FF2B5EF4-FFF2-40B4-BE49-F238E27FC236}">
                <a16:creationId xmlns:a16="http://schemas.microsoft.com/office/drawing/2014/main" id="{BEC3BD83-83A9-43CB-70B2-3B8C817A579B}"/>
              </a:ext>
            </a:extLst>
          </p:cNvPr>
          <p:cNvSpPr/>
          <p:nvPr/>
        </p:nvSpPr>
        <p:spPr>
          <a:xfrm>
            <a:off x="5687439" y="4001923"/>
            <a:ext cx="72054" cy="619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US" sz="1092" kern="0">
              <a:solidFill>
                <a:prstClr val="white"/>
              </a:solidFill>
              <a:latin typeface="Calibri"/>
            </a:endParaRPr>
          </a:p>
        </p:txBody>
      </p:sp>
      <p:sp>
        <p:nvSpPr>
          <p:cNvPr id="37" name="Rectangle 36">
            <a:extLst>
              <a:ext uri="{FF2B5EF4-FFF2-40B4-BE49-F238E27FC236}">
                <a16:creationId xmlns:a16="http://schemas.microsoft.com/office/drawing/2014/main" id="{A9C85128-8061-1AAA-5787-DC145DE7D056}"/>
              </a:ext>
            </a:extLst>
          </p:cNvPr>
          <p:cNvSpPr/>
          <p:nvPr/>
        </p:nvSpPr>
        <p:spPr>
          <a:xfrm>
            <a:off x="5687439" y="4946195"/>
            <a:ext cx="72054" cy="619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US" sz="1092" kern="0">
              <a:solidFill>
                <a:prstClr val="white"/>
              </a:solidFill>
              <a:latin typeface="Calibri"/>
            </a:endParaRPr>
          </a:p>
        </p:txBody>
      </p:sp>
      <p:sp>
        <p:nvSpPr>
          <p:cNvPr id="38" name="CuadroTexto 10">
            <a:extLst>
              <a:ext uri="{FF2B5EF4-FFF2-40B4-BE49-F238E27FC236}">
                <a16:creationId xmlns:a16="http://schemas.microsoft.com/office/drawing/2014/main" id="{BDBEC05E-D568-EA7D-DF97-A01451C7745E}"/>
              </a:ext>
            </a:extLst>
          </p:cNvPr>
          <p:cNvSpPr txBox="1"/>
          <p:nvPr/>
        </p:nvSpPr>
        <p:spPr>
          <a:xfrm>
            <a:off x="5199224" y="3153984"/>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39" name="CuadroTexto 10">
            <a:extLst>
              <a:ext uri="{FF2B5EF4-FFF2-40B4-BE49-F238E27FC236}">
                <a16:creationId xmlns:a16="http://schemas.microsoft.com/office/drawing/2014/main" id="{3ED81BFA-72D2-AD38-F82D-705CE283866D}"/>
              </a:ext>
            </a:extLst>
          </p:cNvPr>
          <p:cNvSpPr txBox="1"/>
          <p:nvPr/>
        </p:nvSpPr>
        <p:spPr>
          <a:xfrm>
            <a:off x="5199224" y="4096828"/>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40" name="CuadroTexto 10">
            <a:extLst>
              <a:ext uri="{FF2B5EF4-FFF2-40B4-BE49-F238E27FC236}">
                <a16:creationId xmlns:a16="http://schemas.microsoft.com/office/drawing/2014/main" id="{A7A149C4-8CA8-3DC5-51C1-CE2F06CF44F5}"/>
              </a:ext>
            </a:extLst>
          </p:cNvPr>
          <p:cNvSpPr txBox="1"/>
          <p:nvPr/>
        </p:nvSpPr>
        <p:spPr>
          <a:xfrm>
            <a:off x="5199224" y="5041101"/>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pic>
        <p:nvPicPr>
          <p:cNvPr id="20" name="Graphic 19" descr="No Walking with solid fill">
            <a:extLst>
              <a:ext uri="{FF2B5EF4-FFF2-40B4-BE49-F238E27FC236}">
                <a16:creationId xmlns:a16="http://schemas.microsoft.com/office/drawing/2014/main" id="{C337D1AC-93C8-B967-36B3-F5068A878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7271" y="4919138"/>
            <a:ext cx="646133" cy="646133"/>
          </a:xfrm>
          <a:prstGeom prst="rect">
            <a:avLst/>
          </a:prstGeom>
        </p:spPr>
      </p:pic>
      <p:pic>
        <p:nvPicPr>
          <p:cNvPr id="22" name="Graphic 21" descr="Unlock with solid fill">
            <a:extLst>
              <a:ext uri="{FF2B5EF4-FFF2-40B4-BE49-F238E27FC236}">
                <a16:creationId xmlns:a16="http://schemas.microsoft.com/office/drawing/2014/main" id="{FF4A1756-3974-C721-8BA5-B64156E989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6115" y="2997080"/>
            <a:ext cx="619075" cy="619075"/>
          </a:xfrm>
          <a:prstGeom prst="rect">
            <a:avLst/>
          </a:prstGeom>
        </p:spPr>
      </p:pic>
      <p:pic>
        <p:nvPicPr>
          <p:cNvPr id="3" name="Gráfico 2" descr="Torre eléctrica con relleno sólido">
            <a:extLst>
              <a:ext uri="{FF2B5EF4-FFF2-40B4-BE49-F238E27FC236}">
                <a16:creationId xmlns:a16="http://schemas.microsoft.com/office/drawing/2014/main" id="{E68619DF-FB18-9ED0-FE41-5672934752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4972" y="4018652"/>
            <a:ext cx="554493" cy="554493"/>
          </a:xfrm>
          <a:prstGeom prst="rect">
            <a:avLst/>
          </a:prstGeom>
        </p:spPr>
      </p:pic>
      <p:pic>
        <p:nvPicPr>
          <p:cNvPr id="4" name="Graphic 3" descr="Bullseye with solid fill">
            <a:extLst>
              <a:ext uri="{FF2B5EF4-FFF2-40B4-BE49-F238E27FC236}">
                <a16:creationId xmlns:a16="http://schemas.microsoft.com/office/drawing/2014/main" id="{947FE5A0-FA6A-0CBC-390B-0CC791A33E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4816" y="2097154"/>
            <a:ext cx="619074" cy="619074"/>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EF65D-2B72-C3E5-A48D-EA72C156F150}"/>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2F570244-0B6C-C6A3-F49D-9CA6448BCCE5}"/>
              </a:ext>
            </a:extLst>
          </p:cNvPr>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759485C2-2D0A-082F-941D-2EB06301B0C4}"/>
              </a:ext>
            </a:extLst>
          </p:cNvPr>
          <p:cNvSpPr txBox="1"/>
          <p:nvPr/>
        </p:nvSpPr>
        <p:spPr>
          <a:xfrm>
            <a:off x="539094" y="841770"/>
            <a:ext cx="10955219" cy="1437408"/>
          </a:xfrm>
          <a:prstGeom prst="rect">
            <a:avLst/>
          </a:prstGeom>
        </p:spPr>
        <p:txBody>
          <a:bodyPr vert="horz" wrap="square" lIns="0" tIns="92801" rIns="0" bIns="0" rtlCol="0">
            <a:spAutoFit/>
          </a:bodyPr>
          <a:lstStyle/>
          <a:p>
            <a:pPr algn="just" defTabSz="554492"/>
            <a:r>
              <a:rPr lang="es-ES" sz="2183" b="1" kern="0" dirty="0">
                <a:solidFill>
                  <a:srgbClr val="FFFFFF"/>
                </a:solidFill>
                <a:latin typeface="Tahoma"/>
                <a:cs typeface="Tahoma"/>
              </a:rPr>
              <a:t>El reglamento introdujo </a:t>
            </a:r>
            <a:r>
              <a:rPr lang="es-ES" sz="2183" b="1" kern="0">
                <a:solidFill>
                  <a:srgbClr val="FFFFFF"/>
                </a:solidFill>
                <a:latin typeface="Tahoma"/>
                <a:cs typeface="Tahoma"/>
              </a:rPr>
              <a:t>una modificación </a:t>
            </a:r>
            <a:r>
              <a:rPr lang="es-ES" sz="2183" b="1" kern="0" dirty="0">
                <a:solidFill>
                  <a:srgbClr val="FFFFFF"/>
                </a:solidFill>
                <a:latin typeface="Tahoma"/>
                <a:cs typeface="Tahoma"/>
              </a:rPr>
              <a:t>radical a lo que originalmente la ley estipulaba</a:t>
            </a:r>
          </a:p>
          <a:p>
            <a:pPr algn="just" defTabSz="554492"/>
            <a:endParaRPr lang="es-ES" sz="2183" kern="0" dirty="0">
              <a:solidFill>
                <a:sysClr val="windowText" lastClr="000000"/>
              </a:solidFill>
              <a:latin typeface="Tahoma"/>
              <a:cs typeface="Tahoma"/>
            </a:endParaRPr>
          </a:p>
          <a:p>
            <a:pPr marR="10782" algn="just" defTabSz="554492"/>
            <a:endParaRPr lang="es-ES" sz="2183" kern="0" dirty="0">
              <a:solidFill>
                <a:srgbClr val="FFFFFF"/>
              </a:solidFill>
              <a:latin typeface="Tahoma"/>
              <a:cs typeface="Tahoma"/>
            </a:endParaRPr>
          </a:p>
        </p:txBody>
      </p:sp>
      <p:pic>
        <p:nvPicPr>
          <p:cNvPr id="10" name="Graphic 9" descr="Chevron arrows with solid fill">
            <a:extLst>
              <a:ext uri="{FF2B5EF4-FFF2-40B4-BE49-F238E27FC236}">
                <a16:creationId xmlns:a16="http://schemas.microsoft.com/office/drawing/2014/main" id="{42E506D4-E38F-B7CE-FC80-91814E0C35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7687" y="3213977"/>
            <a:ext cx="554493" cy="554493"/>
          </a:xfrm>
          <a:prstGeom prst="rect">
            <a:avLst/>
          </a:prstGeom>
        </p:spPr>
      </p:pic>
      <p:cxnSp>
        <p:nvCxnSpPr>
          <p:cNvPr id="11" name="Straight Connector 10">
            <a:extLst>
              <a:ext uri="{FF2B5EF4-FFF2-40B4-BE49-F238E27FC236}">
                <a16:creationId xmlns:a16="http://schemas.microsoft.com/office/drawing/2014/main" id="{8598851D-E9B2-DA50-0CE8-D992E662E2F8}"/>
              </a:ext>
            </a:extLst>
          </p:cNvPr>
          <p:cNvCxnSpPr>
            <a:cxnSpLocks/>
          </p:cNvCxnSpPr>
          <p:nvPr/>
        </p:nvCxnSpPr>
        <p:spPr>
          <a:xfrm>
            <a:off x="7654934" y="3705855"/>
            <a:ext cx="0" cy="13491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descr="Chevron arrows with solid fill">
            <a:extLst>
              <a:ext uri="{FF2B5EF4-FFF2-40B4-BE49-F238E27FC236}">
                <a16:creationId xmlns:a16="http://schemas.microsoft.com/office/drawing/2014/main" id="{A8622B5A-B60D-33B4-CE0E-5039F22A9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0756" y="3151362"/>
            <a:ext cx="554493" cy="554493"/>
          </a:xfrm>
          <a:prstGeom prst="rect">
            <a:avLst/>
          </a:prstGeom>
        </p:spPr>
      </p:pic>
      <p:cxnSp>
        <p:nvCxnSpPr>
          <p:cNvPr id="17" name="Straight Connector 16">
            <a:extLst>
              <a:ext uri="{FF2B5EF4-FFF2-40B4-BE49-F238E27FC236}">
                <a16:creationId xmlns:a16="http://schemas.microsoft.com/office/drawing/2014/main" id="{274FBF22-E8A5-76A1-8AC0-FA6582E844CB}"/>
              </a:ext>
            </a:extLst>
          </p:cNvPr>
          <p:cNvCxnSpPr>
            <a:cxnSpLocks/>
          </p:cNvCxnSpPr>
          <p:nvPr/>
        </p:nvCxnSpPr>
        <p:spPr>
          <a:xfrm>
            <a:off x="3858002" y="3705855"/>
            <a:ext cx="0" cy="13491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29F4669-30D5-77D8-58D0-7CFC6C0C679A}"/>
              </a:ext>
            </a:extLst>
          </p:cNvPr>
          <p:cNvSpPr txBox="1"/>
          <p:nvPr/>
        </p:nvSpPr>
        <p:spPr>
          <a:xfrm>
            <a:off x="548492" y="1711278"/>
            <a:ext cx="10955218" cy="1398781"/>
          </a:xfrm>
          <a:prstGeom prst="rect">
            <a:avLst/>
          </a:prstGeom>
          <a:noFill/>
        </p:spPr>
        <p:txBody>
          <a:bodyPr wrap="square">
            <a:spAutoFit/>
          </a:bodyPr>
          <a:lstStyle/>
          <a:p>
            <a:pPr algn="just" defTabSz="554492"/>
            <a:r>
              <a:rPr lang="es-MX" sz="1698" kern="0" dirty="0">
                <a:solidFill>
                  <a:prstClr val="white"/>
                </a:solidFill>
                <a:latin typeface="Tahoma" panose="020B0604030504040204" pitchFamily="34" charset="0"/>
                <a:ea typeface="Tahoma" panose="020B0604030504040204" pitchFamily="34" charset="0"/>
                <a:cs typeface="Tahoma" panose="020B0604030504040204" pitchFamily="34" charset="0"/>
              </a:rPr>
              <a:t>El Reglamento de Sistemas de Transmisión (D.S. N°10) en su Artículo 23, establece una metodología para la calificación de tramos de transporte o subestaciones asociadas a instalaciones radiales de uso mixto. Dicha metodología se basa en relaciones numéricas entre capacidades de generación y demandas máximas de usuarios regulados o no regulados, comparadas con umbrales definidos en los artículos 25 y 26 del mismo reglamento.</a:t>
            </a:r>
          </a:p>
        </p:txBody>
      </p:sp>
      <p:sp>
        <p:nvSpPr>
          <p:cNvPr id="20" name="CuadroTexto 10">
            <a:extLst>
              <a:ext uri="{FF2B5EF4-FFF2-40B4-BE49-F238E27FC236}">
                <a16:creationId xmlns:a16="http://schemas.microsoft.com/office/drawing/2014/main" id="{23FA1C2A-BE9F-3D79-67E7-5E7F72424B25}"/>
              </a:ext>
            </a:extLst>
          </p:cNvPr>
          <p:cNvSpPr txBox="1"/>
          <p:nvPr/>
        </p:nvSpPr>
        <p:spPr>
          <a:xfrm>
            <a:off x="458879" y="3213977"/>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21" name="CuadroTexto 10">
            <a:extLst>
              <a:ext uri="{FF2B5EF4-FFF2-40B4-BE49-F238E27FC236}">
                <a16:creationId xmlns:a16="http://schemas.microsoft.com/office/drawing/2014/main" id="{B67BEFBA-8389-FD54-1C23-D49DD0B43A0F}"/>
              </a:ext>
            </a:extLst>
          </p:cNvPr>
          <p:cNvSpPr txBox="1"/>
          <p:nvPr/>
        </p:nvSpPr>
        <p:spPr>
          <a:xfrm>
            <a:off x="934161" y="3269968"/>
            <a:ext cx="2317501" cy="614912"/>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Cambio  de enfoque</a:t>
            </a:r>
          </a:p>
        </p:txBody>
      </p:sp>
      <p:sp>
        <p:nvSpPr>
          <p:cNvPr id="26" name="CuadroTexto 10">
            <a:extLst>
              <a:ext uri="{FF2B5EF4-FFF2-40B4-BE49-F238E27FC236}">
                <a16:creationId xmlns:a16="http://schemas.microsoft.com/office/drawing/2014/main" id="{737D5E85-B56F-CC6A-24E9-6BB980302EE9}"/>
              </a:ext>
            </a:extLst>
          </p:cNvPr>
          <p:cNvSpPr txBox="1"/>
          <p:nvPr/>
        </p:nvSpPr>
        <p:spPr>
          <a:xfrm>
            <a:off x="4310102" y="3213977"/>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27" name="CuadroTexto 10">
            <a:extLst>
              <a:ext uri="{FF2B5EF4-FFF2-40B4-BE49-F238E27FC236}">
                <a16:creationId xmlns:a16="http://schemas.microsoft.com/office/drawing/2014/main" id="{7838B70A-5C1A-E5D3-CDE6-58799C1CF2F5}"/>
              </a:ext>
            </a:extLst>
          </p:cNvPr>
          <p:cNvSpPr txBox="1"/>
          <p:nvPr/>
        </p:nvSpPr>
        <p:spPr>
          <a:xfrm>
            <a:off x="4785384" y="3269968"/>
            <a:ext cx="2317501" cy="353623"/>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Otra finalidad</a:t>
            </a:r>
          </a:p>
        </p:txBody>
      </p:sp>
      <p:sp>
        <p:nvSpPr>
          <p:cNvPr id="28" name="CuadroTexto 10">
            <a:extLst>
              <a:ext uri="{FF2B5EF4-FFF2-40B4-BE49-F238E27FC236}">
                <a16:creationId xmlns:a16="http://schemas.microsoft.com/office/drawing/2014/main" id="{12633131-192E-51E8-C378-9C884671219A}"/>
              </a:ext>
            </a:extLst>
          </p:cNvPr>
          <p:cNvSpPr txBox="1"/>
          <p:nvPr/>
        </p:nvSpPr>
        <p:spPr>
          <a:xfrm>
            <a:off x="8216623" y="3213977"/>
            <a:ext cx="475282" cy="465640"/>
          </a:xfrm>
          <a:prstGeom prst="rect">
            <a:avLst/>
          </a:prstGeom>
          <a:noFill/>
        </p:spPr>
        <p:txBody>
          <a:bodyPr wrap="square" rtlCol="0">
            <a:spAutoFit/>
          </a:bodyPr>
          <a:lstStyle/>
          <a:p>
            <a:pPr algn="ctr" defTabSz="554492"/>
            <a:r>
              <a:rPr lang="es-MX" sz="2426" b="1" kern="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29" name="CuadroTexto 10">
            <a:extLst>
              <a:ext uri="{FF2B5EF4-FFF2-40B4-BE49-F238E27FC236}">
                <a16:creationId xmlns:a16="http://schemas.microsoft.com/office/drawing/2014/main" id="{672DD01F-9C07-C8FB-4FA4-FCBC1789F9D4}"/>
              </a:ext>
            </a:extLst>
          </p:cNvPr>
          <p:cNvSpPr txBox="1"/>
          <p:nvPr/>
        </p:nvSpPr>
        <p:spPr>
          <a:xfrm>
            <a:off x="8691905" y="3269968"/>
            <a:ext cx="2317501" cy="353623"/>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Recalificación </a:t>
            </a:r>
          </a:p>
        </p:txBody>
      </p:sp>
      <p:sp>
        <p:nvSpPr>
          <p:cNvPr id="30" name="CuadroTexto 10">
            <a:extLst>
              <a:ext uri="{FF2B5EF4-FFF2-40B4-BE49-F238E27FC236}">
                <a16:creationId xmlns:a16="http://schemas.microsoft.com/office/drawing/2014/main" id="{3ABD75B2-0B37-51C1-4E29-95813DBC9318}"/>
              </a:ext>
            </a:extLst>
          </p:cNvPr>
          <p:cNvSpPr txBox="1"/>
          <p:nvPr/>
        </p:nvSpPr>
        <p:spPr>
          <a:xfrm>
            <a:off x="926039" y="3873138"/>
            <a:ext cx="2627305" cy="1137491"/>
          </a:xfrm>
          <a:prstGeom prst="rect">
            <a:avLst/>
          </a:prstGeom>
          <a:noFill/>
        </p:spPr>
        <p:txBody>
          <a:bodyPr wrap="square" rtlCol="0">
            <a:spAutoFit/>
          </a:bodyPr>
          <a:lstStyle/>
          <a:p>
            <a:pPr defTabSz="554492"/>
            <a:r>
              <a:rPr lang="es-MX" sz="1698" kern="0">
                <a:solidFill>
                  <a:prstClr val="white"/>
                </a:solidFill>
                <a:latin typeface="Tahoma" panose="020B0604030504040204" pitchFamily="34" charset="0"/>
                <a:ea typeface="Tahoma" panose="020B0604030504040204" pitchFamily="34" charset="0"/>
                <a:cs typeface="Tahoma" panose="020B0604030504040204" pitchFamily="34" charset="0"/>
              </a:rPr>
              <a:t>Se introduce un criterio porcentual explícito que no está previsto en el DFL N°4.</a:t>
            </a:r>
          </a:p>
        </p:txBody>
      </p:sp>
      <p:sp>
        <p:nvSpPr>
          <p:cNvPr id="31" name="CuadroTexto 10">
            <a:extLst>
              <a:ext uri="{FF2B5EF4-FFF2-40B4-BE49-F238E27FC236}">
                <a16:creationId xmlns:a16="http://schemas.microsoft.com/office/drawing/2014/main" id="{ECADAF0A-BC8F-8BB5-0DCA-15F87178F3D4}"/>
              </a:ext>
            </a:extLst>
          </p:cNvPr>
          <p:cNvSpPr txBox="1"/>
          <p:nvPr/>
        </p:nvSpPr>
        <p:spPr>
          <a:xfrm>
            <a:off x="4226146" y="3839189"/>
            <a:ext cx="3004080" cy="1398781"/>
          </a:xfrm>
          <a:prstGeom prst="rect">
            <a:avLst/>
          </a:prstGeom>
          <a:noFill/>
        </p:spPr>
        <p:txBody>
          <a:bodyPr wrap="square" rtlCol="0">
            <a:spAutoFit/>
          </a:bodyPr>
          <a:lstStyle/>
          <a:p>
            <a:pPr defTabSz="554492"/>
            <a:r>
              <a:rPr lang="es-MX" sz="1698" kern="0">
                <a:solidFill>
                  <a:prstClr val="white"/>
                </a:solidFill>
                <a:latin typeface="Tahoma" panose="020B0604030504040204" pitchFamily="34" charset="0"/>
                <a:ea typeface="Tahoma" panose="020B0604030504040204" pitchFamily="34" charset="0"/>
                <a:cs typeface="Tahoma" panose="020B0604030504040204" pitchFamily="34" charset="0"/>
              </a:rPr>
              <a:t>La finalidad original del proyecto o su diseño técnico </a:t>
            </a:r>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no son considerados como elementos principales</a:t>
            </a:r>
          </a:p>
        </p:txBody>
      </p:sp>
      <p:sp>
        <p:nvSpPr>
          <p:cNvPr id="32" name="CuadroTexto 10">
            <a:extLst>
              <a:ext uri="{FF2B5EF4-FFF2-40B4-BE49-F238E27FC236}">
                <a16:creationId xmlns:a16="http://schemas.microsoft.com/office/drawing/2014/main" id="{94691167-624A-E35C-5906-8B99F9CBA667}"/>
              </a:ext>
            </a:extLst>
          </p:cNvPr>
          <p:cNvSpPr txBox="1"/>
          <p:nvPr/>
        </p:nvSpPr>
        <p:spPr>
          <a:xfrm>
            <a:off x="7934556" y="3839189"/>
            <a:ext cx="3814847" cy="1137491"/>
          </a:xfrm>
          <a:prstGeom prst="rect">
            <a:avLst/>
          </a:prstGeom>
          <a:noFill/>
        </p:spPr>
        <p:txBody>
          <a:bodyPr wrap="square" rtlCol="0">
            <a:spAutoFit/>
          </a:bodyPr>
          <a:lstStyle/>
          <a:p>
            <a:pPr defTabSz="554492"/>
            <a:r>
              <a:rPr lang="es-MX" sz="1698" kern="0">
                <a:solidFill>
                  <a:prstClr val="white"/>
                </a:solidFill>
                <a:latin typeface="Tahoma" panose="020B0604030504040204" pitchFamily="34" charset="0"/>
                <a:ea typeface="Tahoma" panose="020B0604030504040204" pitchFamily="34" charset="0"/>
                <a:cs typeface="Tahoma" panose="020B0604030504040204" pitchFamily="34" charset="0"/>
              </a:rPr>
              <a:t>Bajo este nuevo criterio cuantitativo, sistemas originalmente concebidos como zonales pueden pasar a ser dedicados.</a:t>
            </a:r>
            <a:endPar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39" name="Straight Connector 38">
            <a:extLst>
              <a:ext uri="{FF2B5EF4-FFF2-40B4-BE49-F238E27FC236}">
                <a16:creationId xmlns:a16="http://schemas.microsoft.com/office/drawing/2014/main" id="{CC41A80B-2EF7-44BF-F882-0AB2EE7B960C}"/>
              </a:ext>
            </a:extLst>
          </p:cNvPr>
          <p:cNvCxnSpPr>
            <a:cxnSpLocks/>
          </p:cNvCxnSpPr>
          <p:nvPr/>
        </p:nvCxnSpPr>
        <p:spPr>
          <a:xfrm flipH="1" flipV="1">
            <a:off x="428894" y="5139630"/>
            <a:ext cx="11320508" cy="319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CuadroTexto 10">
            <a:extLst>
              <a:ext uri="{FF2B5EF4-FFF2-40B4-BE49-F238E27FC236}">
                <a16:creationId xmlns:a16="http://schemas.microsoft.com/office/drawing/2014/main" id="{2DD98F08-45B7-427D-0940-1499B86A9878}"/>
              </a:ext>
            </a:extLst>
          </p:cNvPr>
          <p:cNvSpPr txBox="1"/>
          <p:nvPr/>
        </p:nvSpPr>
        <p:spPr>
          <a:xfrm>
            <a:off x="548492" y="5502640"/>
            <a:ext cx="8897113" cy="838948"/>
          </a:xfrm>
          <a:prstGeom prst="rect">
            <a:avLst/>
          </a:prstGeom>
          <a:noFill/>
        </p:spPr>
        <p:txBody>
          <a:bodyPr wrap="square" rtlCol="0">
            <a:spAutoFit/>
          </a:bodyPr>
          <a:lstStyle/>
          <a:p>
            <a:pPr defTabSz="554492"/>
            <a:r>
              <a:rPr lang="es-MX" sz="2426" kern="0">
                <a:solidFill>
                  <a:prstClr val="white"/>
                </a:solidFill>
                <a:latin typeface="Tahoma" panose="020B0604030504040204" pitchFamily="34" charset="0"/>
                <a:ea typeface="Tahoma" panose="020B0604030504040204" pitchFamily="34" charset="0"/>
                <a:cs typeface="Tahoma" panose="020B0604030504040204" pitchFamily="34" charset="0"/>
              </a:rPr>
              <a:t>¡Esto trae como consecuencia distintos impactos que no fueron concebidos con la ley!</a:t>
            </a:r>
          </a:p>
        </p:txBody>
      </p:sp>
    </p:spTree>
    <p:extLst>
      <p:ext uri="{BB962C8B-B14F-4D97-AF65-F5344CB8AC3E}">
        <p14:creationId xmlns:p14="http://schemas.microsoft.com/office/powerpoint/2010/main" val="159312514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0DF72FC9-7447-5A15-5E7E-9314F84CCED0}"/>
              </a:ext>
            </a:extLst>
          </p:cNvPr>
          <p:cNvGrpSpPr/>
          <p:nvPr/>
        </p:nvGrpSpPr>
        <p:grpSpPr>
          <a:xfrm>
            <a:off x="0" y="2519712"/>
            <a:ext cx="12191999" cy="4338290"/>
            <a:chOff x="-1" y="2777515"/>
            <a:chExt cx="12239626" cy="4782161"/>
          </a:xfrm>
        </p:grpSpPr>
        <p:pic>
          <p:nvPicPr>
            <p:cNvPr id="3" name="Imagen 2">
              <a:extLst>
                <a:ext uri="{FF2B5EF4-FFF2-40B4-BE49-F238E27FC236}">
                  <a16:creationId xmlns:a16="http://schemas.microsoft.com/office/drawing/2014/main" id="{6D1D937D-DFCB-0E19-B694-EA3D806412E6}"/>
                </a:ext>
              </a:extLst>
            </p:cNvPr>
            <p:cNvPicPr>
              <a:picLocks noChangeAspect="1"/>
            </p:cNvPicPr>
            <p:nvPr/>
          </p:nvPicPr>
          <p:blipFill>
            <a:blip r:embed="rId2"/>
            <a:srcRect l="1433" t="1006"/>
            <a:stretch/>
          </p:blipFill>
          <p:spPr>
            <a:xfrm rot="16200000">
              <a:off x="5117491" y="-2339976"/>
              <a:ext cx="2004644" cy="12239625"/>
            </a:xfrm>
            <a:prstGeom prst="rect">
              <a:avLst/>
            </a:prstGeom>
          </p:spPr>
        </p:pic>
        <p:pic>
          <p:nvPicPr>
            <p:cNvPr id="5" name="Imagen 4">
              <a:extLst>
                <a:ext uri="{FF2B5EF4-FFF2-40B4-BE49-F238E27FC236}">
                  <a16:creationId xmlns:a16="http://schemas.microsoft.com/office/drawing/2014/main" id="{434534D6-7F14-622E-FFFC-E3064143AB7C}"/>
                </a:ext>
              </a:extLst>
            </p:cNvPr>
            <p:cNvPicPr>
              <a:picLocks noChangeAspect="1"/>
            </p:cNvPicPr>
            <p:nvPr/>
          </p:nvPicPr>
          <p:blipFill>
            <a:blip r:embed="rId3"/>
            <a:stretch>
              <a:fillRect/>
            </a:stretch>
          </p:blipFill>
          <p:spPr>
            <a:xfrm>
              <a:off x="-1" y="4782160"/>
              <a:ext cx="12239625" cy="2777516"/>
            </a:xfrm>
            <a:prstGeom prst="rect">
              <a:avLst/>
            </a:prstGeom>
          </p:spPr>
        </p:pic>
      </p:grpSp>
      <p:sp>
        <p:nvSpPr>
          <p:cNvPr id="7" name="CuadroTexto 6">
            <a:extLst>
              <a:ext uri="{FF2B5EF4-FFF2-40B4-BE49-F238E27FC236}">
                <a16:creationId xmlns:a16="http://schemas.microsoft.com/office/drawing/2014/main" id="{74FA3839-927B-B4BF-0942-89C32D524576}"/>
              </a:ext>
            </a:extLst>
          </p:cNvPr>
          <p:cNvSpPr txBox="1"/>
          <p:nvPr/>
        </p:nvSpPr>
        <p:spPr>
          <a:xfrm>
            <a:off x="3141495" y="2828699"/>
            <a:ext cx="5909009" cy="1209305"/>
          </a:xfrm>
          <a:prstGeom prst="rect">
            <a:avLst/>
          </a:prstGeom>
          <a:noFill/>
        </p:spPr>
        <p:txBody>
          <a:bodyPr wrap="square" rtlCol="0">
            <a:spAutoFit/>
          </a:bodyPr>
          <a:lstStyle/>
          <a:p>
            <a:pPr algn="ctr" defTabSz="414772"/>
            <a:r>
              <a:rPr lang="es-ES" sz="3629" b="1" dirty="0">
                <a:solidFill>
                  <a:prstClr val="black">
                    <a:lumMod val="75000"/>
                    <a:lumOff val="25000"/>
                  </a:prstClr>
                </a:solidFill>
                <a:latin typeface="Karla" pitchFamily="2" charset="0"/>
                <a:ea typeface="Karla" pitchFamily="2" charset="0"/>
              </a:rPr>
              <a:t>METODOLOGÍA DE CALIFICACIÓN</a:t>
            </a:r>
            <a:endParaRPr lang="es-CL" sz="3629" b="1" dirty="0">
              <a:solidFill>
                <a:prstClr val="black">
                  <a:lumMod val="75000"/>
                  <a:lumOff val="25000"/>
                </a:prstClr>
              </a:solidFill>
              <a:latin typeface="Karla" pitchFamily="2" charset="0"/>
              <a:ea typeface="Karla" pitchFamily="2" charset="0"/>
            </a:endParaRPr>
          </a:p>
        </p:txBody>
      </p:sp>
    </p:spTree>
    <p:extLst>
      <p:ext uri="{BB962C8B-B14F-4D97-AF65-F5344CB8AC3E}">
        <p14:creationId xmlns:p14="http://schemas.microsoft.com/office/powerpoint/2010/main" val="3486317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3D99-F4B0-A2FB-28DE-231F21B9569A}"/>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7C784970-1660-17F4-DE9B-2C769868F12C}"/>
              </a:ext>
            </a:extLst>
          </p:cNvPr>
          <p:cNvSpPr txBox="1"/>
          <p:nvPr/>
        </p:nvSpPr>
        <p:spPr>
          <a:xfrm>
            <a:off x="11503710" y="6135880"/>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5A7F2D7E-E01E-5125-0945-133A7408737F}"/>
              </a:ext>
            </a:extLst>
          </p:cNvPr>
          <p:cNvSpPr txBox="1"/>
          <p:nvPr/>
        </p:nvSpPr>
        <p:spPr>
          <a:xfrm>
            <a:off x="435743" y="474260"/>
            <a:ext cx="11320513" cy="1773334"/>
          </a:xfrm>
          <a:prstGeom prst="rect">
            <a:avLst/>
          </a:prstGeom>
        </p:spPr>
        <p:txBody>
          <a:bodyPr vert="horz" wrap="square" lIns="0" tIns="92801" rIns="0" bIns="0" rtlCol="0">
            <a:spAutoFit/>
          </a:bodyPr>
          <a:lstStyle/>
          <a:p>
            <a:pPr algn="ctr" defTabSz="554492"/>
            <a:endParaRPr lang="es-ES" sz="2183" b="1" kern="0">
              <a:solidFill>
                <a:srgbClr val="FFFFFF"/>
              </a:solidFill>
              <a:latin typeface="Tahoma"/>
              <a:cs typeface="Tahoma"/>
            </a:endParaRPr>
          </a:p>
          <a:p>
            <a:pPr algn="just" defTabSz="554492"/>
            <a:r>
              <a:rPr lang="es-ES" sz="2183" b="1" kern="0">
                <a:solidFill>
                  <a:srgbClr val="FFFFFF"/>
                </a:solidFill>
                <a:latin typeface="Tahoma"/>
                <a:cs typeface="Tahoma"/>
              </a:rPr>
              <a:t>La calificación actual está teniendo implicancias que repercuten en múltiples dimensiones y no sólo a clientes libres.</a:t>
            </a:r>
          </a:p>
          <a:p>
            <a:pPr algn="just" defTabSz="554492"/>
            <a:endParaRPr lang="es-ES" sz="2183" kern="0">
              <a:solidFill>
                <a:sysClr val="windowText" lastClr="000000"/>
              </a:solidFill>
              <a:latin typeface="Tahoma"/>
              <a:cs typeface="Tahoma"/>
            </a:endParaRPr>
          </a:p>
          <a:p>
            <a:pPr marR="10782" algn="just" defTabSz="554492"/>
            <a:endParaRPr lang="es-ES" sz="2183" kern="0">
              <a:solidFill>
                <a:srgbClr val="FFFFFF"/>
              </a:solidFill>
              <a:latin typeface="Tahoma"/>
              <a:cs typeface="Tahoma"/>
            </a:endParaRPr>
          </a:p>
        </p:txBody>
      </p:sp>
      <p:cxnSp>
        <p:nvCxnSpPr>
          <p:cNvPr id="10" name="Straight Connector 9">
            <a:extLst>
              <a:ext uri="{FF2B5EF4-FFF2-40B4-BE49-F238E27FC236}">
                <a16:creationId xmlns:a16="http://schemas.microsoft.com/office/drawing/2014/main" id="{EAD71A0A-9B0F-0547-DBE4-DF58ACD5D566}"/>
              </a:ext>
            </a:extLst>
          </p:cNvPr>
          <p:cNvCxnSpPr>
            <a:cxnSpLocks/>
          </p:cNvCxnSpPr>
          <p:nvPr/>
        </p:nvCxnSpPr>
        <p:spPr>
          <a:xfrm>
            <a:off x="435743" y="2300079"/>
            <a:ext cx="31215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FEDF3B-60F7-08D0-DC38-C22AB5C909EB}"/>
              </a:ext>
            </a:extLst>
          </p:cNvPr>
          <p:cNvCxnSpPr>
            <a:cxnSpLocks/>
          </p:cNvCxnSpPr>
          <p:nvPr/>
        </p:nvCxnSpPr>
        <p:spPr>
          <a:xfrm>
            <a:off x="4355216" y="2302407"/>
            <a:ext cx="74010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uadroTexto 10">
            <a:extLst>
              <a:ext uri="{FF2B5EF4-FFF2-40B4-BE49-F238E27FC236}">
                <a16:creationId xmlns:a16="http://schemas.microsoft.com/office/drawing/2014/main" id="{31C4AD77-4111-B805-3534-C226FFB5F784}"/>
              </a:ext>
            </a:extLst>
          </p:cNvPr>
          <p:cNvSpPr txBox="1"/>
          <p:nvPr/>
        </p:nvSpPr>
        <p:spPr>
          <a:xfrm>
            <a:off x="435742" y="1897104"/>
            <a:ext cx="1352928" cy="390876"/>
          </a:xfrm>
          <a:prstGeom prst="rect">
            <a:avLst/>
          </a:prstGeom>
          <a:noFill/>
        </p:spPr>
        <p:txBody>
          <a:bodyPr wrap="square" rtlCol="0">
            <a:spAutoFit/>
          </a:bodyPr>
          <a:lstStyle/>
          <a:p>
            <a:pPr algn="just" defTabSz="554492"/>
            <a:r>
              <a:rPr lang="es-MX" sz="1940" b="1" kern="0">
                <a:solidFill>
                  <a:prstClr val="white"/>
                </a:solidFill>
                <a:latin typeface="Tahoma" panose="020B0604030504040204" pitchFamily="34" charset="0"/>
                <a:ea typeface="Tahoma" panose="020B0604030504040204" pitchFamily="34" charset="0"/>
                <a:cs typeface="Tahoma" panose="020B0604030504040204" pitchFamily="34" charset="0"/>
              </a:rPr>
              <a:t>Aspecto</a:t>
            </a:r>
            <a:endPar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CuadroTexto 10">
            <a:extLst>
              <a:ext uri="{FF2B5EF4-FFF2-40B4-BE49-F238E27FC236}">
                <a16:creationId xmlns:a16="http://schemas.microsoft.com/office/drawing/2014/main" id="{B4FC8216-502C-3E92-B9CE-C35A841D68E9}"/>
              </a:ext>
            </a:extLst>
          </p:cNvPr>
          <p:cNvSpPr txBox="1"/>
          <p:nvPr/>
        </p:nvSpPr>
        <p:spPr>
          <a:xfrm>
            <a:off x="4436586" y="1945471"/>
            <a:ext cx="3689144" cy="390876"/>
          </a:xfrm>
          <a:prstGeom prst="rect">
            <a:avLst/>
          </a:prstGeom>
          <a:noFill/>
        </p:spPr>
        <p:txBody>
          <a:bodyPr wrap="square" rtlCol="0">
            <a:spAutoFit/>
          </a:bodyPr>
          <a:lstStyle/>
          <a:p>
            <a:pPr algn="just" defTabSz="554492"/>
            <a:r>
              <a:rPr lang="es-MX" sz="1940" b="1" kern="0">
                <a:solidFill>
                  <a:prstClr val="white"/>
                </a:solidFill>
                <a:latin typeface="Tahoma" panose="020B0604030504040204" pitchFamily="34" charset="0"/>
                <a:ea typeface="Tahoma" panose="020B0604030504040204" pitchFamily="34" charset="0"/>
                <a:cs typeface="Tahoma" panose="020B0604030504040204" pitchFamily="34" charset="0"/>
              </a:rPr>
              <a:t>Descripción</a:t>
            </a:r>
            <a:endPar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CuadroTexto 10">
            <a:extLst>
              <a:ext uri="{FF2B5EF4-FFF2-40B4-BE49-F238E27FC236}">
                <a16:creationId xmlns:a16="http://schemas.microsoft.com/office/drawing/2014/main" id="{48568F87-6281-CC02-23B6-2159C81F93C0}"/>
              </a:ext>
            </a:extLst>
          </p:cNvPr>
          <p:cNvSpPr txBox="1"/>
          <p:nvPr/>
        </p:nvSpPr>
        <p:spPr>
          <a:xfrm>
            <a:off x="1125486" y="2487844"/>
            <a:ext cx="2521500" cy="353623"/>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Negociación forzada</a:t>
            </a:r>
            <a:endParaRPr lang="es-MX" sz="1092"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CuadroTexto 10">
            <a:extLst>
              <a:ext uri="{FF2B5EF4-FFF2-40B4-BE49-F238E27FC236}">
                <a16:creationId xmlns:a16="http://schemas.microsoft.com/office/drawing/2014/main" id="{498E7CFD-A329-9775-2331-1F23E4E72AC4}"/>
              </a:ext>
            </a:extLst>
          </p:cNvPr>
          <p:cNvSpPr txBox="1"/>
          <p:nvPr/>
        </p:nvSpPr>
        <p:spPr>
          <a:xfrm>
            <a:off x="1125486" y="3110578"/>
            <a:ext cx="2521501" cy="876202"/>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Desincentivo a la expansión y conexión del sistema</a:t>
            </a:r>
            <a:endParaRPr lang="es-MX" sz="1092"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CuadroTexto 10">
            <a:extLst>
              <a:ext uri="{FF2B5EF4-FFF2-40B4-BE49-F238E27FC236}">
                <a16:creationId xmlns:a16="http://schemas.microsoft.com/office/drawing/2014/main" id="{FCB6CB38-A966-9C1D-DFBA-268D6D5D3EF3}"/>
              </a:ext>
            </a:extLst>
          </p:cNvPr>
          <p:cNvSpPr txBox="1"/>
          <p:nvPr/>
        </p:nvSpPr>
        <p:spPr>
          <a:xfrm>
            <a:off x="1125487" y="4056245"/>
            <a:ext cx="2521502" cy="614912"/>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Distorsión de señales de acceso</a:t>
            </a:r>
            <a:endParaRPr lang="es-MX" sz="1092"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CuadroTexto 10">
            <a:extLst>
              <a:ext uri="{FF2B5EF4-FFF2-40B4-BE49-F238E27FC236}">
                <a16:creationId xmlns:a16="http://schemas.microsoft.com/office/drawing/2014/main" id="{B1309D49-68BC-2AEA-BF98-3E1EC92FB15A}"/>
              </a:ext>
            </a:extLst>
          </p:cNvPr>
          <p:cNvSpPr txBox="1"/>
          <p:nvPr/>
        </p:nvSpPr>
        <p:spPr>
          <a:xfrm>
            <a:off x="1125487" y="4745414"/>
            <a:ext cx="2435660" cy="614912"/>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Inestabilidad tarifaria</a:t>
            </a:r>
            <a:endParaRPr lang="es-MX" sz="1092"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4" name="Graphic 33" descr="Chevron arrows with solid fill">
            <a:extLst>
              <a:ext uri="{FF2B5EF4-FFF2-40B4-BE49-F238E27FC236}">
                <a16:creationId xmlns:a16="http://schemas.microsoft.com/office/drawing/2014/main" id="{29C24DE1-6380-09A0-F8F8-5CC9A7374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4435" y="2022833"/>
            <a:ext cx="554493" cy="554493"/>
          </a:xfrm>
          <a:prstGeom prst="rect">
            <a:avLst/>
          </a:prstGeom>
        </p:spPr>
      </p:pic>
      <p:cxnSp>
        <p:nvCxnSpPr>
          <p:cNvPr id="36" name="Straight Connector 35">
            <a:extLst>
              <a:ext uri="{FF2B5EF4-FFF2-40B4-BE49-F238E27FC236}">
                <a16:creationId xmlns:a16="http://schemas.microsoft.com/office/drawing/2014/main" id="{367E59E4-BC33-7FB3-B0F6-384B3086DAEE}"/>
              </a:ext>
            </a:extLst>
          </p:cNvPr>
          <p:cNvCxnSpPr>
            <a:cxnSpLocks/>
          </p:cNvCxnSpPr>
          <p:nvPr/>
        </p:nvCxnSpPr>
        <p:spPr>
          <a:xfrm>
            <a:off x="4355216" y="3048884"/>
            <a:ext cx="74010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0278FE-5376-FF65-2004-F97C6C7EB67C}"/>
              </a:ext>
            </a:extLst>
          </p:cNvPr>
          <p:cNvCxnSpPr>
            <a:cxnSpLocks/>
          </p:cNvCxnSpPr>
          <p:nvPr/>
        </p:nvCxnSpPr>
        <p:spPr>
          <a:xfrm>
            <a:off x="4355216" y="3985524"/>
            <a:ext cx="74010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85A127-2B3F-1783-E0E9-52AB1687DC6B}"/>
              </a:ext>
            </a:extLst>
          </p:cNvPr>
          <p:cNvCxnSpPr>
            <a:cxnSpLocks/>
          </p:cNvCxnSpPr>
          <p:nvPr/>
        </p:nvCxnSpPr>
        <p:spPr>
          <a:xfrm>
            <a:off x="4355216" y="4697046"/>
            <a:ext cx="74010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10">
            <a:extLst>
              <a:ext uri="{FF2B5EF4-FFF2-40B4-BE49-F238E27FC236}">
                <a16:creationId xmlns:a16="http://schemas.microsoft.com/office/drawing/2014/main" id="{097FD37A-9719-185C-0DA8-40CED76175C5}"/>
              </a:ext>
            </a:extLst>
          </p:cNvPr>
          <p:cNvSpPr txBox="1"/>
          <p:nvPr/>
        </p:nvSpPr>
        <p:spPr>
          <a:xfrm>
            <a:off x="4350843" y="2418548"/>
            <a:ext cx="7401039" cy="540148"/>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El cliente libre se ve obligado a negociar el uso de una línea que no eligió ni se diseñó con fines dedicados. </a:t>
            </a:r>
          </a:p>
        </p:txBody>
      </p:sp>
      <p:sp>
        <p:nvSpPr>
          <p:cNvPr id="40" name="CuadroTexto 10">
            <a:extLst>
              <a:ext uri="{FF2B5EF4-FFF2-40B4-BE49-F238E27FC236}">
                <a16:creationId xmlns:a16="http://schemas.microsoft.com/office/drawing/2014/main" id="{4CDD2AE3-58BB-3EB9-5728-C66111227E7B}"/>
              </a:ext>
            </a:extLst>
          </p:cNvPr>
          <p:cNvSpPr txBox="1"/>
          <p:nvPr/>
        </p:nvSpPr>
        <p:spPr>
          <a:xfrm>
            <a:off x="4355216" y="3161055"/>
            <a:ext cx="7363447" cy="764055"/>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Ante el riesgo de ser reclasificados como usuarios de líneas dedicadas, nuevos clientes libres o proyectos pueden evitar usar infraestructura existente, afectando la eficiencia del sistema.</a:t>
            </a:r>
          </a:p>
        </p:txBody>
      </p:sp>
      <p:sp>
        <p:nvSpPr>
          <p:cNvPr id="41" name="CuadroTexto 10">
            <a:extLst>
              <a:ext uri="{FF2B5EF4-FFF2-40B4-BE49-F238E27FC236}">
                <a16:creationId xmlns:a16="http://schemas.microsoft.com/office/drawing/2014/main" id="{00A9473E-7D8B-5DD7-FCDC-D05E1792F49C}"/>
              </a:ext>
            </a:extLst>
          </p:cNvPr>
          <p:cNvSpPr txBox="1"/>
          <p:nvPr/>
        </p:nvSpPr>
        <p:spPr>
          <a:xfrm>
            <a:off x="4355216" y="4048752"/>
            <a:ext cx="7354531" cy="540148"/>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Se rompe el principio de acceso abierto no discriminatorio, base del diseño del sistema de transmisión.</a:t>
            </a:r>
          </a:p>
        </p:txBody>
      </p:sp>
      <p:sp>
        <p:nvSpPr>
          <p:cNvPr id="42" name="CuadroTexto 10">
            <a:extLst>
              <a:ext uri="{FF2B5EF4-FFF2-40B4-BE49-F238E27FC236}">
                <a16:creationId xmlns:a16="http://schemas.microsoft.com/office/drawing/2014/main" id="{E5FA9A96-669E-3A27-D55D-2262F20E6199}"/>
              </a:ext>
            </a:extLst>
          </p:cNvPr>
          <p:cNvSpPr txBox="1"/>
          <p:nvPr/>
        </p:nvSpPr>
        <p:spPr>
          <a:xfrm>
            <a:off x="4355216" y="4751308"/>
            <a:ext cx="7334952" cy="540148"/>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La calificación como “dedicada” implica condiciones económicas distintas (negociación directa), lo que genera incertidumbre sobre los costos de uso de red.</a:t>
            </a:r>
          </a:p>
        </p:txBody>
      </p:sp>
      <p:cxnSp>
        <p:nvCxnSpPr>
          <p:cNvPr id="48" name="Straight Connector 47">
            <a:extLst>
              <a:ext uri="{FF2B5EF4-FFF2-40B4-BE49-F238E27FC236}">
                <a16:creationId xmlns:a16="http://schemas.microsoft.com/office/drawing/2014/main" id="{237A9621-2D77-89C1-7280-52B6F55039E4}"/>
              </a:ext>
            </a:extLst>
          </p:cNvPr>
          <p:cNvCxnSpPr>
            <a:cxnSpLocks/>
          </p:cNvCxnSpPr>
          <p:nvPr/>
        </p:nvCxnSpPr>
        <p:spPr>
          <a:xfrm>
            <a:off x="3922952" y="2649246"/>
            <a:ext cx="0" cy="3582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CAA848C-283E-26B4-A5BE-C92C30C015F2}"/>
              </a:ext>
            </a:extLst>
          </p:cNvPr>
          <p:cNvCxnSpPr>
            <a:cxnSpLocks/>
          </p:cNvCxnSpPr>
          <p:nvPr/>
        </p:nvCxnSpPr>
        <p:spPr>
          <a:xfrm>
            <a:off x="435741" y="3048884"/>
            <a:ext cx="31215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38CE18-0768-68BD-B58C-504DDDD8E6AC}"/>
              </a:ext>
            </a:extLst>
          </p:cNvPr>
          <p:cNvCxnSpPr>
            <a:cxnSpLocks/>
          </p:cNvCxnSpPr>
          <p:nvPr/>
        </p:nvCxnSpPr>
        <p:spPr>
          <a:xfrm>
            <a:off x="435741" y="4000633"/>
            <a:ext cx="31215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E0F0C8D-9F2A-C6A2-52B8-D9B1D0B17307}"/>
              </a:ext>
            </a:extLst>
          </p:cNvPr>
          <p:cNvCxnSpPr>
            <a:cxnSpLocks/>
          </p:cNvCxnSpPr>
          <p:nvPr/>
        </p:nvCxnSpPr>
        <p:spPr>
          <a:xfrm>
            <a:off x="435741" y="4697046"/>
            <a:ext cx="31215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D11B6F6-69DB-6AFD-ABC9-5AFBAD57F945}"/>
              </a:ext>
            </a:extLst>
          </p:cNvPr>
          <p:cNvCxnSpPr>
            <a:cxnSpLocks/>
          </p:cNvCxnSpPr>
          <p:nvPr/>
        </p:nvCxnSpPr>
        <p:spPr>
          <a:xfrm>
            <a:off x="439592" y="5369725"/>
            <a:ext cx="31215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88F72D-5E8F-313E-F86B-EF8911E50816}"/>
              </a:ext>
            </a:extLst>
          </p:cNvPr>
          <p:cNvCxnSpPr>
            <a:cxnSpLocks/>
          </p:cNvCxnSpPr>
          <p:nvPr/>
        </p:nvCxnSpPr>
        <p:spPr>
          <a:xfrm>
            <a:off x="4355216" y="5369725"/>
            <a:ext cx="74010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CB10DD29-D84D-A844-9146-790814F0DD9D}"/>
              </a:ext>
            </a:extLst>
          </p:cNvPr>
          <p:cNvSpPr txBox="1"/>
          <p:nvPr/>
        </p:nvSpPr>
        <p:spPr>
          <a:xfrm>
            <a:off x="1112206" y="5447992"/>
            <a:ext cx="2657741" cy="614912"/>
          </a:xfrm>
          <a:prstGeom prst="rect">
            <a:avLst/>
          </a:prstGeom>
          <a:noFill/>
        </p:spPr>
        <p:txBody>
          <a:bodyPr wrap="square" rtlCol="0">
            <a:spAutoFit/>
          </a:bodyPr>
          <a:lstStyle/>
          <a:p>
            <a:pPr defTabSz="554492"/>
            <a:r>
              <a:rPr lang="es-MX" sz="1698" b="1" kern="0">
                <a:solidFill>
                  <a:prstClr val="white"/>
                </a:solidFill>
                <a:latin typeface="Tahoma" panose="020B0604030504040204" pitchFamily="34" charset="0"/>
                <a:ea typeface="Tahoma" panose="020B0604030504040204" pitchFamily="34" charset="0"/>
                <a:cs typeface="Tahoma" panose="020B0604030504040204" pitchFamily="34" charset="0"/>
              </a:rPr>
              <a:t>Desincentivo a la migración</a:t>
            </a:r>
            <a:endParaRPr lang="es-MX" sz="1092" b="1" ker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CuadroTexto 10">
            <a:extLst>
              <a:ext uri="{FF2B5EF4-FFF2-40B4-BE49-F238E27FC236}">
                <a16:creationId xmlns:a16="http://schemas.microsoft.com/office/drawing/2014/main" id="{BC537100-7EA2-CBFF-3296-B39C86E4183B}"/>
              </a:ext>
            </a:extLst>
          </p:cNvPr>
          <p:cNvSpPr txBox="1"/>
          <p:nvPr/>
        </p:nvSpPr>
        <p:spPr>
          <a:xfrm>
            <a:off x="4350843" y="5481277"/>
            <a:ext cx="7367819" cy="764055"/>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Los clientes libres dejan de percibir los beneficios asociados a un precio de energía más competitivo, al enfrentar un peaje de transmisión más elevado, lo de desincentiva la migración.</a:t>
            </a:r>
          </a:p>
        </p:txBody>
      </p:sp>
      <p:pic>
        <p:nvPicPr>
          <p:cNvPr id="14" name="Graphic 13" descr="Handshake with solid fill">
            <a:extLst>
              <a:ext uri="{FF2B5EF4-FFF2-40B4-BE49-F238E27FC236}">
                <a16:creationId xmlns:a16="http://schemas.microsoft.com/office/drawing/2014/main" id="{89C4F25C-7091-469C-8F97-28AB387F7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592" y="2393631"/>
            <a:ext cx="554493" cy="554493"/>
          </a:xfrm>
          <a:prstGeom prst="rect">
            <a:avLst/>
          </a:prstGeom>
        </p:spPr>
      </p:pic>
      <p:pic>
        <p:nvPicPr>
          <p:cNvPr id="12" name="Graphic 11" descr="Stop with solid fill">
            <a:extLst>
              <a:ext uri="{FF2B5EF4-FFF2-40B4-BE49-F238E27FC236}">
                <a16:creationId xmlns:a16="http://schemas.microsoft.com/office/drawing/2014/main" id="{6190FCDC-1869-AD0D-21A3-B26F963783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592" y="3255455"/>
            <a:ext cx="554493" cy="554493"/>
          </a:xfrm>
          <a:prstGeom prst="rect">
            <a:avLst/>
          </a:prstGeom>
        </p:spPr>
      </p:pic>
      <p:pic>
        <p:nvPicPr>
          <p:cNvPr id="27" name="Graphic 26" descr="Traffic light with solid fill">
            <a:extLst>
              <a:ext uri="{FF2B5EF4-FFF2-40B4-BE49-F238E27FC236}">
                <a16:creationId xmlns:a16="http://schemas.microsoft.com/office/drawing/2014/main" id="{8FC92C76-B267-BD84-4C33-28795CB5D2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9899" y="4066429"/>
            <a:ext cx="554493" cy="554493"/>
          </a:xfrm>
          <a:prstGeom prst="rect">
            <a:avLst/>
          </a:prstGeom>
        </p:spPr>
      </p:pic>
      <p:pic>
        <p:nvPicPr>
          <p:cNvPr id="29" name="Graphic 28" descr="Flying Money with solid fill">
            <a:extLst>
              <a:ext uri="{FF2B5EF4-FFF2-40B4-BE49-F238E27FC236}">
                <a16:creationId xmlns:a16="http://schemas.microsoft.com/office/drawing/2014/main" id="{7FFB105D-7755-C710-841D-9AA2BBF3B9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9592" y="4769492"/>
            <a:ext cx="554493" cy="554493"/>
          </a:xfrm>
          <a:prstGeom prst="rect">
            <a:avLst/>
          </a:prstGeom>
        </p:spPr>
      </p:pic>
      <p:pic>
        <p:nvPicPr>
          <p:cNvPr id="24" name="Picture 23" descr="A white arrow pointing to the left&#10;&#10;AI-generated content may be incorrect.">
            <a:extLst>
              <a:ext uri="{FF2B5EF4-FFF2-40B4-BE49-F238E27FC236}">
                <a16:creationId xmlns:a16="http://schemas.microsoft.com/office/drawing/2014/main" id="{C789A81D-78D0-5474-7470-CB6E55DC3B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831" y="5498240"/>
            <a:ext cx="584296" cy="584296"/>
          </a:xfrm>
          <a:prstGeom prst="rect">
            <a:avLst/>
          </a:prstGeom>
        </p:spPr>
      </p:pic>
    </p:spTree>
    <p:extLst>
      <p:ext uri="{BB962C8B-B14F-4D97-AF65-F5344CB8AC3E}">
        <p14:creationId xmlns:p14="http://schemas.microsoft.com/office/powerpoint/2010/main" val="3513344157"/>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23A82-1E37-DA52-5BB6-D9D99F0E305F}"/>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4BE31D99-962C-FD0A-C6AA-E8EA732CB6AF}"/>
              </a:ext>
            </a:extLst>
          </p:cNvPr>
          <p:cNvSpPr txBox="1"/>
          <p:nvPr/>
        </p:nvSpPr>
        <p:spPr>
          <a:xfrm>
            <a:off x="11503710" y="6676250"/>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B801068C-BB94-F461-3790-E7BF9E78988A}"/>
              </a:ext>
            </a:extLst>
          </p:cNvPr>
          <p:cNvSpPr txBox="1"/>
          <p:nvPr/>
        </p:nvSpPr>
        <p:spPr>
          <a:xfrm>
            <a:off x="428894" y="756273"/>
            <a:ext cx="11320513" cy="1101484"/>
          </a:xfrm>
          <a:prstGeom prst="rect">
            <a:avLst/>
          </a:prstGeom>
        </p:spPr>
        <p:txBody>
          <a:bodyPr vert="horz" wrap="square" lIns="0" tIns="92801" rIns="0" bIns="0" rtlCol="0">
            <a:spAutoFit/>
          </a:bodyPr>
          <a:lstStyle/>
          <a:p>
            <a:pPr algn="ctr" defTabSz="554492"/>
            <a:r>
              <a:rPr lang="es-ES" sz="2183" b="1" kern="0">
                <a:solidFill>
                  <a:srgbClr val="FFFFFF"/>
                </a:solidFill>
                <a:latin typeface="Tahoma"/>
                <a:cs typeface="Tahoma"/>
              </a:rPr>
              <a:t>¿Existe este problema en otros países?</a:t>
            </a:r>
          </a:p>
          <a:p>
            <a:pPr algn="just" defTabSz="554492"/>
            <a:endParaRPr lang="es-ES" sz="2183" kern="0">
              <a:solidFill>
                <a:sysClr val="windowText" lastClr="000000"/>
              </a:solidFill>
              <a:latin typeface="Tahoma"/>
              <a:cs typeface="Tahoma"/>
            </a:endParaRPr>
          </a:p>
          <a:p>
            <a:pPr marR="10782" algn="just" defTabSz="554492"/>
            <a:endParaRPr lang="es-ES" sz="2183" kern="0">
              <a:solidFill>
                <a:srgbClr val="FFFFFF"/>
              </a:solidFill>
              <a:latin typeface="Tahoma"/>
              <a:cs typeface="Tahoma"/>
            </a:endParaRPr>
          </a:p>
        </p:txBody>
      </p:sp>
      <p:sp>
        <p:nvSpPr>
          <p:cNvPr id="7" name="Elipse 8">
            <a:extLst>
              <a:ext uri="{FF2B5EF4-FFF2-40B4-BE49-F238E27FC236}">
                <a16:creationId xmlns:a16="http://schemas.microsoft.com/office/drawing/2014/main" id="{E5ACCCA0-F2C5-7005-D013-0651C6FC0753}"/>
              </a:ext>
            </a:extLst>
          </p:cNvPr>
          <p:cNvSpPr/>
          <p:nvPr/>
        </p:nvSpPr>
        <p:spPr>
          <a:xfrm>
            <a:off x="1249159" y="1684574"/>
            <a:ext cx="698574" cy="698574"/>
          </a:xfrm>
          <a:prstGeom prst="ellipse">
            <a:avLst/>
          </a:prstGeom>
          <a:blipFill rotWithShape="0">
            <a:blip r:embed="rId3"/>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defTabSz="554492"/>
            <a:endParaRPr lang="es-CL" sz="1092" kern="0">
              <a:solidFill>
                <a:prstClr val="black">
                  <a:hueOff val="0"/>
                  <a:satOff val="0"/>
                  <a:lumOff val="0"/>
                  <a:alphaOff val="0"/>
                </a:prstClr>
              </a:solidFill>
              <a:latin typeface="Calibri"/>
            </a:endParaRPr>
          </a:p>
        </p:txBody>
      </p:sp>
      <p:sp>
        <p:nvSpPr>
          <p:cNvPr id="9" name="Elipse 10">
            <a:extLst>
              <a:ext uri="{FF2B5EF4-FFF2-40B4-BE49-F238E27FC236}">
                <a16:creationId xmlns:a16="http://schemas.microsoft.com/office/drawing/2014/main" id="{24F9F2E2-F468-0CE7-83E4-AC15BE54A424}"/>
              </a:ext>
            </a:extLst>
          </p:cNvPr>
          <p:cNvSpPr/>
          <p:nvPr/>
        </p:nvSpPr>
        <p:spPr>
          <a:xfrm>
            <a:off x="1249159" y="2535242"/>
            <a:ext cx="720404" cy="720404"/>
          </a:xfrm>
          <a:prstGeom prst="ellipse">
            <a:avLst/>
          </a:prstGeom>
          <a:blipFill rotWithShape="0">
            <a:blip r:embed="rId4"/>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defTabSz="554492"/>
            <a:endParaRPr lang="es-CL" sz="1092" kern="0">
              <a:solidFill>
                <a:prstClr val="black">
                  <a:hueOff val="0"/>
                  <a:satOff val="0"/>
                  <a:lumOff val="0"/>
                  <a:alphaOff val="0"/>
                </a:prstClr>
              </a:solidFill>
              <a:latin typeface="Calibri"/>
            </a:endParaRPr>
          </a:p>
        </p:txBody>
      </p:sp>
      <p:pic>
        <p:nvPicPr>
          <p:cNvPr id="10" name="Imagen 11">
            <a:extLst>
              <a:ext uri="{FF2B5EF4-FFF2-40B4-BE49-F238E27FC236}">
                <a16:creationId xmlns:a16="http://schemas.microsoft.com/office/drawing/2014/main" id="{5B8FB6C6-3093-BE82-858B-32261FB3C7BC}"/>
              </a:ext>
            </a:extLst>
          </p:cNvPr>
          <p:cNvPicPr>
            <a:picLocks noChangeAspect="1"/>
          </p:cNvPicPr>
          <p:nvPr/>
        </p:nvPicPr>
        <p:blipFill>
          <a:blip r:embed="rId5"/>
          <a:stretch>
            <a:fillRect/>
          </a:stretch>
        </p:blipFill>
        <p:spPr>
          <a:xfrm>
            <a:off x="1196638" y="5997309"/>
            <a:ext cx="825447" cy="825447"/>
          </a:xfrm>
          <a:prstGeom prst="rect">
            <a:avLst/>
          </a:prstGeom>
        </p:spPr>
      </p:pic>
      <p:pic>
        <p:nvPicPr>
          <p:cNvPr id="11" name="Imagen 12">
            <a:extLst>
              <a:ext uri="{FF2B5EF4-FFF2-40B4-BE49-F238E27FC236}">
                <a16:creationId xmlns:a16="http://schemas.microsoft.com/office/drawing/2014/main" id="{B2CA9C07-DD62-7BC1-98B6-D5588619CD92}"/>
              </a:ext>
            </a:extLst>
          </p:cNvPr>
          <p:cNvPicPr>
            <a:picLocks noChangeAspect="1"/>
          </p:cNvPicPr>
          <p:nvPr/>
        </p:nvPicPr>
        <p:blipFill>
          <a:blip r:embed="rId6"/>
          <a:stretch>
            <a:fillRect/>
          </a:stretch>
        </p:blipFill>
        <p:spPr>
          <a:xfrm>
            <a:off x="1227329" y="4267713"/>
            <a:ext cx="764065" cy="764065"/>
          </a:xfrm>
          <a:prstGeom prst="rect">
            <a:avLst/>
          </a:prstGeom>
        </p:spPr>
      </p:pic>
      <p:sp>
        <p:nvSpPr>
          <p:cNvPr id="12" name="Elipse 14">
            <a:extLst>
              <a:ext uri="{FF2B5EF4-FFF2-40B4-BE49-F238E27FC236}">
                <a16:creationId xmlns:a16="http://schemas.microsoft.com/office/drawing/2014/main" id="{F4634C0A-FCF1-705B-572D-240B54E84FC4}"/>
              </a:ext>
            </a:extLst>
          </p:cNvPr>
          <p:cNvSpPr/>
          <p:nvPr/>
        </p:nvSpPr>
        <p:spPr>
          <a:xfrm>
            <a:off x="1227329" y="5174963"/>
            <a:ext cx="764065" cy="764065"/>
          </a:xfrm>
          <a:prstGeom prst="ellipse">
            <a:avLst/>
          </a:prstGeom>
          <a:blipFill rotWithShape="0">
            <a:blip r:embed="rId7"/>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defTabSz="554492"/>
            <a:endParaRPr lang="es-CL" sz="1092" kern="0">
              <a:solidFill>
                <a:prstClr val="black">
                  <a:hueOff val="0"/>
                  <a:satOff val="0"/>
                  <a:lumOff val="0"/>
                  <a:alphaOff val="0"/>
                </a:prstClr>
              </a:solidFill>
              <a:latin typeface="Calibri"/>
            </a:endParaRPr>
          </a:p>
        </p:txBody>
      </p:sp>
      <p:sp>
        <p:nvSpPr>
          <p:cNvPr id="14" name="object 2">
            <a:extLst>
              <a:ext uri="{FF2B5EF4-FFF2-40B4-BE49-F238E27FC236}">
                <a16:creationId xmlns:a16="http://schemas.microsoft.com/office/drawing/2014/main" id="{8C9634C0-4DAE-F683-82E7-99A8CF75DD23}"/>
              </a:ext>
            </a:extLst>
          </p:cNvPr>
          <p:cNvSpPr txBox="1">
            <a:spLocks/>
          </p:cNvSpPr>
          <p:nvPr/>
        </p:nvSpPr>
        <p:spPr>
          <a:xfrm>
            <a:off x="1687623" y="1880670"/>
            <a:ext cx="189269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Brasil</a:t>
            </a:r>
          </a:p>
        </p:txBody>
      </p:sp>
      <p:sp>
        <p:nvSpPr>
          <p:cNvPr id="16" name="object 2">
            <a:extLst>
              <a:ext uri="{FF2B5EF4-FFF2-40B4-BE49-F238E27FC236}">
                <a16:creationId xmlns:a16="http://schemas.microsoft.com/office/drawing/2014/main" id="{4513A4F3-F1DC-9D77-066C-CABC79CFE6EA}"/>
              </a:ext>
            </a:extLst>
          </p:cNvPr>
          <p:cNvSpPr txBox="1">
            <a:spLocks/>
          </p:cNvSpPr>
          <p:nvPr/>
        </p:nvSpPr>
        <p:spPr>
          <a:xfrm>
            <a:off x="1698538" y="2692642"/>
            <a:ext cx="189269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Colombia</a:t>
            </a:r>
          </a:p>
        </p:txBody>
      </p:sp>
      <p:sp>
        <p:nvSpPr>
          <p:cNvPr id="17" name="object 2">
            <a:extLst>
              <a:ext uri="{FF2B5EF4-FFF2-40B4-BE49-F238E27FC236}">
                <a16:creationId xmlns:a16="http://schemas.microsoft.com/office/drawing/2014/main" id="{9F3E89E2-FF3D-D758-9F8B-DC269F1DA845}"/>
              </a:ext>
            </a:extLst>
          </p:cNvPr>
          <p:cNvSpPr txBox="1">
            <a:spLocks/>
          </p:cNvSpPr>
          <p:nvPr/>
        </p:nvSpPr>
        <p:spPr>
          <a:xfrm>
            <a:off x="1698538" y="4466382"/>
            <a:ext cx="189269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España</a:t>
            </a:r>
          </a:p>
        </p:txBody>
      </p:sp>
      <p:sp>
        <p:nvSpPr>
          <p:cNvPr id="18" name="object 2">
            <a:extLst>
              <a:ext uri="{FF2B5EF4-FFF2-40B4-BE49-F238E27FC236}">
                <a16:creationId xmlns:a16="http://schemas.microsoft.com/office/drawing/2014/main" id="{7E505AF2-777F-342F-2E2D-867F2963D234}"/>
              </a:ext>
            </a:extLst>
          </p:cNvPr>
          <p:cNvSpPr txBox="1">
            <a:spLocks/>
          </p:cNvSpPr>
          <p:nvPr/>
        </p:nvSpPr>
        <p:spPr>
          <a:xfrm>
            <a:off x="1698538" y="5436460"/>
            <a:ext cx="189269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México</a:t>
            </a:r>
          </a:p>
        </p:txBody>
      </p:sp>
      <p:sp>
        <p:nvSpPr>
          <p:cNvPr id="19" name="object 2">
            <a:extLst>
              <a:ext uri="{FF2B5EF4-FFF2-40B4-BE49-F238E27FC236}">
                <a16:creationId xmlns:a16="http://schemas.microsoft.com/office/drawing/2014/main" id="{77256730-D71C-DF84-4181-770539DCFB0E}"/>
              </a:ext>
            </a:extLst>
          </p:cNvPr>
          <p:cNvSpPr txBox="1">
            <a:spLocks/>
          </p:cNvSpPr>
          <p:nvPr/>
        </p:nvSpPr>
        <p:spPr>
          <a:xfrm>
            <a:off x="1698538" y="6289497"/>
            <a:ext cx="189269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Portugal</a:t>
            </a:r>
          </a:p>
        </p:txBody>
      </p:sp>
      <p:graphicFrame>
        <p:nvGraphicFramePr>
          <p:cNvPr id="20" name="Table 19">
            <a:extLst>
              <a:ext uri="{FF2B5EF4-FFF2-40B4-BE49-F238E27FC236}">
                <a16:creationId xmlns:a16="http://schemas.microsoft.com/office/drawing/2014/main" id="{72D0F36D-FE07-A845-3BB8-334004563EE7}"/>
              </a:ext>
            </a:extLst>
          </p:cNvPr>
          <p:cNvGraphicFramePr>
            <a:graphicFrameLocks noGrp="1"/>
          </p:cNvGraphicFramePr>
          <p:nvPr/>
        </p:nvGraphicFramePr>
        <p:xfrm>
          <a:off x="4085637" y="1747464"/>
          <a:ext cx="7381974" cy="572976"/>
        </p:xfrm>
        <a:graphic>
          <a:graphicData uri="http://schemas.openxmlformats.org/drawingml/2006/table">
            <a:tbl>
              <a:tblPr/>
              <a:tblGrid>
                <a:gridCol w="211719">
                  <a:extLst>
                    <a:ext uri="{9D8B030D-6E8A-4147-A177-3AD203B41FA5}">
                      <a16:colId xmlns:a16="http://schemas.microsoft.com/office/drawing/2014/main" val="2624591597"/>
                    </a:ext>
                  </a:extLst>
                </a:gridCol>
                <a:gridCol w="7170255">
                  <a:extLst>
                    <a:ext uri="{9D8B030D-6E8A-4147-A177-3AD203B41FA5}">
                      <a16:colId xmlns:a16="http://schemas.microsoft.com/office/drawing/2014/main" val="1608435379"/>
                    </a:ext>
                  </a:extLst>
                </a:gridCol>
              </a:tblGrid>
              <a:tr h="572976">
                <a:tc>
                  <a:txBody>
                    <a:bodyPr/>
                    <a:lstStyle/>
                    <a:p>
                      <a:endParaRPr lang="es-CL" sz="1100"/>
                    </a:p>
                  </a:txBody>
                  <a:tcPr marL="55449" marR="55449" marT="27725" marB="27725" anchor="ctr">
                    <a:lnL>
                      <a:noFill/>
                    </a:lnL>
                    <a:lnR>
                      <a:noFill/>
                    </a:lnR>
                    <a:lnT>
                      <a:noFill/>
                    </a:lnT>
                    <a:lnB>
                      <a:noFill/>
                    </a:lnB>
                    <a:noFill/>
                  </a:tcPr>
                </a:tc>
                <a:tc>
                  <a:txBody>
                    <a:bodyPr/>
                    <a:lstStyle/>
                    <a:p>
                      <a:r>
                        <a:rPr lang="es-MX" sz="1100"/>
                        <a:t>❌ </a:t>
                      </a:r>
                      <a:r>
                        <a:rPr lang="es-MX" sz="1700">
                          <a:solidFill>
                            <a:schemeClr val="bg1"/>
                          </a:solidFill>
                          <a:latin typeface="Tahoma" panose="020B0604030504040204" pitchFamily="34" charset="0"/>
                          <a:ea typeface="Tahoma" panose="020B0604030504040204" pitchFamily="34" charset="0"/>
                          <a:cs typeface="Tahoma" panose="020B0604030504040204" pitchFamily="34" charset="0"/>
                        </a:rPr>
                        <a:t>No. La calificación técnica no implica cambios contractuales. La tarifa se aplica según punto de conexión y nivel de tensión.</a:t>
                      </a:r>
                    </a:p>
                  </a:txBody>
                  <a:tcPr marL="55449" marR="55449" marT="27725" marB="27725" anchor="ctr">
                    <a:lnL>
                      <a:noFill/>
                    </a:lnL>
                    <a:lnR>
                      <a:noFill/>
                    </a:lnR>
                    <a:lnT>
                      <a:noFill/>
                    </a:lnT>
                    <a:lnB>
                      <a:noFill/>
                    </a:lnB>
                    <a:noFill/>
                  </a:tcPr>
                </a:tc>
                <a:extLst>
                  <a:ext uri="{0D108BD9-81ED-4DB2-BD59-A6C34878D82A}">
                    <a16:rowId xmlns:a16="http://schemas.microsoft.com/office/drawing/2014/main" val="243585229"/>
                  </a:ext>
                </a:extLst>
              </a:tr>
            </a:tbl>
          </a:graphicData>
        </a:graphic>
      </p:graphicFrame>
      <p:graphicFrame>
        <p:nvGraphicFramePr>
          <p:cNvPr id="21" name="Table 20">
            <a:extLst>
              <a:ext uri="{FF2B5EF4-FFF2-40B4-BE49-F238E27FC236}">
                <a16:creationId xmlns:a16="http://schemas.microsoft.com/office/drawing/2014/main" id="{F4B1B520-063D-1216-8DE6-3B726D62DE08}"/>
              </a:ext>
            </a:extLst>
          </p:cNvPr>
          <p:cNvGraphicFramePr>
            <a:graphicFrameLocks noGrp="1"/>
          </p:cNvGraphicFramePr>
          <p:nvPr/>
        </p:nvGraphicFramePr>
        <p:xfrm>
          <a:off x="4085637" y="2590399"/>
          <a:ext cx="7381975" cy="572976"/>
        </p:xfrm>
        <a:graphic>
          <a:graphicData uri="http://schemas.openxmlformats.org/drawingml/2006/table">
            <a:tbl>
              <a:tblPr/>
              <a:tblGrid>
                <a:gridCol w="198380">
                  <a:extLst>
                    <a:ext uri="{9D8B030D-6E8A-4147-A177-3AD203B41FA5}">
                      <a16:colId xmlns:a16="http://schemas.microsoft.com/office/drawing/2014/main" val="2260125653"/>
                    </a:ext>
                  </a:extLst>
                </a:gridCol>
                <a:gridCol w="7183594">
                  <a:extLst>
                    <a:ext uri="{9D8B030D-6E8A-4147-A177-3AD203B41FA5}">
                      <a16:colId xmlns:a16="http://schemas.microsoft.com/office/drawing/2014/main" val="4013949287"/>
                    </a:ext>
                  </a:extLst>
                </a:gridCol>
              </a:tblGrid>
              <a:tr h="572976">
                <a:tc>
                  <a:txBody>
                    <a:bodyPr/>
                    <a:lstStyle/>
                    <a:p>
                      <a:endParaRPr lang="es-CL" sz="1100"/>
                    </a:p>
                  </a:txBody>
                  <a:tcPr marL="55449" marR="55449" marT="27725" marB="27725" anchor="ctr">
                    <a:lnL>
                      <a:noFill/>
                    </a:lnL>
                    <a:lnR>
                      <a:noFill/>
                    </a:lnR>
                    <a:lnT>
                      <a:noFill/>
                    </a:lnT>
                    <a:lnB>
                      <a:noFill/>
                    </a:lnB>
                    <a:noFill/>
                  </a:tcPr>
                </a:tc>
                <a:tc>
                  <a:txBody>
                    <a:bodyPr/>
                    <a:lstStyle/>
                    <a:p>
                      <a:r>
                        <a:rPr lang="es-MX" sz="1100"/>
                        <a:t>❌ </a:t>
                      </a:r>
                      <a:r>
                        <a:rPr lang="es-MX" sz="1700">
                          <a:solidFill>
                            <a:schemeClr val="bg1"/>
                          </a:solidFill>
                          <a:latin typeface="Tahoma" panose="020B0604030504040204" pitchFamily="34" charset="0"/>
                          <a:ea typeface="Tahoma" panose="020B0604030504040204" pitchFamily="34" charset="0"/>
                          <a:cs typeface="Tahoma" panose="020B0604030504040204" pitchFamily="34" charset="0"/>
                        </a:rPr>
                        <a:t>No. Las tarifas están reguladas por la CREG y se aplican por nivel de tensión. No existen recategorizaciones que afecten al usuario.</a:t>
                      </a:r>
                    </a:p>
                  </a:txBody>
                  <a:tcPr marL="55449" marR="55449" marT="27725" marB="27725" anchor="ctr">
                    <a:lnL>
                      <a:noFill/>
                    </a:lnL>
                    <a:lnR>
                      <a:noFill/>
                    </a:lnR>
                    <a:lnT>
                      <a:noFill/>
                    </a:lnT>
                    <a:lnB>
                      <a:noFill/>
                    </a:lnB>
                    <a:noFill/>
                  </a:tcPr>
                </a:tc>
                <a:extLst>
                  <a:ext uri="{0D108BD9-81ED-4DB2-BD59-A6C34878D82A}">
                    <a16:rowId xmlns:a16="http://schemas.microsoft.com/office/drawing/2014/main" val="455901710"/>
                  </a:ext>
                </a:extLst>
              </a:tr>
            </a:tbl>
          </a:graphicData>
        </a:graphic>
      </p:graphicFrame>
      <p:graphicFrame>
        <p:nvGraphicFramePr>
          <p:cNvPr id="22" name="Table 21">
            <a:extLst>
              <a:ext uri="{FF2B5EF4-FFF2-40B4-BE49-F238E27FC236}">
                <a16:creationId xmlns:a16="http://schemas.microsoft.com/office/drawing/2014/main" id="{04162DE5-B04C-4DD6-170D-204246236DA2}"/>
              </a:ext>
            </a:extLst>
          </p:cNvPr>
          <p:cNvGraphicFramePr>
            <a:graphicFrameLocks noGrp="1"/>
          </p:cNvGraphicFramePr>
          <p:nvPr/>
        </p:nvGraphicFramePr>
        <p:xfrm>
          <a:off x="4085638" y="4363257"/>
          <a:ext cx="7348385" cy="572976"/>
        </p:xfrm>
        <a:graphic>
          <a:graphicData uri="http://schemas.openxmlformats.org/drawingml/2006/table">
            <a:tbl>
              <a:tblPr/>
              <a:tblGrid>
                <a:gridCol w="217529">
                  <a:extLst>
                    <a:ext uri="{9D8B030D-6E8A-4147-A177-3AD203B41FA5}">
                      <a16:colId xmlns:a16="http://schemas.microsoft.com/office/drawing/2014/main" val="3621667676"/>
                    </a:ext>
                  </a:extLst>
                </a:gridCol>
                <a:gridCol w="7130857">
                  <a:extLst>
                    <a:ext uri="{9D8B030D-6E8A-4147-A177-3AD203B41FA5}">
                      <a16:colId xmlns:a16="http://schemas.microsoft.com/office/drawing/2014/main" val="369914333"/>
                    </a:ext>
                  </a:extLst>
                </a:gridCol>
              </a:tblGrid>
              <a:tr h="572976">
                <a:tc>
                  <a:txBody>
                    <a:bodyPr/>
                    <a:lstStyle/>
                    <a:p>
                      <a:endParaRPr lang="es-CL" sz="1100"/>
                    </a:p>
                  </a:txBody>
                  <a:tcPr marL="55449" marR="55449" marT="27725" marB="27725" anchor="ctr">
                    <a:lnL>
                      <a:noFill/>
                    </a:lnL>
                    <a:lnR>
                      <a:noFill/>
                    </a:lnR>
                    <a:lnT>
                      <a:noFill/>
                    </a:lnT>
                    <a:lnB>
                      <a:noFill/>
                    </a:lnB>
                    <a:noFill/>
                  </a:tcPr>
                </a:tc>
                <a:tc>
                  <a:txBody>
                    <a:bodyPr/>
                    <a:lstStyle/>
                    <a:p>
                      <a:r>
                        <a:rPr lang="es-MX" sz="1100"/>
                        <a:t>❌ </a:t>
                      </a:r>
                      <a:r>
                        <a:rPr lang="es-MX" sz="1700">
                          <a:solidFill>
                            <a:schemeClr val="bg1"/>
                          </a:solidFill>
                          <a:latin typeface="Tahoma" panose="020B0604030504040204" pitchFamily="34" charset="0"/>
                          <a:ea typeface="Tahoma" panose="020B0604030504040204" pitchFamily="34" charset="0"/>
                          <a:cs typeface="Tahoma" panose="020B0604030504040204" pitchFamily="34" charset="0"/>
                        </a:rPr>
                        <a:t>No. Todos los consumidores pagan peajes definidos por nivel de tensión. No existe figura de reclasificación con efecto contractual.</a:t>
                      </a:r>
                    </a:p>
                  </a:txBody>
                  <a:tcPr marL="55449" marR="55449" marT="27725" marB="27725" anchor="ctr">
                    <a:lnL>
                      <a:noFill/>
                    </a:lnL>
                    <a:lnR>
                      <a:noFill/>
                    </a:lnR>
                    <a:lnT>
                      <a:noFill/>
                    </a:lnT>
                    <a:lnB>
                      <a:noFill/>
                    </a:lnB>
                    <a:noFill/>
                  </a:tcPr>
                </a:tc>
                <a:extLst>
                  <a:ext uri="{0D108BD9-81ED-4DB2-BD59-A6C34878D82A}">
                    <a16:rowId xmlns:a16="http://schemas.microsoft.com/office/drawing/2014/main" val="1941453873"/>
                  </a:ext>
                </a:extLst>
              </a:tr>
            </a:tbl>
          </a:graphicData>
        </a:graphic>
      </p:graphicFrame>
      <p:graphicFrame>
        <p:nvGraphicFramePr>
          <p:cNvPr id="23" name="Table 22">
            <a:extLst>
              <a:ext uri="{FF2B5EF4-FFF2-40B4-BE49-F238E27FC236}">
                <a16:creationId xmlns:a16="http://schemas.microsoft.com/office/drawing/2014/main" id="{C12D1A48-15A2-E2B2-866C-7602FCF63A3C}"/>
              </a:ext>
            </a:extLst>
          </p:cNvPr>
          <p:cNvGraphicFramePr>
            <a:graphicFrameLocks noGrp="1"/>
          </p:cNvGraphicFramePr>
          <p:nvPr/>
        </p:nvGraphicFramePr>
        <p:xfrm>
          <a:off x="4085638" y="5296756"/>
          <a:ext cx="7348385" cy="572976"/>
        </p:xfrm>
        <a:graphic>
          <a:graphicData uri="http://schemas.openxmlformats.org/drawingml/2006/table">
            <a:tbl>
              <a:tblPr/>
              <a:tblGrid>
                <a:gridCol w="197479">
                  <a:extLst>
                    <a:ext uri="{9D8B030D-6E8A-4147-A177-3AD203B41FA5}">
                      <a16:colId xmlns:a16="http://schemas.microsoft.com/office/drawing/2014/main" val="2792811553"/>
                    </a:ext>
                  </a:extLst>
                </a:gridCol>
                <a:gridCol w="7150907">
                  <a:extLst>
                    <a:ext uri="{9D8B030D-6E8A-4147-A177-3AD203B41FA5}">
                      <a16:colId xmlns:a16="http://schemas.microsoft.com/office/drawing/2014/main" val="3882061064"/>
                    </a:ext>
                  </a:extLst>
                </a:gridCol>
              </a:tblGrid>
              <a:tr h="572976">
                <a:tc>
                  <a:txBody>
                    <a:bodyPr/>
                    <a:lstStyle/>
                    <a:p>
                      <a:endParaRPr lang="es-CL" sz="1100"/>
                    </a:p>
                  </a:txBody>
                  <a:tcPr marL="55449" marR="55449" marT="27725" marB="27725" anchor="ctr">
                    <a:lnL>
                      <a:noFill/>
                    </a:lnL>
                    <a:lnR>
                      <a:noFill/>
                    </a:lnR>
                    <a:lnT>
                      <a:noFill/>
                    </a:lnT>
                    <a:lnB>
                      <a:noFill/>
                    </a:lnB>
                    <a:noFill/>
                  </a:tcPr>
                </a:tc>
                <a:tc>
                  <a:txBody>
                    <a:bodyPr/>
                    <a:lstStyle/>
                    <a:p>
                      <a:r>
                        <a:rPr lang="es-MX" sz="1100"/>
                        <a:t>❌ </a:t>
                      </a:r>
                      <a:r>
                        <a:rPr lang="es-MX" sz="1700">
                          <a:solidFill>
                            <a:schemeClr val="bg1"/>
                          </a:solidFill>
                          <a:latin typeface="Tahoma" panose="020B0604030504040204" pitchFamily="34" charset="0"/>
                          <a:ea typeface="Tahoma" panose="020B0604030504040204" pitchFamily="34" charset="0"/>
                          <a:cs typeface="Tahoma" panose="020B0604030504040204" pitchFamily="34" charset="0"/>
                        </a:rPr>
                        <a:t>No. Las tarifas son fijas por tipo de usuario (generador/carga) y nivel de tensión. No hay reclasificación de infraestructura.</a:t>
                      </a:r>
                    </a:p>
                  </a:txBody>
                  <a:tcPr marL="55449" marR="55449" marT="27725" marB="27725" anchor="ctr">
                    <a:lnL>
                      <a:noFill/>
                    </a:lnL>
                    <a:lnR>
                      <a:noFill/>
                    </a:lnR>
                    <a:lnT>
                      <a:noFill/>
                    </a:lnT>
                    <a:lnB>
                      <a:noFill/>
                    </a:lnB>
                    <a:noFill/>
                  </a:tcPr>
                </a:tc>
                <a:extLst>
                  <a:ext uri="{0D108BD9-81ED-4DB2-BD59-A6C34878D82A}">
                    <a16:rowId xmlns:a16="http://schemas.microsoft.com/office/drawing/2014/main" val="394900866"/>
                  </a:ext>
                </a:extLst>
              </a:tr>
            </a:tbl>
          </a:graphicData>
        </a:graphic>
      </p:graphicFrame>
      <p:graphicFrame>
        <p:nvGraphicFramePr>
          <p:cNvPr id="24" name="Table 23">
            <a:extLst>
              <a:ext uri="{FF2B5EF4-FFF2-40B4-BE49-F238E27FC236}">
                <a16:creationId xmlns:a16="http://schemas.microsoft.com/office/drawing/2014/main" id="{B4291876-7DDA-CFCC-2773-2BBD87AB5713}"/>
              </a:ext>
            </a:extLst>
          </p:cNvPr>
          <p:cNvGraphicFramePr>
            <a:graphicFrameLocks noGrp="1"/>
          </p:cNvGraphicFramePr>
          <p:nvPr/>
        </p:nvGraphicFramePr>
        <p:xfrm>
          <a:off x="4085637" y="6092789"/>
          <a:ext cx="7348386" cy="572976"/>
        </p:xfrm>
        <a:graphic>
          <a:graphicData uri="http://schemas.openxmlformats.org/drawingml/2006/table">
            <a:tbl>
              <a:tblPr/>
              <a:tblGrid>
                <a:gridCol w="197479">
                  <a:extLst>
                    <a:ext uri="{9D8B030D-6E8A-4147-A177-3AD203B41FA5}">
                      <a16:colId xmlns:a16="http://schemas.microsoft.com/office/drawing/2014/main" val="19738646"/>
                    </a:ext>
                  </a:extLst>
                </a:gridCol>
                <a:gridCol w="7150907">
                  <a:extLst>
                    <a:ext uri="{9D8B030D-6E8A-4147-A177-3AD203B41FA5}">
                      <a16:colId xmlns:a16="http://schemas.microsoft.com/office/drawing/2014/main" val="1342370491"/>
                    </a:ext>
                  </a:extLst>
                </a:gridCol>
              </a:tblGrid>
              <a:tr h="572976">
                <a:tc>
                  <a:txBody>
                    <a:bodyPr/>
                    <a:lstStyle/>
                    <a:p>
                      <a:endParaRPr lang="es-CL" sz="1100"/>
                    </a:p>
                  </a:txBody>
                  <a:tcPr marL="55449" marR="55449" marT="27725" marB="27725" anchor="ctr">
                    <a:lnL>
                      <a:noFill/>
                    </a:lnL>
                    <a:lnR>
                      <a:noFill/>
                    </a:lnR>
                    <a:lnT>
                      <a:noFill/>
                    </a:lnT>
                    <a:lnB>
                      <a:noFill/>
                    </a:lnB>
                    <a:noFill/>
                  </a:tcPr>
                </a:tc>
                <a:tc>
                  <a:txBody>
                    <a:bodyPr/>
                    <a:lstStyle/>
                    <a:p>
                      <a:r>
                        <a:rPr lang="es-MX" sz="1100"/>
                        <a:t>❌ </a:t>
                      </a:r>
                      <a:r>
                        <a:rPr lang="es-MX" sz="1700">
                          <a:solidFill>
                            <a:schemeClr val="bg1"/>
                          </a:solidFill>
                          <a:latin typeface="Tahoma" panose="020B0604030504040204" pitchFamily="34" charset="0"/>
                          <a:ea typeface="Tahoma" panose="020B0604030504040204" pitchFamily="34" charset="0"/>
                          <a:cs typeface="Tahoma" panose="020B0604030504040204" pitchFamily="34" charset="0"/>
                        </a:rPr>
                        <a:t>No. Las tarifas se aplican según nivel de tensión y perfil horario. No se contemplan cambios de régimen tarifario por recategorización de líneas.</a:t>
                      </a:r>
                    </a:p>
                  </a:txBody>
                  <a:tcPr marL="55449" marR="55449" marT="27725" marB="27725" anchor="ctr">
                    <a:lnL>
                      <a:noFill/>
                    </a:lnL>
                    <a:lnR>
                      <a:noFill/>
                    </a:lnR>
                    <a:lnT>
                      <a:noFill/>
                    </a:lnT>
                    <a:lnB>
                      <a:noFill/>
                    </a:lnB>
                    <a:noFill/>
                  </a:tcPr>
                </a:tc>
                <a:extLst>
                  <a:ext uri="{0D108BD9-81ED-4DB2-BD59-A6C34878D82A}">
                    <a16:rowId xmlns:a16="http://schemas.microsoft.com/office/drawing/2014/main" val="2745355030"/>
                  </a:ext>
                </a:extLst>
              </a:tr>
            </a:tbl>
          </a:graphicData>
        </a:graphic>
      </p:graphicFrame>
      <p:cxnSp>
        <p:nvCxnSpPr>
          <p:cNvPr id="8" name="Straight Connector 47">
            <a:extLst>
              <a:ext uri="{FF2B5EF4-FFF2-40B4-BE49-F238E27FC236}">
                <a16:creationId xmlns:a16="http://schemas.microsoft.com/office/drawing/2014/main" id="{053833F0-141E-5D9B-BDA4-A25705A558F9}"/>
              </a:ext>
            </a:extLst>
          </p:cNvPr>
          <p:cNvCxnSpPr>
            <a:cxnSpLocks/>
          </p:cNvCxnSpPr>
          <p:nvPr/>
        </p:nvCxnSpPr>
        <p:spPr>
          <a:xfrm>
            <a:off x="3604381" y="2163910"/>
            <a:ext cx="0" cy="35827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47">
            <a:extLst>
              <a:ext uri="{FF2B5EF4-FFF2-40B4-BE49-F238E27FC236}">
                <a16:creationId xmlns:a16="http://schemas.microsoft.com/office/drawing/2014/main" id="{7F6B81F7-5552-2D78-F1EB-8A570D15327E}"/>
              </a:ext>
            </a:extLst>
          </p:cNvPr>
          <p:cNvCxnSpPr>
            <a:cxnSpLocks/>
          </p:cNvCxnSpPr>
          <p:nvPr/>
        </p:nvCxnSpPr>
        <p:spPr>
          <a:xfrm>
            <a:off x="876705" y="1679376"/>
            <a:ext cx="2470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47">
            <a:extLst>
              <a:ext uri="{FF2B5EF4-FFF2-40B4-BE49-F238E27FC236}">
                <a16:creationId xmlns:a16="http://schemas.microsoft.com/office/drawing/2014/main" id="{8EB3D0EE-DFF8-0BF4-4020-EC6BBA91CF56}"/>
              </a:ext>
            </a:extLst>
          </p:cNvPr>
          <p:cNvCxnSpPr>
            <a:cxnSpLocks/>
          </p:cNvCxnSpPr>
          <p:nvPr/>
        </p:nvCxnSpPr>
        <p:spPr>
          <a:xfrm>
            <a:off x="4134025" y="1679376"/>
            <a:ext cx="73335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Graphic 15" descr="Chevron arrows with solid fill">
            <a:extLst>
              <a:ext uri="{FF2B5EF4-FFF2-40B4-BE49-F238E27FC236}">
                <a16:creationId xmlns:a16="http://schemas.microsoft.com/office/drawing/2014/main" id="{5E68A53C-6738-53F1-7E35-D437FD00DB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3990" y="1382298"/>
            <a:ext cx="554493" cy="554493"/>
          </a:xfrm>
          <a:prstGeom prst="rect">
            <a:avLst/>
          </a:prstGeom>
        </p:spPr>
      </p:pic>
      <p:sp>
        <p:nvSpPr>
          <p:cNvPr id="30" name="object 2">
            <a:extLst>
              <a:ext uri="{FF2B5EF4-FFF2-40B4-BE49-F238E27FC236}">
                <a16:creationId xmlns:a16="http://schemas.microsoft.com/office/drawing/2014/main" id="{2A562174-01D4-3272-ABA4-17E52BB84266}"/>
              </a:ext>
            </a:extLst>
          </p:cNvPr>
          <p:cNvSpPr txBox="1">
            <a:spLocks/>
          </p:cNvSpPr>
          <p:nvPr/>
        </p:nvSpPr>
        <p:spPr>
          <a:xfrm>
            <a:off x="925093" y="1293264"/>
            <a:ext cx="2374098" cy="306319"/>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940" kern="0">
                <a:solidFill>
                  <a:prstClr val="white"/>
                </a:solidFill>
                <a:latin typeface="Tahoma" panose="020B0604030504040204" pitchFamily="34" charset="0"/>
                <a:ea typeface="Tahoma" panose="020B0604030504040204" pitchFamily="34" charset="0"/>
                <a:cs typeface="Tahoma" panose="020B0604030504040204" pitchFamily="34" charset="0"/>
              </a:rPr>
              <a:t>País</a:t>
            </a:r>
          </a:p>
        </p:txBody>
      </p:sp>
      <p:sp>
        <p:nvSpPr>
          <p:cNvPr id="31" name="object 2">
            <a:extLst>
              <a:ext uri="{FF2B5EF4-FFF2-40B4-BE49-F238E27FC236}">
                <a16:creationId xmlns:a16="http://schemas.microsoft.com/office/drawing/2014/main" id="{85E4DBCB-9100-3AC4-050F-ECC11CDCD2AD}"/>
              </a:ext>
            </a:extLst>
          </p:cNvPr>
          <p:cNvSpPr txBox="1">
            <a:spLocks/>
          </p:cNvSpPr>
          <p:nvPr/>
        </p:nvSpPr>
        <p:spPr>
          <a:xfrm>
            <a:off x="4085637" y="1379391"/>
            <a:ext cx="731968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Comentario</a:t>
            </a:r>
          </a:p>
        </p:txBody>
      </p:sp>
      <p:cxnSp>
        <p:nvCxnSpPr>
          <p:cNvPr id="34" name="Straight Connector 47">
            <a:extLst>
              <a:ext uri="{FF2B5EF4-FFF2-40B4-BE49-F238E27FC236}">
                <a16:creationId xmlns:a16="http://schemas.microsoft.com/office/drawing/2014/main" id="{D24080E8-BB40-8BDA-534A-424F60B44FA2}"/>
              </a:ext>
            </a:extLst>
          </p:cNvPr>
          <p:cNvCxnSpPr>
            <a:cxnSpLocks/>
          </p:cNvCxnSpPr>
          <p:nvPr/>
        </p:nvCxnSpPr>
        <p:spPr>
          <a:xfrm>
            <a:off x="4134024" y="2515073"/>
            <a:ext cx="73335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47">
            <a:extLst>
              <a:ext uri="{FF2B5EF4-FFF2-40B4-BE49-F238E27FC236}">
                <a16:creationId xmlns:a16="http://schemas.microsoft.com/office/drawing/2014/main" id="{DD448F97-0C15-C5EB-ED86-34ACF3EB702C}"/>
              </a:ext>
            </a:extLst>
          </p:cNvPr>
          <p:cNvCxnSpPr>
            <a:cxnSpLocks/>
          </p:cNvCxnSpPr>
          <p:nvPr/>
        </p:nvCxnSpPr>
        <p:spPr>
          <a:xfrm>
            <a:off x="4085637" y="4178797"/>
            <a:ext cx="73335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47">
            <a:extLst>
              <a:ext uri="{FF2B5EF4-FFF2-40B4-BE49-F238E27FC236}">
                <a16:creationId xmlns:a16="http://schemas.microsoft.com/office/drawing/2014/main" id="{AF78D6E4-B0D0-C558-C8CD-7B7CF83C33E7}"/>
              </a:ext>
            </a:extLst>
          </p:cNvPr>
          <p:cNvCxnSpPr>
            <a:cxnSpLocks/>
          </p:cNvCxnSpPr>
          <p:nvPr/>
        </p:nvCxnSpPr>
        <p:spPr>
          <a:xfrm>
            <a:off x="4085637" y="5077129"/>
            <a:ext cx="73335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47">
            <a:extLst>
              <a:ext uri="{FF2B5EF4-FFF2-40B4-BE49-F238E27FC236}">
                <a16:creationId xmlns:a16="http://schemas.microsoft.com/office/drawing/2014/main" id="{375AD274-75CD-3FC4-B08C-54A7EB44BCB1}"/>
              </a:ext>
            </a:extLst>
          </p:cNvPr>
          <p:cNvCxnSpPr>
            <a:cxnSpLocks/>
          </p:cNvCxnSpPr>
          <p:nvPr/>
        </p:nvCxnSpPr>
        <p:spPr>
          <a:xfrm>
            <a:off x="4085637" y="5997309"/>
            <a:ext cx="73335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47">
            <a:extLst>
              <a:ext uri="{FF2B5EF4-FFF2-40B4-BE49-F238E27FC236}">
                <a16:creationId xmlns:a16="http://schemas.microsoft.com/office/drawing/2014/main" id="{2186A55D-8993-EFC3-5C64-3ED78B18EE11}"/>
              </a:ext>
            </a:extLst>
          </p:cNvPr>
          <p:cNvCxnSpPr>
            <a:cxnSpLocks/>
          </p:cNvCxnSpPr>
          <p:nvPr/>
        </p:nvCxnSpPr>
        <p:spPr>
          <a:xfrm>
            <a:off x="876704" y="2514891"/>
            <a:ext cx="2470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7">
            <a:extLst>
              <a:ext uri="{FF2B5EF4-FFF2-40B4-BE49-F238E27FC236}">
                <a16:creationId xmlns:a16="http://schemas.microsoft.com/office/drawing/2014/main" id="{307E97AE-F14F-DC42-DCDE-C098DE481AAF}"/>
              </a:ext>
            </a:extLst>
          </p:cNvPr>
          <p:cNvCxnSpPr>
            <a:cxnSpLocks/>
          </p:cNvCxnSpPr>
          <p:nvPr/>
        </p:nvCxnSpPr>
        <p:spPr>
          <a:xfrm>
            <a:off x="828317" y="4178797"/>
            <a:ext cx="2470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7">
            <a:extLst>
              <a:ext uri="{FF2B5EF4-FFF2-40B4-BE49-F238E27FC236}">
                <a16:creationId xmlns:a16="http://schemas.microsoft.com/office/drawing/2014/main" id="{9B887045-D72D-93D7-A4D3-8A43A295D751}"/>
              </a:ext>
            </a:extLst>
          </p:cNvPr>
          <p:cNvCxnSpPr>
            <a:cxnSpLocks/>
          </p:cNvCxnSpPr>
          <p:nvPr/>
        </p:nvCxnSpPr>
        <p:spPr>
          <a:xfrm>
            <a:off x="828317" y="5077129"/>
            <a:ext cx="2470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76B08FA6-878C-A362-BFF5-BAD4D0F7717D}"/>
              </a:ext>
            </a:extLst>
          </p:cNvPr>
          <p:cNvCxnSpPr>
            <a:cxnSpLocks/>
          </p:cNvCxnSpPr>
          <p:nvPr/>
        </p:nvCxnSpPr>
        <p:spPr>
          <a:xfrm>
            <a:off x="828317" y="5997309"/>
            <a:ext cx="2470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30" name="Picture 6" descr="ecuador ">
            <a:extLst>
              <a:ext uri="{FF2B5EF4-FFF2-40B4-BE49-F238E27FC236}">
                <a16:creationId xmlns:a16="http://schemas.microsoft.com/office/drawing/2014/main" id="{83163517-B0A2-A650-3CC0-30E14FEBD4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419" y="3293043"/>
            <a:ext cx="910053" cy="91005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47">
            <a:extLst>
              <a:ext uri="{FF2B5EF4-FFF2-40B4-BE49-F238E27FC236}">
                <a16:creationId xmlns:a16="http://schemas.microsoft.com/office/drawing/2014/main" id="{8908D04C-B579-D3C5-4D27-B947B4246FE5}"/>
              </a:ext>
            </a:extLst>
          </p:cNvPr>
          <p:cNvCxnSpPr>
            <a:cxnSpLocks/>
          </p:cNvCxnSpPr>
          <p:nvPr/>
        </p:nvCxnSpPr>
        <p:spPr>
          <a:xfrm>
            <a:off x="4100436" y="3293043"/>
            <a:ext cx="73335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47">
            <a:extLst>
              <a:ext uri="{FF2B5EF4-FFF2-40B4-BE49-F238E27FC236}">
                <a16:creationId xmlns:a16="http://schemas.microsoft.com/office/drawing/2014/main" id="{6804A173-2766-03D0-7958-9718F76C2342}"/>
              </a:ext>
            </a:extLst>
          </p:cNvPr>
          <p:cNvCxnSpPr>
            <a:cxnSpLocks/>
          </p:cNvCxnSpPr>
          <p:nvPr/>
        </p:nvCxnSpPr>
        <p:spPr>
          <a:xfrm>
            <a:off x="843116" y="3293043"/>
            <a:ext cx="2470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object 2">
            <a:extLst>
              <a:ext uri="{FF2B5EF4-FFF2-40B4-BE49-F238E27FC236}">
                <a16:creationId xmlns:a16="http://schemas.microsoft.com/office/drawing/2014/main" id="{13446B70-7217-FA24-6702-22985A9AAA36}"/>
              </a:ext>
            </a:extLst>
          </p:cNvPr>
          <p:cNvSpPr txBox="1">
            <a:spLocks/>
          </p:cNvSpPr>
          <p:nvPr/>
        </p:nvSpPr>
        <p:spPr>
          <a:xfrm>
            <a:off x="1687623" y="3540126"/>
            <a:ext cx="1892698" cy="241045"/>
          </a:xfrm>
          <a:prstGeom prst="rect">
            <a:avLst/>
          </a:prstGeom>
        </p:spPr>
        <p:txBody>
          <a:bodyPr vert="horz" wrap="square" lIns="0" tIns="7701" rIns="0" bIns="0" rtlCol="0">
            <a:spAutoFit/>
          </a:bodyPr>
          <a:lstStyle>
            <a:lvl1pPr>
              <a:defRPr sz="6950" b="1" i="0">
                <a:solidFill>
                  <a:srgbClr val="383838"/>
                </a:solidFill>
                <a:latin typeface="Arial"/>
                <a:ea typeface="+mj-ea"/>
                <a:cs typeface="Arial"/>
              </a:defRPr>
            </a:lvl1pPr>
          </a:lstStyle>
          <a:p>
            <a:pPr marL="7701" algn="ctr" defTabSz="554492">
              <a:spcBef>
                <a:spcPts val="61"/>
              </a:spcBef>
            </a:pPr>
            <a:r>
              <a:rPr lang="es-CL" sz="1516" kern="0">
                <a:solidFill>
                  <a:prstClr val="white"/>
                </a:solidFill>
                <a:latin typeface="Tahoma" panose="020B0604030504040204" pitchFamily="34" charset="0"/>
                <a:ea typeface="Tahoma" panose="020B0604030504040204" pitchFamily="34" charset="0"/>
                <a:cs typeface="Tahoma" panose="020B0604030504040204" pitchFamily="34" charset="0"/>
              </a:rPr>
              <a:t>Ecuador</a:t>
            </a:r>
          </a:p>
        </p:txBody>
      </p:sp>
      <p:graphicFrame>
        <p:nvGraphicFramePr>
          <p:cNvPr id="39" name="Table 38">
            <a:extLst>
              <a:ext uri="{FF2B5EF4-FFF2-40B4-BE49-F238E27FC236}">
                <a16:creationId xmlns:a16="http://schemas.microsoft.com/office/drawing/2014/main" id="{E12BB930-B494-9F52-595C-C440E9A29FAE}"/>
              </a:ext>
            </a:extLst>
          </p:cNvPr>
          <p:cNvGraphicFramePr>
            <a:graphicFrameLocks noGrp="1"/>
          </p:cNvGraphicFramePr>
          <p:nvPr/>
        </p:nvGraphicFramePr>
        <p:xfrm>
          <a:off x="4081224" y="3429000"/>
          <a:ext cx="7386388" cy="572976"/>
        </p:xfrm>
        <a:graphic>
          <a:graphicData uri="http://schemas.openxmlformats.org/drawingml/2006/table">
            <a:tbl>
              <a:tblPr/>
              <a:tblGrid>
                <a:gridCol w="198499">
                  <a:extLst>
                    <a:ext uri="{9D8B030D-6E8A-4147-A177-3AD203B41FA5}">
                      <a16:colId xmlns:a16="http://schemas.microsoft.com/office/drawing/2014/main" val="2260125653"/>
                    </a:ext>
                  </a:extLst>
                </a:gridCol>
                <a:gridCol w="7187889">
                  <a:extLst>
                    <a:ext uri="{9D8B030D-6E8A-4147-A177-3AD203B41FA5}">
                      <a16:colId xmlns:a16="http://schemas.microsoft.com/office/drawing/2014/main" val="4013949287"/>
                    </a:ext>
                  </a:extLst>
                </a:gridCol>
              </a:tblGrid>
              <a:tr h="572976">
                <a:tc>
                  <a:txBody>
                    <a:bodyPr/>
                    <a:lstStyle/>
                    <a:p>
                      <a:endParaRPr lang="es-CL" sz="1100"/>
                    </a:p>
                  </a:txBody>
                  <a:tcPr marL="55449" marR="55449" marT="27725" marB="27725" anchor="ctr">
                    <a:lnL>
                      <a:noFill/>
                    </a:lnL>
                    <a:lnR>
                      <a:noFill/>
                    </a:lnR>
                    <a:lnT>
                      <a:noFill/>
                    </a:lnT>
                    <a:lnB>
                      <a:noFill/>
                    </a:lnB>
                    <a:noFill/>
                  </a:tcPr>
                </a:tc>
                <a:tc>
                  <a:txBody>
                    <a:bodyPr/>
                    <a:lstStyle/>
                    <a:p>
                      <a:r>
                        <a:rPr lang="es-MX" sz="1100"/>
                        <a:t>❌ </a:t>
                      </a:r>
                      <a:r>
                        <a:rPr lang="es-MX" sz="1700">
                          <a:solidFill>
                            <a:schemeClr val="bg1"/>
                          </a:solidFill>
                          <a:latin typeface="Tahoma" panose="020B0604030504040204" pitchFamily="34" charset="0"/>
                          <a:ea typeface="Tahoma" panose="020B0604030504040204" pitchFamily="34" charset="0"/>
                          <a:cs typeface="Tahoma" panose="020B0604030504040204" pitchFamily="34" charset="0"/>
                        </a:rPr>
                        <a:t>No. Los cargos están definidos por tipo de consumidor. Las líneas no cambian de calificación con impacto en tarifas individuales.</a:t>
                      </a:r>
                    </a:p>
                  </a:txBody>
                  <a:tcPr marL="55449" marR="55449" marT="27725" marB="27725" anchor="ctr">
                    <a:lnL>
                      <a:noFill/>
                    </a:lnL>
                    <a:lnR>
                      <a:noFill/>
                    </a:lnR>
                    <a:lnT>
                      <a:noFill/>
                    </a:lnT>
                    <a:lnB>
                      <a:noFill/>
                    </a:lnB>
                    <a:noFill/>
                  </a:tcPr>
                </a:tc>
                <a:extLst>
                  <a:ext uri="{0D108BD9-81ED-4DB2-BD59-A6C34878D82A}">
                    <a16:rowId xmlns:a16="http://schemas.microsoft.com/office/drawing/2014/main" val="455901710"/>
                  </a:ext>
                </a:extLst>
              </a:tr>
            </a:tbl>
          </a:graphicData>
        </a:graphic>
      </p:graphicFrame>
    </p:spTree>
    <p:extLst>
      <p:ext uri="{BB962C8B-B14F-4D97-AF65-F5344CB8AC3E}">
        <p14:creationId xmlns:p14="http://schemas.microsoft.com/office/powerpoint/2010/main" val="2560171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D66E2-19AE-46A1-A896-AF81338118C2}"/>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82F870C-D8F8-3C26-C1F5-D046404438CA}"/>
              </a:ext>
            </a:extLst>
          </p:cNvPr>
          <p:cNvGrpSpPr>
            <a:grpSpLocks noGrp="1" noUngrp="1" noRot="1" noMove="1" noResize="1"/>
          </p:cNvGrpSpPr>
          <p:nvPr/>
        </p:nvGrpSpPr>
        <p:grpSpPr>
          <a:xfrm>
            <a:off x="428" y="0"/>
            <a:ext cx="12191144" cy="6857230"/>
            <a:chOff x="0" y="0"/>
            <a:chExt cx="20104100" cy="11308080"/>
          </a:xfrm>
        </p:grpSpPr>
        <p:pic>
          <p:nvPicPr>
            <p:cNvPr id="3" name="object 3">
              <a:extLst>
                <a:ext uri="{FF2B5EF4-FFF2-40B4-BE49-F238E27FC236}">
                  <a16:creationId xmlns:a16="http://schemas.microsoft.com/office/drawing/2014/main" id="{27C0243C-451C-F248-3658-871E8713FD3B}"/>
                </a:ext>
              </a:extLst>
            </p:cNvPr>
            <p:cNvPicPr>
              <a:picLocks noGrp="1" noRot="1" noMove="1" noResize="1" noEditPoints="1" noAdjustHandles="1" noChangeArrowheads="1" noChangeShapeType="1" noCrop="1"/>
            </p:cNvPicPr>
            <p:nvPr/>
          </p:nvPicPr>
          <p:blipFill>
            <a:blip r:embed="rId2" cstate="print"/>
            <a:stretch>
              <a:fillRect/>
            </a:stretch>
          </p:blipFill>
          <p:spPr>
            <a:xfrm>
              <a:off x="0" y="0"/>
              <a:ext cx="20104099" cy="11307791"/>
            </a:xfrm>
            <a:prstGeom prst="rect">
              <a:avLst/>
            </a:prstGeom>
          </p:spPr>
        </p:pic>
        <p:pic>
          <p:nvPicPr>
            <p:cNvPr id="4" name="object 4">
              <a:extLst>
                <a:ext uri="{FF2B5EF4-FFF2-40B4-BE49-F238E27FC236}">
                  <a16:creationId xmlns:a16="http://schemas.microsoft.com/office/drawing/2014/main" id="{179F8A1E-98FC-1DEA-8599-593D056DEE12}"/>
                </a:ext>
              </a:extLst>
            </p:cNvPr>
            <p:cNvPicPr>
              <a:picLocks noGrp="1" noRot="1" noMove="1" noResize="1" noEditPoints="1" noAdjustHandles="1" noChangeArrowheads="1" noChangeShapeType="1" noCrop="1"/>
            </p:cNvPicPr>
            <p:nvPr/>
          </p:nvPicPr>
          <p:blipFill>
            <a:blip r:embed="rId3" cstate="print"/>
            <a:stretch>
              <a:fillRect/>
            </a:stretch>
          </p:blipFill>
          <p:spPr>
            <a:xfrm>
              <a:off x="0" y="0"/>
              <a:ext cx="20088351" cy="10958798"/>
            </a:xfrm>
            <a:prstGeom prst="rect">
              <a:avLst/>
            </a:prstGeom>
          </p:spPr>
        </p:pic>
        <p:sp>
          <p:nvSpPr>
            <p:cNvPr id="5" name="object 5">
              <a:extLst>
                <a:ext uri="{FF2B5EF4-FFF2-40B4-BE49-F238E27FC236}">
                  <a16:creationId xmlns:a16="http://schemas.microsoft.com/office/drawing/2014/main" id="{035CB2F4-38EC-8A52-A786-EC5C7BF1D2DB}"/>
                </a:ext>
              </a:extLst>
            </p:cNvPr>
            <p:cNvSpPr>
              <a:spLocks noGrp="1" noRot="1" noMove="1" noResize="1" noEditPoints="1" noAdjustHandles="1" noChangeArrowheads="1" noChangeShapeType="1"/>
            </p:cNvSpPr>
            <p:nvPr/>
          </p:nvSpPr>
          <p:spPr>
            <a:xfrm>
              <a:off x="2144213" y="659875"/>
              <a:ext cx="15793085" cy="0"/>
            </a:xfrm>
            <a:custGeom>
              <a:avLst/>
              <a:gdLst/>
              <a:ahLst/>
              <a:cxnLst/>
              <a:rect l="l" t="t" r="r" b="b"/>
              <a:pathLst>
                <a:path w="15793085">
                  <a:moveTo>
                    <a:pt x="10774407" y="0"/>
                  </a:moveTo>
                  <a:lnTo>
                    <a:pt x="15792558" y="0"/>
                  </a:lnTo>
                </a:path>
                <a:path w="15793085">
                  <a:moveTo>
                    <a:pt x="0" y="0"/>
                  </a:moveTo>
                  <a:lnTo>
                    <a:pt x="5018151" y="0"/>
                  </a:lnTo>
                </a:path>
              </a:pathLst>
            </a:custGeom>
            <a:ln w="20940">
              <a:solidFill>
                <a:srgbClr val="FFFFFF"/>
              </a:solidFill>
            </a:ln>
          </p:spPr>
          <p:txBody>
            <a:bodyPr wrap="square" lIns="0" tIns="0" rIns="0" bIns="0" rtlCol="0"/>
            <a:lstStyle/>
            <a:p>
              <a:pPr defTabSz="554492"/>
              <a:endParaRPr sz="1092" kern="0">
                <a:solidFill>
                  <a:sysClr val="windowText" lastClr="000000"/>
                </a:solidFill>
              </a:endParaRPr>
            </a:p>
          </p:txBody>
        </p:sp>
      </p:grpSp>
      <p:sp>
        <p:nvSpPr>
          <p:cNvPr id="6" name="object 6">
            <a:extLst>
              <a:ext uri="{FF2B5EF4-FFF2-40B4-BE49-F238E27FC236}">
                <a16:creationId xmlns:a16="http://schemas.microsoft.com/office/drawing/2014/main" id="{E92C1FE9-48B7-7E88-33BE-752F71C17F75}"/>
              </a:ext>
            </a:extLst>
          </p:cNvPr>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13" name="object 8">
            <a:extLst>
              <a:ext uri="{FF2B5EF4-FFF2-40B4-BE49-F238E27FC236}">
                <a16:creationId xmlns:a16="http://schemas.microsoft.com/office/drawing/2014/main" id="{0885FF47-5591-02D7-90BF-6FEFCCAD9B2D}"/>
              </a:ext>
            </a:extLst>
          </p:cNvPr>
          <p:cNvSpPr txBox="1"/>
          <p:nvPr/>
        </p:nvSpPr>
        <p:spPr>
          <a:xfrm>
            <a:off x="619748" y="756273"/>
            <a:ext cx="10883962" cy="1437408"/>
          </a:xfrm>
          <a:prstGeom prst="rect">
            <a:avLst/>
          </a:prstGeom>
        </p:spPr>
        <p:txBody>
          <a:bodyPr vert="horz" wrap="square" lIns="0" tIns="92801" rIns="0" bIns="0" rtlCol="0">
            <a:spAutoFit/>
          </a:bodyPr>
          <a:lstStyle/>
          <a:p>
            <a:pPr defTabSz="554492"/>
            <a:r>
              <a:rPr lang="es-ES" sz="2183" b="1" kern="0">
                <a:solidFill>
                  <a:srgbClr val="FFFFFF"/>
                </a:solidFill>
                <a:latin typeface="Tahoma"/>
                <a:cs typeface="Tahoma"/>
              </a:rPr>
              <a:t>En consecuencia, la normativa debería considerar al menos lo siguientes elementos…</a:t>
            </a:r>
          </a:p>
          <a:p>
            <a:pPr algn="just" defTabSz="554492"/>
            <a:endParaRPr lang="es-ES" sz="2183" kern="0">
              <a:solidFill>
                <a:sysClr val="windowText" lastClr="000000"/>
              </a:solidFill>
              <a:latin typeface="Tahoma"/>
              <a:cs typeface="Tahoma"/>
            </a:endParaRPr>
          </a:p>
          <a:p>
            <a:pPr marR="10782" algn="just" defTabSz="554492"/>
            <a:endParaRPr lang="es-ES" sz="2183" kern="0">
              <a:solidFill>
                <a:srgbClr val="FFFFFF"/>
              </a:solidFill>
              <a:latin typeface="Tahoma"/>
              <a:cs typeface="Tahoma"/>
            </a:endParaRPr>
          </a:p>
        </p:txBody>
      </p:sp>
      <p:sp>
        <p:nvSpPr>
          <p:cNvPr id="15" name="CuadroTexto 10">
            <a:extLst>
              <a:ext uri="{FF2B5EF4-FFF2-40B4-BE49-F238E27FC236}">
                <a16:creationId xmlns:a16="http://schemas.microsoft.com/office/drawing/2014/main" id="{BFF290CF-A610-FBBC-5BDB-521B9316BB98}"/>
              </a:ext>
            </a:extLst>
          </p:cNvPr>
          <p:cNvSpPr txBox="1"/>
          <p:nvPr/>
        </p:nvSpPr>
        <p:spPr>
          <a:xfrm>
            <a:off x="619749" y="1765522"/>
            <a:ext cx="8233770" cy="3898760"/>
          </a:xfrm>
          <a:prstGeom prst="rect">
            <a:avLst/>
          </a:prstGeom>
          <a:noFill/>
        </p:spPr>
        <p:txBody>
          <a:bodyPr wrap="square" rtlCol="0">
            <a:spAutoFit/>
          </a:bodyPr>
          <a:lstStyle/>
          <a:p>
            <a:pPr algn="just" defTabSz="554492"/>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Para evitar la incertidumbre y preservar el diseño coherente del sistema eléctrico, una metodología de calificación debería:</a:t>
            </a:r>
          </a:p>
          <a:p>
            <a:pPr marL="207935" indent="-207935" algn="just" defTabSz="554492">
              <a:buFont typeface="Arial" panose="020B0604020202020204" pitchFamily="34" charset="0"/>
              <a:buChar char="•"/>
            </a:pPr>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07935" indent="-207935" algn="just" defTabSz="554492">
              <a:buFont typeface="Arial" panose="020B0604020202020204" pitchFamily="34" charset="0"/>
              <a:buChar char="•"/>
            </a:pPr>
            <a:r>
              <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rPr>
              <a:t>Eliminar la incertidumbre de peajes, </a:t>
            </a:r>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especialmente en el mediano y largo plazo, evitando cambios bruscos entre procesos.</a:t>
            </a:r>
          </a:p>
          <a:p>
            <a:pPr marL="207935" indent="-207935" algn="just" defTabSz="554492">
              <a:buFont typeface="Arial" panose="020B0604020202020204" pitchFamily="34" charset="0"/>
              <a:buChar char="•"/>
            </a:pPr>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07935" indent="-207935" algn="just" defTabSz="554492">
              <a:buFont typeface="Arial" panose="020B0604020202020204" pitchFamily="34" charset="0"/>
              <a:buChar char="•"/>
            </a:pPr>
            <a:r>
              <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rPr>
              <a:t>Asegurar estabilidad en los pagos de peajes </a:t>
            </a:r>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para los clientes libres y en la remuneración a los propietarios de los sistemas de transmisión.</a:t>
            </a:r>
          </a:p>
          <a:p>
            <a:pPr marL="207935" indent="-207935" algn="just" defTabSz="554492">
              <a:buFont typeface="Arial" panose="020B0604020202020204" pitchFamily="34" charset="0"/>
              <a:buChar char="•"/>
            </a:pPr>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07935" indent="-207935" algn="just" defTabSz="554492">
              <a:buFont typeface="Arial" panose="020B0604020202020204" pitchFamily="34" charset="0"/>
              <a:buChar char="•"/>
            </a:pPr>
            <a:r>
              <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rPr>
              <a:t>Evitar distorsiones posteriores al diseño original </a:t>
            </a:r>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de la infraestructura, respetando el principio de “disposición esencial” definido en la Ley.</a:t>
            </a:r>
          </a:p>
          <a:p>
            <a:pPr marL="207935" indent="-207935" algn="just" defTabSz="554492">
              <a:buFont typeface="Arial" panose="020B0604020202020204" pitchFamily="34" charset="0"/>
              <a:buChar char="•"/>
            </a:pPr>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07935" indent="-207935" algn="just" defTabSz="554492">
              <a:buFont typeface="Arial" panose="020B0604020202020204" pitchFamily="34" charset="0"/>
              <a:buChar char="•"/>
            </a:pPr>
            <a:r>
              <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rPr>
              <a:t>Entregar señales estables de acceso y uso de la red</a:t>
            </a:r>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 que fomenten un mercado libre confiable y competitivo.</a:t>
            </a:r>
          </a:p>
          <a:p>
            <a:pPr marL="207935" indent="-207935" algn="just" defTabSz="554492">
              <a:buFont typeface="Arial" panose="020B0604020202020204" pitchFamily="34" charset="0"/>
              <a:buChar char="•"/>
            </a:pPr>
            <a:endParaRPr lang="es-MX" sz="1455" kern="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07935" indent="-207935" algn="just" defTabSz="554492">
              <a:buFont typeface="Arial" panose="020B0604020202020204" pitchFamily="34" charset="0"/>
              <a:buChar char="•"/>
            </a:pPr>
            <a:r>
              <a:rPr lang="es-MX" sz="1455" b="1" kern="0">
                <a:solidFill>
                  <a:prstClr val="white"/>
                </a:solidFill>
                <a:latin typeface="Tahoma" panose="020B0604030504040204" pitchFamily="34" charset="0"/>
                <a:ea typeface="Tahoma" panose="020B0604030504040204" pitchFamily="34" charset="0"/>
                <a:cs typeface="Tahoma" panose="020B0604030504040204" pitchFamily="34" charset="0"/>
              </a:rPr>
              <a:t>Permitir una planificación adecuada del sistema zonal</a:t>
            </a:r>
            <a:r>
              <a:rPr lang="es-MX" sz="1455" kern="0">
                <a:solidFill>
                  <a:prstClr val="white"/>
                </a:solidFill>
                <a:latin typeface="Tahoma" panose="020B0604030504040204" pitchFamily="34" charset="0"/>
                <a:ea typeface="Tahoma" panose="020B0604030504040204" pitchFamily="34" charset="0"/>
                <a:cs typeface="Tahoma" panose="020B0604030504040204" pitchFamily="34" charset="0"/>
              </a:rPr>
              <a:t>, coherente con los principios de robustez y continuidad establecidos en la Ley 20.936.</a:t>
            </a:r>
          </a:p>
        </p:txBody>
      </p:sp>
      <p:sp>
        <p:nvSpPr>
          <p:cNvPr id="8" name="CuadroTexto 15">
            <a:extLst>
              <a:ext uri="{FF2B5EF4-FFF2-40B4-BE49-F238E27FC236}">
                <a16:creationId xmlns:a16="http://schemas.microsoft.com/office/drawing/2014/main" id="{3E83ABFA-6FDC-41FB-F867-7815E9A63216}"/>
              </a:ext>
            </a:extLst>
          </p:cNvPr>
          <p:cNvSpPr txBox="1"/>
          <p:nvPr/>
        </p:nvSpPr>
        <p:spPr>
          <a:xfrm>
            <a:off x="9007088" y="2458638"/>
            <a:ext cx="2886334" cy="2741957"/>
          </a:xfrm>
          <a:prstGeom prst="roundRect">
            <a:avLst/>
          </a:prstGeom>
          <a:noFill/>
          <a:ln>
            <a:solidFill>
              <a:schemeClr val="bg1"/>
            </a:solidFill>
          </a:ln>
        </p:spPr>
        <p:txBody>
          <a:bodyPr wrap="square" rtlCol="0">
            <a:spAutoFit/>
          </a:bodyPr>
          <a:lstStyle/>
          <a:p>
            <a:pPr algn="just" defTabSz="554492"/>
            <a:r>
              <a:rPr lang="es-MX" sz="1940" kern="0">
                <a:solidFill>
                  <a:prstClr val="white"/>
                </a:solidFill>
                <a:latin typeface="Cambria" panose="02040503050406030204" pitchFamily="18" charset="0"/>
                <a:ea typeface="Cambria" panose="02040503050406030204" pitchFamily="18" charset="0"/>
                <a:cs typeface="Tahoma" panose="020B0604030504040204" pitchFamily="34" charset="0"/>
              </a:rPr>
              <a:t>Una metodología adecuada no debe reinterpretar lo ya construido, sino alinearse con su diseño, propósito y rol dentro del sistema.</a:t>
            </a:r>
          </a:p>
          <a:p>
            <a:pPr algn="just" defTabSz="554492">
              <a:lnSpc>
                <a:spcPct val="107000"/>
              </a:lnSpc>
              <a:spcAft>
                <a:spcPts val="485"/>
              </a:spcAft>
            </a:pPr>
            <a:endParaRPr lang="es-MX" sz="1940" b="1" kern="10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8547100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90436-7A02-C3B4-5CDA-B514A3ABB9C0}"/>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E8B6FCF9-8605-7E03-8CC8-F3DB62F87885}"/>
              </a:ext>
            </a:extLst>
          </p:cNvPr>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4</a:t>
            </a:r>
            <a:endParaRPr sz="1092" kern="0">
              <a:solidFill>
                <a:sysClr val="windowText" lastClr="000000"/>
              </a:solidFill>
              <a:latin typeface="Calibri"/>
              <a:cs typeface="Calibri"/>
            </a:endParaRPr>
          </a:p>
        </p:txBody>
      </p:sp>
      <p:sp>
        <p:nvSpPr>
          <p:cNvPr id="8" name="object 8">
            <a:extLst>
              <a:ext uri="{FF2B5EF4-FFF2-40B4-BE49-F238E27FC236}">
                <a16:creationId xmlns:a16="http://schemas.microsoft.com/office/drawing/2014/main" id="{C8AA9523-B2EC-589C-1DE2-940201B93CA4}"/>
              </a:ext>
            </a:extLst>
          </p:cNvPr>
          <p:cNvSpPr txBox="1"/>
          <p:nvPr/>
        </p:nvSpPr>
        <p:spPr>
          <a:xfrm>
            <a:off x="1281680" y="1626898"/>
            <a:ext cx="9380173" cy="4013050"/>
          </a:xfrm>
          <a:prstGeom prst="rect">
            <a:avLst/>
          </a:prstGeom>
        </p:spPr>
        <p:txBody>
          <a:bodyPr vert="horz" wrap="square" lIns="0" tIns="92801" rIns="0" bIns="0" rtlCol="0">
            <a:spAutoFit/>
          </a:bodyPr>
          <a:lstStyle/>
          <a:p>
            <a:pPr marL="346558" marR="10782" indent="-346558" algn="just" defTabSz="554492">
              <a:buFont typeface="Wingdings" panose="05000000000000000000" pitchFamily="2" charset="2"/>
              <a:buChar char="q"/>
            </a:pPr>
            <a:r>
              <a:rPr lang="es-MX" sz="1698" kern="0">
                <a:solidFill>
                  <a:srgbClr val="FFFFFF"/>
                </a:solidFill>
                <a:latin typeface="Tahoma"/>
                <a:cs typeface="Tahoma"/>
              </a:rPr>
              <a:t>La clasificación de instalaciones como “dedicadas” debe apegarse a lo dispuesto en la ley, respetando el diseño original, la intención del legislador y los principios del sistema eléctrico.</a:t>
            </a:r>
          </a:p>
          <a:p>
            <a:pPr marL="346558" marR="10782" indent="-346558" algn="just" defTabSz="554492">
              <a:buFont typeface="Wingdings" panose="05000000000000000000" pitchFamily="2" charset="2"/>
              <a:buChar char="q"/>
            </a:pPr>
            <a:endParaRPr lang="es-MX" sz="1698" kern="0">
              <a:solidFill>
                <a:srgbClr val="FFFFFF"/>
              </a:solidFill>
              <a:latin typeface="Tahoma"/>
              <a:cs typeface="Tahoma"/>
            </a:endParaRPr>
          </a:p>
          <a:p>
            <a:pPr marL="346558" marR="10782" indent="-346558" algn="just" defTabSz="554492">
              <a:buFont typeface="Wingdings" panose="05000000000000000000" pitchFamily="2" charset="2"/>
              <a:buChar char="q"/>
            </a:pPr>
            <a:r>
              <a:rPr lang="es-MX" sz="1698" kern="0">
                <a:solidFill>
                  <a:srgbClr val="FFFFFF"/>
                </a:solidFill>
                <a:latin typeface="Tahoma"/>
                <a:cs typeface="Tahoma"/>
              </a:rPr>
              <a:t>La actual metodología reglamentaria introduce criterios que alteran ese marco legal, generando efectos no deseados en el acceso, la planificación y costos.</a:t>
            </a:r>
          </a:p>
          <a:p>
            <a:pPr marL="346558" marR="10782" indent="-346558" algn="just" defTabSz="554492">
              <a:buFont typeface="Wingdings" panose="05000000000000000000" pitchFamily="2" charset="2"/>
              <a:buChar char="q"/>
            </a:pPr>
            <a:endParaRPr lang="es-MX" sz="1698" kern="0">
              <a:solidFill>
                <a:srgbClr val="FFFFFF"/>
              </a:solidFill>
              <a:latin typeface="Tahoma"/>
              <a:cs typeface="Tahoma"/>
            </a:endParaRPr>
          </a:p>
          <a:p>
            <a:pPr marL="346558" marR="10782" indent="-346558" algn="just" defTabSz="554492">
              <a:buFont typeface="Wingdings" panose="05000000000000000000" pitchFamily="2" charset="2"/>
              <a:buChar char="q"/>
            </a:pPr>
            <a:r>
              <a:rPr lang="es-MX" sz="1698" kern="0">
                <a:solidFill>
                  <a:srgbClr val="FFFFFF"/>
                </a:solidFill>
                <a:latin typeface="Tahoma"/>
                <a:cs typeface="Tahoma"/>
              </a:rPr>
              <a:t>Esto impacta directamente a clientes libres que tomaron decisiones contractuales y de conexión bajo condiciones de peaje zonal, los cuales no debieran verse afectados por reclasificaciones posteriores.</a:t>
            </a:r>
          </a:p>
          <a:p>
            <a:pPr marL="346558" marR="10782" indent="-346558" algn="just" defTabSz="554492">
              <a:buFont typeface="Wingdings" panose="05000000000000000000" pitchFamily="2" charset="2"/>
              <a:buChar char="q"/>
            </a:pPr>
            <a:endParaRPr lang="es-MX" sz="1698" kern="0">
              <a:solidFill>
                <a:srgbClr val="FFFFFF"/>
              </a:solidFill>
              <a:latin typeface="Tahoma"/>
              <a:cs typeface="Tahoma"/>
            </a:endParaRPr>
          </a:p>
          <a:p>
            <a:pPr marL="346558" marR="10782" indent="-346558" algn="just" defTabSz="554492">
              <a:buFont typeface="Wingdings" panose="05000000000000000000" pitchFamily="2" charset="2"/>
              <a:buChar char="q"/>
            </a:pPr>
            <a:r>
              <a:rPr lang="es-MX" sz="1698" kern="0">
                <a:solidFill>
                  <a:srgbClr val="FFFFFF"/>
                </a:solidFill>
                <a:latin typeface="Tahoma"/>
                <a:cs typeface="Tahoma"/>
              </a:rPr>
              <a:t>Es necesario ajustar el reglamento para entregar señales estables, promover la eficiencia y garantizar la coherencia entre planificación, operación y regulación.</a:t>
            </a:r>
          </a:p>
          <a:p>
            <a:pPr marL="346558" marR="10782" indent="-346558" algn="just" defTabSz="554492">
              <a:buFont typeface="Wingdings" panose="05000000000000000000" pitchFamily="2" charset="2"/>
              <a:buChar char="q"/>
            </a:pPr>
            <a:endParaRPr lang="es-MX" sz="1698" kern="0">
              <a:solidFill>
                <a:srgbClr val="FFFFFF"/>
              </a:solidFill>
              <a:latin typeface="Tahoma"/>
              <a:cs typeface="Tahoma"/>
            </a:endParaRPr>
          </a:p>
          <a:p>
            <a:pPr marL="346558" marR="10782" indent="-346558" algn="just" defTabSz="554492">
              <a:buFont typeface="Wingdings" panose="05000000000000000000" pitchFamily="2" charset="2"/>
              <a:buChar char="q"/>
            </a:pPr>
            <a:r>
              <a:rPr lang="es-MX" sz="1698" kern="0">
                <a:solidFill>
                  <a:srgbClr val="FFFFFF"/>
                </a:solidFill>
                <a:latin typeface="Tahoma"/>
                <a:cs typeface="Tahoma"/>
              </a:rPr>
              <a:t>Este diagnóstico busca contribuir constructivamente a la revisión del reglamento y al desarrollo de un sistema eléctrico robusto, justo y transparente.</a:t>
            </a:r>
            <a:endParaRPr lang="es-ES" sz="1698" kern="0">
              <a:solidFill>
                <a:srgbClr val="FFFFFF"/>
              </a:solidFill>
              <a:latin typeface="Tahoma"/>
              <a:cs typeface="Tahoma"/>
            </a:endParaRPr>
          </a:p>
        </p:txBody>
      </p:sp>
      <p:sp>
        <p:nvSpPr>
          <p:cNvPr id="7" name="object 6">
            <a:extLst>
              <a:ext uri="{FF2B5EF4-FFF2-40B4-BE49-F238E27FC236}">
                <a16:creationId xmlns:a16="http://schemas.microsoft.com/office/drawing/2014/main" id="{66B1582A-3792-CCB7-935F-6A170AB445C5}"/>
              </a:ext>
            </a:extLst>
          </p:cNvPr>
          <p:cNvSpPr txBox="1">
            <a:spLocks/>
          </p:cNvSpPr>
          <p:nvPr/>
        </p:nvSpPr>
        <p:spPr>
          <a:xfrm>
            <a:off x="1281680" y="1118613"/>
            <a:ext cx="10590289" cy="343702"/>
          </a:xfrm>
          <a:prstGeom prst="rect">
            <a:avLst/>
          </a:prstGeom>
        </p:spPr>
        <p:txBody>
          <a:bodyPr vert="horz" wrap="square" lIns="0" tIns="7701" rIns="0" bIns="0" rtlCol="0">
            <a:spAutoFit/>
          </a:bodyPr>
          <a:lstStyle>
            <a:lvl1pPr>
              <a:defRPr sz="3950" b="1" i="0">
                <a:solidFill>
                  <a:schemeClr val="bg1"/>
                </a:solidFill>
                <a:latin typeface="Tahoma"/>
                <a:ea typeface="+mj-ea"/>
                <a:cs typeface="Tahoma"/>
              </a:defRPr>
            </a:lvl1pPr>
          </a:lstStyle>
          <a:p>
            <a:pPr marL="7701" defTabSz="554492">
              <a:spcBef>
                <a:spcPts val="61"/>
              </a:spcBef>
            </a:pPr>
            <a:r>
              <a:rPr lang="es-MX" sz="2183" kern="0" spc="21">
                <a:solidFill>
                  <a:prstClr val="white"/>
                </a:solidFill>
              </a:rPr>
              <a:t>COMENTARIOS FINALES</a:t>
            </a:r>
            <a:endParaRPr lang="es-MX" sz="1455" kern="0" spc="21">
              <a:solidFill>
                <a:prstClr val="white"/>
              </a:solidFill>
            </a:endParaRPr>
          </a:p>
        </p:txBody>
      </p:sp>
    </p:spTree>
    <p:extLst>
      <p:ext uri="{BB962C8B-B14F-4D97-AF65-F5344CB8AC3E}">
        <p14:creationId xmlns:p14="http://schemas.microsoft.com/office/powerpoint/2010/main" val="3378792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 y="0"/>
            <a:ext cx="12191144" cy="6857979"/>
          </a:xfrm>
          <a:prstGeom prst="rect">
            <a:avLst/>
          </a:prstGeom>
        </p:spPr>
      </p:pic>
      <p:sp>
        <p:nvSpPr>
          <p:cNvPr id="3" name="object 3"/>
          <p:cNvSpPr txBox="1">
            <a:spLocks noGrp="1"/>
          </p:cNvSpPr>
          <p:nvPr>
            <p:ph type="title"/>
          </p:nvPr>
        </p:nvSpPr>
        <p:spPr>
          <a:xfrm>
            <a:off x="366815" y="2870014"/>
            <a:ext cx="3752839" cy="507404"/>
          </a:xfrm>
          <a:prstGeom prst="rect">
            <a:avLst/>
          </a:prstGeom>
        </p:spPr>
        <p:txBody>
          <a:bodyPr vert="horz" wrap="square" lIns="0" tIns="8086" rIns="0" bIns="0" rtlCol="0">
            <a:spAutoFit/>
          </a:bodyPr>
          <a:lstStyle/>
          <a:p>
            <a:pPr marL="7701">
              <a:spcBef>
                <a:spcPts val="64"/>
              </a:spcBef>
            </a:pPr>
            <a:r>
              <a:rPr sz="3244" spc="127"/>
              <a:t>¡Muchas</a:t>
            </a:r>
            <a:r>
              <a:rPr sz="3244" spc="-79"/>
              <a:t> </a:t>
            </a:r>
            <a:r>
              <a:rPr sz="3244" spc="103"/>
              <a:t>Gracias!</a:t>
            </a:r>
            <a:endParaRPr sz="3244"/>
          </a:p>
        </p:txBody>
      </p:sp>
      <p:sp>
        <p:nvSpPr>
          <p:cNvPr id="4" name="object 4"/>
          <p:cNvSpPr txBox="1"/>
          <p:nvPr/>
        </p:nvSpPr>
        <p:spPr>
          <a:xfrm>
            <a:off x="366815" y="3868352"/>
            <a:ext cx="2658101" cy="962523"/>
          </a:xfrm>
          <a:prstGeom prst="rect">
            <a:avLst/>
          </a:prstGeom>
        </p:spPr>
        <p:txBody>
          <a:bodyPr vert="horz" wrap="square" lIns="0" tIns="61610" rIns="0" bIns="0" rtlCol="0">
            <a:spAutoFit/>
          </a:bodyPr>
          <a:lstStyle/>
          <a:p>
            <a:pPr marL="7701" defTabSz="554492">
              <a:spcBef>
                <a:spcPts val="485"/>
              </a:spcBef>
            </a:pPr>
            <a:r>
              <a:rPr sz="1728" u="sng" kern="0" spc="52">
                <a:solidFill>
                  <a:srgbClr val="FFFFFF"/>
                </a:solidFill>
                <a:uFill>
                  <a:solidFill>
                    <a:srgbClr val="FFFFFF"/>
                  </a:solidFill>
                </a:uFill>
                <a:latin typeface="Lucida Sans Unicode"/>
                <a:cs typeface="Lucida Sans Unicode"/>
                <a:hlinkClick r:id="rId3"/>
              </a:rPr>
              <a:t>www.acen.cl</a:t>
            </a:r>
            <a:endParaRPr sz="1728" kern="0">
              <a:solidFill>
                <a:sysClr val="windowText" lastClr="000000"/>
              </a:solidFill>
              <a:latin typeface="Lucida Sans Unicode"/>
              <a:cs typeface="Lucida Sans Unicode"/>
            </a:endParaRPr>
          </a:p>
          <a:p>
            <a:pPr marL="7701" defTabSz="554492">
              <a:spcBef>
                <a:spcPts val="431"/>
              </a:spcBef>
            </a:pPr>
            <a:r>
              <a:rPr sz="1728" kern="0" spc="-21">
                <a:solidFill>
                  <a:srgbClr val="FFFFFF"/>
                </a:solidFill>
                <a:latin typeface="Lucida Sans Unicode"/>
                <a:cs typeface="Lucida Sans Unicode"/>
              </a:rPr>
              <a:t>+56</a:t>
            </a:r>
            <a:r>
              <a:rPr sz="1728" kern="0" spc="-127">
                <a:solidFill>
                  <a:srgbClr val="FFFFFF"/>
                </a:solidFill>
                <a:latin typeface="Lucida Sans Unicode"/>
                <a:cs typeface="Lucida Sans Unicode"/>
              </a:rPr>
              <a:t> </a:t>
            </a:r>
            <a:r>
              <a:rPr sz="1728" kern="0">
                <a:solidFill>
                  <a:srgbClr val="FFFFFF"/>
                </a:solidFill>
                <a:latin typeface="Lucida Sans Unicode"/>
                <a:cs typeface="Lucida Sans Unicode"/>
              </a:rPr>
              <a:t>9</a:t>
            </a:r>
            <a:r>
              <a:rPr sz="1728" kern="0" spc="-73">
                <a:solidFill>
                  <a:srgbClr val="FFFFFF"/>
                </a:solidFill>
                <a:latin typeface="Lucida Sans Unicode"/>
                <a:cs typeface="Lucida Sans Unicode"/>
              </a:rPr>
              <a:t> </a:t>
            </a:r>
            <a:r>
              <a:rPr sz="1728" kern="0">
                <a:solidFill>
                  <a:srgbClr val="FFFFFF"/>
                </a:solidFill>
                <a:latin typeface="Lucida Sans Unicode"/>
                <a:cs typeface="Lucida Sans Unicode"/>
              </a:rPr>
              <a:t>9409</a:t>
            </a:r>
            <a:r>
              <a:rPr sz="1728" kern="0" spc="-58">
                <a:solidFill>
                  <a:srgbClr val="FFFFFF"/>
                </a:solidFill>
                <a:latin typeface="Lucida Sans Unicode"/>
                <a:cs typeface="Lucida Sans Unicode"/>
              </a:rPr>
              <a:t> </a:t>
            </a:r>
            <a:r>
              <a:rPr sz="1728" kern="0" spc="-12">
                <a:solidFill>
                  <a:srgbClr val="FFFFFF"/>
                </a:solidFill>
                <a:latin typeface="Lucida Sans Unicode"/>
                <a:cs typeface="Lucida Sans Unicode"/>
              </a:rPr>
              <a:t>0008</a:t>
            </a:r>
            <a:endParaRPr sz="1728" kern="0">
              <a:solidFill>
                <a:sysClr val="windowText" lastClr="000000"/>
              </a:solidFill>
              <a:latin typeface="Lucida Sans Unicode"/>
              <a:cs typeface="Lucida Sans Unicode"/>
            </a:endParaRPr>
          </a:p>
          <a:p>
            <a:pPr marL="7701" defTabSz="554492">
              <a:spcBef>
                <a:spcPts val="424"/>
              </a:spcBef>
            </a:pPr>
            <a:r>
              <a:rPr sz="1728" u="sng" kern="0" spc="67">
                <a:solidFill>
                  <a:srgbClr val="FFFFFF"/>
                </a:solidFill>
                <a:uFill>
                  <a:solidFill>
                    <a:srgbClr val="FFFFFF"/>
                  </a:solidFill>
                </a:uFill>
                <a:latin typeface="Lucida Sans Unicode"/>
                <a:cs typeface="Lucida Sans Unicode"/>
                <a:hlinkClick r:id="rId4"/>
              </a:rPr>
              <a:t>informaciones@acen.cl</a:t>
            </a:r>
            <a:endParaRPr sz="1728" kern="0">
              <a:solidFill>
                <a:sysClr val="windowText" lastClr="000000"/>
              </a:solidFill>
              <a:latin typeface="Lucida Sans Unicode"/>
              <a:cs typeface="Lucida Sans Unicode"/>
            </a:endParaRPr>
          </a:p>
        </p:txBody>
      </p:sp>
      <p:grpSp>
        <p:nvGrpSpPr>
          <p:cNvPr id="5" name="object 5"/>
          <p:cNvGrpSpPr/>
          <p:nvPr/>
        </p:nvGrpSpPr>
        <p:grpSpPr>
          <a:xfrm>
            <a:off x="8089556" y="0"/>
            <a:ext cx="4108639" cy="6863391"/>
            <a:chOff x="13339571" y="0"/>
            <a:chExt cx="6775450" cy="11318240"/>
          </a:xfrm>
        </p:grpSpPr>
        <p:sp>
          <p:nvSpPr>
            <p:cNvPr id="6" name="object 6"/>
            <p:cNvSpPr/>
            <p:nvPr/>
          </p:nvSpPr>
          <p:spPr>
            <a:xfrm>
              <a:off x="13642847" y="1560290"/>
              <a:ext cx="6461125" cy="9742805"/>
            </a:xfrm>
            <a:custGeom>
              <a:avLst/>
              <a:gdLst/>
              <a:ahLst/>
              <a:cxnLst/>
              <a:rect l="l" t="t" r="r" b="b"/>
              <a:pathLst>
                <a:path w="6461125" h="9742805">
                  <a:moveTo>
                    <a:pt x="-344" y="246"/>
                  </a:moveTo>
                  <a:lnTo>
                    <a:pt x="-344" y="4902957"/>
                  </a:lnTo>
                  <a:lnTo>
                    <a:pt x="6460616" y="9742504"/>
                  </a:lnTo>
                  <a:lnTo>
                    <a:pt x="6460616" y="4839713"/>
                  </a:lnTo>
                  <a:lnTo>
                    <a:pt x="-344" y="246"/>
                  </a:lnTo>
                  <a:close/>
                </a:path>
              </a:pathLst>
            </a:custGeom>
            <a:solidFill>
              <a:srgbClr val="FF8000"/>
            </a:solidFill>
          </p:spPr>
          <p:txBody>
            <a:bodyPr wrap="square" lIns="0" tIns="0" rIns="0" bIns="0" rtlCol="0"/>
            <a:lstStyle/>
            <a:p>
              <a:pPr defTabSz="554492"/>
              <a:endParaRPr sz="1092" kern="0">
                <a:solidFill>
                  <a:sysClr val="windowText" lastClr="000000"/>
                </a:solidFill>
              </a:endParaRPr>
            </a:p>
          </p:txBody>
        </p:sp>
        <p:sp>
          <p:nvSpPr>
            <p:cNvPr id="7" name="object 7"/>
            <p:cNvSpPr/>
            <p:nvPr/>
          </p:nvSpPr>
          <p:spPr>
            <a:xfrm>
              <a:off x="13642847" y="8083010"/>
              <a:ext cx="4304665" cy="3225165"/>
            </a:xfrm>
            <a:custGeom>
              <a:avLst/>
              <a:gdLst/>
              <a:ahLst/>
              <a:cxnLst/>
              <a:rect l="l" t="t" r="r" b="b"/>
              <a:pathLst>
                <a:path w="4304665" h="3225165">
                  <a:moveTo>
                    <a:pt x="-344" y="81"/>
                  </a:moveTo>
                  <a:lnTo>
                    <a:pt x="-344" y="3224653"/>
                  </a:lnTo>
                  <a:lnTo>
                    <a:pt x="4304211" y="3224653"/>
                  </a:lnTo>
                  <a:lnTo>
                    <a:pt x="-344" y="81"/>
                  </a:lnTo>
                  <a:close/>
                </a:path>
              </a:pathLst>
            </a:custGeom>
            <a:solidFill>
              <a:srgbClr val="41AA52"/>
            </a:solidFill>
          </p:spPr>
          <p:txBody>
            <a:bodyPr wrap="square" lIns="0" tIns="0" rIns="0" bIns="0" rtlCol="0"/>
            <a:lstStyle/>
            <a:p>
              <a:pPr defTabSz="554492"/>
              <a:endParaRPr sz="1092" kern="0">
                <a:solidFill>
                  <a:sysClr val="windowText" lastClr="000000"/>
                </a:solidFill>
              </a:endParaRPr>
            </a:p>
          </p:txBody>
        </p:sp>
        <p:pic>
          <p:nvPicPr>
            <p:cNvPr id="8" name="object 8"/>
            <p:cNvPicPr/>
            <p:nvPr/>
          </p:nvPicPr>
          <p:blipFill>
            <a:blip r:embed="rId5" cstate="print"/>
            <a:stretch>
              <a:fillRect/>
            </a:stretch>
          </p:blipFill>
          <p:spPr>
            <a:xfrm>
              <a:off x="16396715" y="0"/>
              <a:ext cx="3707383" cy="11307791"/>
            </a:xfrm>
            <a:prstGeom prst="rect">
              <a:avLst/>
            </a:prstGeom>
          </p:spPr>
        </p:pic>
        <p:sp>
          <p:nvSpPr>
            <p:cNvPr id="9" name="object 9"/>
            <p:cNvSpPr/>
            <p:nvPr/>
          </p:nvSpPr>
          <p:spPr>
            <a:xfrm>
              <a:off x="16396301" y="3623980"/>
              <a:ext cx="3707765" cy="7684134"/>
            </a:xfrm>
            <a:custGeom>
              <a:avLst/>
              <a:gdLst/>
              <a:ahLst/>
              <a:cxnLst/>
              <a:rect l="l" t="t" r="r" b="b"/>
              <a:pathLst>
                <a:path w="3707765" h="7684134">
                  <a:moveTo>
                    <a:pt x="0" y="0"/>
                  </a:moveTo>
                  <a:lnTo>
                    <a:pt x="3707417" y="2776911"/>
                  </a:lnTo>
                </a:path>
                <a:path w="3707765" h="7684134">
                  <a:moveTo>
                    <a:pt x="3707417" y="7680300"/>
                  </a:moveTo>
                  <a:lnTo>
                    <a:pt x="0" y="4903346"/>
                  </a:lnTo>
                </a:path>
                <a:path w="3707765" h="7684134">
                  <a:moveTo>
                    <a:pt x="0" y="6522555"/>
                  </a:moveTo>
                  <a:lnTo>
                    <a:pt x="1550884" y="7683644"/>
                  </a:lnTo>
                </a:path>
              </a:pathLst>
            </a:custGeom>
            <a:ln w="20940">
              <a:solidFill>
                <a:srgbClr val="FFFFFF"/>
              </a:solidFill>
            </a:ln>
          </p:spPr>
          <p:txBody>
            <a:bodyPr wrap="square" lIns="0" tIns="0" rIns="0" bIns="0" rtlCol="0"/>
            <a:lstStyle/>
            <a:p>
              <a:pPr defTabSz="554492"/>
              <a:endParaRPr sz="1092" kern="0">
                <a:solidFill>
                  <a:sysClr val="windowText" lastClr="000000"/>
                </a:solidFill>
              </a:endParaRPr>
            </a:p>
          </p:txBody>
        </p:sp>
        <p:sp>
          <p:nvSpPr>
            <p:cNvPr id="10" name="object 10"/>
            <p:cNvSpPr/>
            <p:nvPr/>
          </p:nvSpPr>
          <p:spPr>
            <a:xfrm>
              <a:off x="13339571" y="1560290"/>
              <a:ext cx="53340" cy="2386330"/>
            </a:xfrm>
            <a:custGeom>
              <a:avLst/>
              <a:gdLst/>
              <a:ahLst/>
              <a:cxnLst/>
              <a:rect l="l" t="t" r="r" b="b"/>
              <a:pathLst>
                <a:path w="53340" h="2386329">
                  <a:moveTo>
                    <a:pt x="52645" y="246"/>
                  </a:moveTo>
                  <a:lnTo>
                    <a:pt x="-337" y="246"/>
                  </a:lnTo>
                  <a:lnTo>
                    <a:pt x="-337" y="2386516"/>
                  </a:lnTo>
                  <a:lnTo>
                    <a:pt x="52645" y="2386516"/>
                  </a:lnTo>
                  <a:lnTo>
                    <a:pt x="52645" y="24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sp>
        <p:nvSpPr>
          <p:cNvPr id="11" name="object 11"/>
          <p:cNvSpPr txBox="1"/>
          <p:nvPr/>
        </p:nvSpPr>
        <p:spPr>
          <a:xfrm>
            <a:off x="11503710" y="6361783"/>
            <a:ext cx="85869" cy="175836"/>
          </a:xfrm>
          <a:prstGeom prst="rect">
            <a:avLst/>
          </a:prstGeom>
        </p:spPr>
        <p:txBody>
          <a:bodyPr vert="horz" wrap="square" lIns="0" tIns="7701" rIns="0" bIns="0" rtlCol="0">
            <a:spAutoFit/>
          </a:bodyPr>
          <a:lstStyle/>
          <a:p>
            <a:pPr marL="7701" defTabSz="554492">
              <a:spcBef>
                <a:spcPts val="61"/>
              </a:spcBef>
            </a:pPr>
            <a:r>
              <a:rPr sz="1092" kern="0" spc="-30">
                <a:solidFill>
                  <a:srgbClr val="888888"/>
                </a:solidFill>
                <a:latin typeface="Calibri"/>
                <a:cs typeface="Calibri"/>
              </a:rPr>
              <a:t>9</a:t>
            </a:r>
            <a:endParaRPr sz="1092" kern="0">
              <a:solidFill>
                <a:sysClr val="windowText" lastClr="000000"/>
              </a:solidFill>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121309-BCAC-40DC-9DFB-C7141F65C0CC}"/>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5149F7A8-DB50-014C-AECB-A9E8D4B41966}"/>
              </a:ext>
            </a:extLst>
          </p:cNvPr>
          <p:cNvSpPr/>
          <p:nvPr/>
        </p:nvSpPr>
        <p:spPr>
          <a:xfrm>
            <a:off x="544217" y="2264122"/>
            <a:ext cx="11103567" cy="459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4772"/>
            <a:endParaRPr lang="es-CL" sz="1633">
              <a:solidFill>
                <a:prstClr val="white"/>
              </a:solidFill>
              <a:latin typeface="Calibri" panose="020F0502020204030204"/>
            </a:endParaRPr>
          </a:p>
        </p:txBody>
      </p:sp>
      <p:sp>
        <p:nvSpPr>
          <p:cNvPr id="5" name="CuadroTexto 4">
            <a:extLst>
              <a:ext uri="{FF2B5EF4-FFF2-40B4-BE49-F238E27FC236}">
                <a16:creationId xmlns:a16="http://schemas.microsoft.com/office/drawing/2014/main" id="{813931EB-5F98-E4D0-3842-C942287EFEA4}"/>
              </a:ext>
            </a:extLst>
          </p:cNvPr>
          <p:cNvSpPr txBox="1"/>
          <p:nvPr/>
        </p:nvSpPr>
        <p:spPr>
          <a:xfrm>
            <a:off x="5227529" y="882742"/>
            <a:ext cx="5120283" cy="539058"/>
          </a:xfrm>
          <a:prstGeom prst="rect">
            <a:avLst/>
          </a:prstGeom>
          <a:noFill/>
        </p:spPr>
        <p:txBody>
          <a:bodyPr wrap="square" rtlCol="0">
            <a:spAutoFit/>
          </a:bodyPr>
          <a:lstStyle/>
          <a:p>
            <a:pPr defTabSz="414772"/>
            <a:r>
              <a:rPr lang="es-CL" sz="2903" b="1" dirty="0">
                <a:solidFill>
                  <a:prstClr val="white"/>
                </a:solidFill>
                <a:latin typeface="Karla" pitchFamily="2" charset="0"/>
                <a:ea typeface="Karla" pitchFamily="2" charset="0"/>
              </a:rPr>
              <a:t>ANTECEDENTES GENERALES</a:t>
            </a:r>
          </a:p>
        </p:txBody>
      </p:sp>
      <p:sp>
        <p:nvSpPr>
          <p:cNvPr id="6" name="CuadroTexto 5">
            <a:extLst>
              <a:ext uri="{FF2B5EF4-FFF2-40B4-BE49-F238E27FC236}">
                <a16:creationId xmlns:a16="http://schemas.microsoft.com/office/drawing/2014/main" id="{D7BDA13F-B061-1D28-FDFD-FEF06B14EC71}"/>
              </a:ext>
            </a:extLst>
          </p:cNvPr>
          <p:cNvSpPr txBox="1"/>
          <p:nvPr/>
        </p:nvSpPr>
        <p:spPr>
          <a:xfrm>
            <a:off x="4745549" y="3524329"/>
            <a:ext cx="2180071" cy="846194"/>
          </a:xfrm>
          <a:prstGeom prst="rect">
            <a:avLst/>
          </a:prstGeom>
          <a:solidFill>
            <a:schemeClr val="accent4">
              <a:lumMod val="40000"/>
              <a:lumOff val="60000"/>
            </a:schemeClr>
          </a:solidFill>
          <a:ln>
            <a:solidFill>
              <a:schemeClr val="tx1"/>
            </a:solidFill>
          </a:ln>
        </p:spPr>
        <p:txBody>
          <a:bodyPr wrap="square">
            <a:spAutoFit/>
          </a:bodyPr>
          <a:lstStyle/>
          <a:p>
            <a:pPr marL="414772" lvl="1" defTabSz="414772"/>
            <a:r>
              <a:rPr lang="es-CL" sz="1633" dirty="0">
                <a:solidFill>
                  <a:srgbClr val="001B70"/>
                </a:solidFill>
                <a:latin typeface="Arial Narrow" panose="020B0606020202030204" pitchFamily="34" charset="0"/>
                <a:cs typeface="Helvetica" charset="0"/>
              </a:rPr>
              <a:t>Calificación de instalaciones de</a:t>
            </a:r>
          </a:p>
          <a:p>
            <a:pPr marL="414772" lvl="1" defTabSz="414772"/>
            <a:r>
              <a:rPr lang="es-CL" sz="1633" dirty="0">
                <a:solidFill>
                  <a:srgbClr val="001B70"/>
                </a:solidFill>
                <a:latin typeface="Arial Narrow" panose="020B0606020202030204" pitchFamily="34" charset="0"/>
                <a:cs typeface="Helvetica" charset="0"/>
              </a:rPr>
              <a:t>Transmisión:</a:t>
            </a:r>
          </a:p>
        </p:txBody>
      </p:sp>
      <p:sp>
        <p:nvSpPr>
          <p:cNvPr id="12" name="CuadroTexto 11">
            <a:extLst>
              <a:ext uri="{FF2B5EF4-FFF2-40B4-BE49-F238E27FC236}">
                <a16:creationId xmlns:a16="http://schemas.microsoft.com/office/drawing/2014/main" id="{692C05E4-5496-22E2-56A3-383D1607A665}"/>
              </a:ext>
            </a:extLst>
          </p:cNvPr>
          <p:cNvSpPr txBox="1"/>
          <p:nvPr/>
        </p:nvSpPr>
        <p:spPr>
          <a:xfrm>
            <a:off x="7966467" y="2584745"/>
            <a:ext cx="3188405" cy="1097480"/>
          </a:xfrm>
          <a:prstGeom prst="rect">
            <a:avLst/>
          </a:prstGeom>
          <a:solidFill>
            <a:schemeClr val="bg2"/>
          </a:solidFill>
          <a:ln>
            <a:solidFill>
              <a:schemeClr val="bg2"/>
            </a:solidFill>
          </a:ln>
        </p:spPr>
        <p:txBody>
          <a:bodyPr wrap="square">
            <a:spAutoFit/>
          </a:bodyPr>
          <a:lstStyle/>
          <a:p>
            <a:pPr algn="just" defTabSz="414772"/>
            <a:r>
              <a:rPr lang="es-CL" sz="1633" dirty="0" err="1">
                <a:solidFill>
                  <a:srgbClr val="001B70"/>
                </a:solidFill>
                <a:latin typeface="Arial Narrow" panose="020B0606020202030204" pitchFamily="34" charset="0"/>
                <a:cs typeface="Helvetica" charset="0"/>
              </a:rPr>
              <a:t>STx</a:t>
            </a:r>
            <a:r>
              <a:rPr lang="es-CL" sz="1633" dirty="0">
                <a:solidFill>
                  <a:srgbClr val="001B70"/>
                </a:solidFill>
                <a:latin typeface="Arial Narrow" panose="020B0606020202030204" pitchFamily="34" charset="0"/>
                <a:cs typeface="Helvetica" charset="0"/>
              </a:rPr>
              <a:t> Nacional</a:t>
            </a:r>
          </a:p>
          <a:p>
            <a:pPr algn="just" defTabSz="414772"/>
            <a:r>
              <a:rPr lang="es-CL" sz="1633" dirty="0" err="1">
                <a:solidFill>
                  <a:srgbClr val="001B70"/>
                </a:solidFill>
                <a:latin typeface="Arial Narrow" panose="020B0606020202030204" pitchFamily="34" charset="0"/>
                <a:cs typeface="Helvetica" charset="0"/>
              </a:rPr>
              <a:t>STx</a:t>
            </a:r>
            <a:r>
              <a:rPr lang="es-CL" sz="1633" dirty="0">
                <a:solidFill>
                  <a:srgbClr val="001B70"/>
                </a:solidFill>
                <a:latin typeface="Arial Narrow" panose="020B0606020202030204" pitchFamily="34" charset="0"/>
                <a:cs typeface="Helvetica" charset="0"/>
              </a:rPr>
              <a:t> Zonal</a:t>
            </a:r>
          </a:p>
          <a:p>
            <a:pPr algn="just" defTabSz="414772"/>
            <a:r>
              <a:rPr lang="es-CL" sz="1633" dirty="0" err="1">
                <a:solidFill>
                  <a:srgbClr val="001B70"/>
                </a:solidFill>
                <a:latin typeface="Arial Narrow" panose="020B0606020202030204" pitchFamily="34" charset="0"/>
                <a:cs typeface="Helvetica" charset="0"/>
              </a:rPr>
              <a:t>STx</a:t>
            </a:r>
            <a:r>
              <a:rPr lang="es-CL" sz="1633" dirty="0">
                <a:solidFill>
                  <a:srgbClr val="001B70"/>
                </a:solidFill>
                <a:latin typeface="Arial Narrow" panose="020B0606020202030204" pitchFamily="34" charset="0"/>
                <a:cs typeface="Helvetica" charset="0"/>
              </a:rPr>
              <a:t> Dedicados (con y sin uso regulado)</a:t>
            </a:r>
          </a:p>
        </p:txBody>
      </p:sp>
      <p:sp>
        <p:nvSpPr>
          <p:cNvPr id="16" name="CuadroTexto 15">
            <a:extLst>
              <a:ext uri="{FF2B5EF4-FFF2-40B4-BE49-F238E27FC236}">
                <a16:creationId xmlns:a16="http://schemas.microsoft.com/office/drawing/2014/main" id="{CF753B12-AD65-F57D-8E80-0F44BE1A480D}"/>
              </a:ext>
            </a:extLst>
          </p:cNvPr>
          <p:cNvSpPr txBox="1"/>
          <p:nvPr/>
        </p:nvSpPr>
        <p:spPr>
          <a:xfrm>
            <a:off x="7966467" y="3763746"/>
            <a:ext cx="3060785" cy="343620"/>
          </a:xfrm>
          <a:prstGeom prst="rect">
            <a:avLst/>
          </a:prstGeom>
          <a:solidFill>
            <a:schemeClr val="bg2"/>
          </a:solidFill>
        </p:spPr>
        <p:txBody>
          <a:bodyPr wrap="square">
            <a:spAutoFit/>
          </a:bodyPr>
          <a:lstStyle/>
          <a:p>
            <a:pPr algn="just" defTabSz="414772"/>
            <a:r>
              <a:rPr lang="es-CL" sz="1633" dirty="0">
                <a:solidFill>
                  <a:srgbClr val="001B70"/>
                </a:solidFill>
                <a:latin typeface="Arial Narrow" panose="020B0606020202030204" pitchFamily="34" charset="0"/>
                <a:cs typeface="Helvetica" charset="0"/>
              </a:rPr>
              <a:t>Proceso se realiza cada cuatro años.</a:t>
            </a:r>
          </a:p>
        </p:txBody>
      </p:sp>
      <p:sp>
        <p:nvSpPr>
          <p:cNvPr id="20" name="CuadroTexto 19">
            <a:extLst>
              <a:ext uri="{FF2B5EF4-FFF2-40B4-BE49-F238E27FC236}">
                <a16:creationId xmlns:a16="http://schemas.microsoft.com/office/drawing/2014/main" id="{E9BF0ACB-A13F-223B-3296-62D5E58C5421}"/>
              </a:ext>
            </a:extLst>
          </p:cNvPr>
          <p:cNvSpPr txBox="1"/>
          <p:nvPr/>
        </p:nvSpPr>
        <p:spPr>
          <a:xfrm>
            <a:off x="7966466" y="4273256"/>
            <a:ext cx="3399532" cy="1851341"/>
          </a:xfrm>
          <a:prstGeom prst="rect">
            <a:avLst/>
          </a:prstGeom>
          <a:solidFill>
            <a:schemeClr val="bg2"/>
          </a:solidFill>
        </p:spPr>
        <p:txBody>
          <a:bodyPr wrap="square">
            <a:spAutoFit/>
          </a:bodyPr>
          <a:lstStyle/>
          <a:p>
            <a:pPr algn="just" defTabSz="414772"/>
            <a:r>
              <a:rPr lang="es-CL" sz="1633" dirty="0">
                <a:solidFill>
                  <a:srgbClr val="001B70"/>
                </a:solidFill>
                <a:latin typeface="Arial Narrow" panose="020B0606020202030204" pitchFamily="34" charset="0"/>
                <a:cs typeface="Helvetica" charset="0"/>
              </a:rPr>
              <a:t>Se han realizado dos procesos de calificación posterior a ley 20.936:</a:t>
            </a:r>
          </a:p>
          <a:p>
            <a:pPr marL="259232" indent="-259232" algn="just" defTabSz="414772">
              <a:buFont typeface="Arial" panose="020B0604020202020204" pitchFamily="34" charset="0"/>
              <a:buChar char="•"/>
            </a:pPr>
            <a:r>
              <a:rPr lang="es-CL" sz="1633" dirty="0">
                <a:solidFill>
                  <a:srgbClr val="001B70"/>
                </a:solidFill>
                <a:latin typeface="Arial Narrow" panose="020B0606020202030204" pitchFamily="34" charset="0"/>
                <a:cs typeface="Helvetica" charset="0"/>
              </a:rPr>
              <a:t>Calificación 2020-2023 con metodología de Res. </a:t>
            </a:r>
            <a:r>
              <a:rPr lang="es-CL" sz="1633" dirty="0" err="1">
                <a:solidFill>
                  <a:srgbClr val="001B70"/>
                </a:solidFill>
                <a:latin typeface="Arial Narrow" panose="020B0606020202030204" pitchFamily="34" charset="0"/>
                <a:cs typeface="Helvetica" charset="0"/>
              </a:rPr>
              <a:t>N°</a:t>
            </a:r>
            <a:r>
              <a:rPr lang="es-CL" sz="1633" dirty="0">
                <a:solidFill>
                  <a:srgbClr val="001B70"/>
                </a:solidFill>
                <a:latin typeface="Arial Narrow" panose="020B0606020202030204" pitchFamily="34" charset="0"/>
                <a:cs typeface="Helvetica" charset="0"/>
              </a:rPr>
              <a:t> 380-2017</a:t>
            </a:r>
          </a:p>
          <a:p>
            <a:pPr marL="259232" indent="-259232" algn="just" defTabSz="414772">
              <a:buFont typeface="Arial" panose="020B0604020202020204" pitchFamily="34" charset="0"/>
              <a:buChar char="•"/>
            </a:pPr>
            <a:r>
              <a:rPr lang="es-CL" sz="1633" dirty="0">
                <a:solidFill>
                  <a:srgbClr val="001B70"/>
                </a:solidFill>
                <a:latin typeface="Arial Narrow" panose="020B0606020202030204" pitchFamily="34" charset="0"/>
                <a:cs typeface="Helvetica" charset="0"/>
              </a:rPr>
              <a:t>Calificación 2024-2027 con metodología del Reglamento de </a:t>
            </a:r>
            <a:r>
              <a:rPr lang="es-CL" sz="1633" dirty="0" err="1">
                <a:solidFill>
                  <a:srgbClr val="001B70"/>
                </a:solidFill>
                <a:latin typeface="Arial Narrow" panose="020B0606020202030204" pitchFamily="34" charset="0"/>
                <a:cs typeface="Helvetica" charset="0"/>
              </a:rPr>
              <a:t>Calif</a:t>
            </a:r>
            <a:r>
              <a:rPr lang="es-CL" sz="1633" dirty="0">
                <a:solidFill>
                  <a:srgbClr val="001B70"/>
                </a:solidFill>
                <a:latin typeface="Arial Narrow" panose="020B0606020202030204" pitchFamily="34" charset="0"/>
                <a:cs typeface="Helvetica" charset="0"/>
              </a:rPr>
              <a:t>. (DS10).</a:t>
            </a:r>
          </a:p>
        </p:txBody>
      </p:sp>
      <p:sp>
        <p:nvSpPr>
          <p:cNvPr id="21" name="CuadroTexto 20">
            <a:extLst>
              <a:ext uri="{FF2B5EF4-FFF2-40B4-BE49-F238E27FC236}">
                <a16:creationId xmlns:a16="http://schemas.microsoft.com/office/drawing/2014/main" id="{2BF92138-776D-257C-229D-8A6614D31C99}"/>
              </a:ext>
            </a:extLst>
          </p:cNvPr>
          <p:cNvSpPr txBox="1"/>
          <p:nvPr/>
        </p:nvSpPr>
        <p:spPr>
          <a:xfrm>
            <a:off x="826003" y="2937990"/>
            <a:ext cx="3501223" cy="313541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defTabSz="414772"/>
            <a:r>
              <a:rPr lang="es-CL" sz="1814" dirty="0">
                <a:solidFill>
                  <a:srgbClr val="001B70"/>
                </a:solidFill>
                <a:latin typeface="Arial Narrow" panose="020B0606020202030204" pitchFamily="34" charset="0"/>
                <a:cs typeface="Helvetica" charset="0"/>
              </a:rPr>
              <a:t>Conclusión de ambos procesos: </a:t>
            </a:r>
          </a:p>
          <a:p>
            <a:pPr defTabSz="414772"/>
            <a:endParaRPr lang="es-CL" sz="1814" dirty="0">
              <a:solidFill>
                <a:srgbClr val="001B70"/>
              </a:solidFill>
              <a:latin typeface="Arial Narrow" panose="020B0606020202030204" pitchFamily="34" charset="0"/>
              <a:cs typeface="Helvetica" charset="0"/>
            </a:endParaRPr>
          </a:p>
          <a:p>
            <a:pPr marL="259232" indent="-259232" defTabSz="414772">
              <a:buFont typeface="Arial" panose="020B0604020202020204" pitchFamily="34" charset="0"/>
              <a:buChar char="•"/>
            </a:pPr>
            <a:r>
              <a:rPr lang="es-CL" sz="1814" dirty="0">
                <a:solidFill>
                  <a:srgbClr val="001B70"/>
                </a:solidFill>
                <a:latin typeface="Arial Narrow" panose="020B0606020202030204" pitchFamily="34" charset="0"/>
                <a:cs typeface="Helvetica" charset="0"/>
              </a:rPr>
              <a:t>Volatilidad de resultados de calificación</a:t>
            </a:r>
          </a:p>
          <a:p>
            <a:pPr marL="259232" indent="-259232" defTabSz="414772">
              <a:buFont typeface="Arial" panose="020B0604020202020204" pitchFamily="34" charset="0"/>
              <a:buChar char="•"/>
            </a:pPr>
            <a:r>
              <a:rPr lang="es-CL" sz="1814" dirty="0">
                <a:solidFill>
                  <a:srgbClr val="001B70"/>
                </a:solidFill>
                <a:latin typeface="Arial Narrow" panose="020B0606020202030204" pitchFamily="34" charset="0"/>
                <a:cs typeface="Helvetica" charset="0"/>
              </a:rPr>
              <a:t>Proceso no se encuentra alineado con planificación del sistema de transmisión</a:t>
            </a:r>
          </a:p>
          <a:p>
            <a:pPr marL="259232" indent="-259232" defTabSz="414772">
              <a:buFont typeface="Arial" panose="020B0604020202020204" pitchFamily="34" charset="0"/>
              <a:buChar char="•"/>
            </a:pPr>
            <a:r>
              <a:rPr lang="es-CL" sz="1814" dirty="0">
                <a:solidFill>
                  <a:srgbClr val="001B70"/>
                </a:solidFill>
                <a:latin typeface="Arial Narrow" panose="020B0606020202030204" pitchFamily="34" charset="0"/>
                <a:cs typeface="Helvetica" charset="0"/>
              </a:rPr>
              <a:t>Afectación en condiciones de competencia.</a:t>
            </a:r>
          </a:p>
          <a:p>
            <a:pPr marL="259232" indent="-259232" defTabSz="414772">
              <a:buFont typeface="Arial" panose="020B0604020202020204" pitchFamily="34" charset="0"/>
              <a:buChar char="•"/>
            </a:pPr>
            <a:r>
              <a:rPr lang="es-CL" sz="1814" dirty="0">
                <a:solidFill>
                  <a:srgbClr val="001B70"/>
                </a:solidFill>
                <a:latin typeface="Arial Narrow" panose="020B0606020202030204" pitchFamily="34" charset="0"/>
                <a:cs typeface="Helvetica" charset="0"/>
              </a:rPr>
              <a:t>Alza en tarifas reguladas</a:t>
            </a:r>
          </a:p>
          <a:p>
            <a:pPr marL="259232" indent="-259232" defTabSz="414772">
              <a:buFont typeface="Arial" panose="020B0604020202020204" pitchFamily="34" charset="0"/>
              <a:buChar char="•"/>
            </a:pPr>
            <a:endParaRPr lang="es-CL" sz="1633" dirty="0">
              <a:solidFill>
                <a:srgbClr val="001B70"/>
              </a:solidFill>
              <a:latin typeface="Arial Narrow" panose="020B0606020202030204" pitchFamily="34" charset="0"/>
              <a:cs typeface="Helvetica" charset="0"/>
            </a:endParaRPr>
          </a:p>
        </p:txBody>
      </p:sp>
      <p:cxnSp>
        <p:nvCxnSpPr>
          <p:cNvPr id="23" name="Conector: angular 22">
            <a:extLst>
              <a:ext uri="{FF2B5EF4-FFF2-40B4-BE49-F238E27FC236}">
                <a16:creationId xmlns:a16="http://schemas.microsoft.com/office/drawing/2014/main" id="{1E444DF4-1012-0377-072B-977EF88821C4}"/>
              </a:ext>
            </a:extLst>
          </p:cNvPr>
          <p:cNvCxnSpPr>
            <a:cxnSpLocks/>
            <a:stCxn id="6" idx="0"/>
          </p:cNvCxnSpPr>
          <p:nvPr/>
        </p:nvCxnSpPr>
        <p:spPr>
          <a:xfrm rot="5400000" flipH="1" flipV="1">
            <a:off x="6550811" y="2287469"/>
            <a:ext cx="521634" cy="195208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r 32">
            <a:extLst>
              <a:ext uri="{FF2B5EF4-FFF2-40B4-BE49-F238E27FC236}">
                <a16:creationId xmlns:a16="http://schemas.microsoft.com/office/drawing/2014/main" id="{107D21A0-61CB-94B2-BA2F-5970314ECAA7}"/>
              </a:ext>
            </a:extLst>
          </p:cNvPr>
          <p:cNvCxnSpPr>
            <a:cxnSpLocks/>
            <a:stCxn id="6" idx="2"/>
          </p:cNvCxnSpPr>
          <p:nvPr/>
        </p:nvCxnSpPr>
        <p:spPr>
          <a:xfrm rot="16200000" flipH="1">
            <a:off x="6503750" y="3702357"/>
            <a:ext cx="615755" cy="195208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CDBD187C-6684-469F-D2FD-EA3595C66245}"/>
              </a:ext>
            </a:extLst>
          </p:cNvPr>
          <p:cNvCxnSpPr>
            <a:cxnSpLocks/>
            <a:stCxn id="6" idx="3"/>
          </p:cNvCxnSpPr>
          <p:nvPr/>
        </p:nvCxnSpPr>
        <p:spPr>
          <a:xfrm flipV="1">
            <a:off x="6925620" y="3943143"/>
            <a:ext cx="862051" cy="42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60279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eneradora_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f599ca-43d5-43f7-b8af-28358dc930a6" xsi:nil="true"/>
    <lcf76f155ced4ddcb4097134ff3c332f xmlns="416e7a2e-8215-4936-9282-0c0a2a3c90a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45E48EC34ECCD4F91F6C474393CA67F" ma:contentTypeVersion="11" ma:contentTypeDescription="Crear nuevo documento." ma:contentTypeScope="" ma:versionID="d28659b8c93384fac9a448bd66a32201">
  <xsd:schema xmlns:xsd="http://www.w3.org/2001/XMLSchema" xmlns:xs="http://www.w3.org/2001/XMLSchema" xmlns:p="http://schemas.microsoft.com/office/2006/metadata/properties" xmlns:ns2="416e7a2e-8215-4936-9282-0c0a2a3c90a6" xmlns:ns3="19f599ca-43d5-43f7-b8af-28358dc930a6" targetNamespace="http://schemas.microsoft.com/office/2006/metadata/properties" ma:root="true" ma:fieldsID="d000b787cd5c3945b252a19e6e48954d" ns2:_="" ns3:_="">
    <xsd:import namespace="416e7a2e-8215-4936-9282-0c0a2a3c90a6"/>
    <xsd:import namespace="19f599ca-43d5-43f7-b8af-28358dc930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e7a2e-8215-4936-9282-0c0a2a3c9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3c6228b1-e9fb-4687-ab0c-800c334911c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f599ca-43d5-43f7-b8af-28358dc930a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8073b8-bce7-40a2-9071-ba3374a25169}" ma:internalName="TaxCatchAll" ma:showField="CatchAllData" ma:web="19f599ca-43d5-43f7-b8af-28358dc930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A5DECB-94EA-405E-973E-D277887A023D}">
  <ds:schemaRefs>
    <ds:schemaRef ds:uri="19f599ca-43d5-43f7-b8af-28358dc930a6"/>
    <ds:schemaRef ds:uri="416e7a2e-8215-4936-9282-0c0a2a3c90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E6FCA2-A3CB-4F1D-986F-A061A2990F16}">
  <ds:schemaRefs>
    <ds:schemaRef ds:uri="http://schemas.microsoft.com/sharepoint/v3/contenttype/forms"/>
  </ds:schemaRefs>
</ds:datastoreItem>
</file>

<file path=customXml/itemProps3.xml><?xml version="1.0" encoding="utf-8"?>
<ds:datastoreItem xmlns:ds="http://schemas.openxmlformats.org/officeDocument/2006/customXml" ds:itemID="{DD74BAF2-CF9C-430F-938A-3C7EE7360EDA}">
  <ds:schemaRefs>
    <ds:schemaRef ds:uri="19f599ca-43d5-43f7-b8af-28358dc930a6"/>
    <ds:schemaRef ds:uri="416e7a2e-8215-4936-9282-0c0a2a3c90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80</TotalTime>
  <Words>8311</Words>
  <Application>Microsoft Office PowerPoint</Application>
  <PresentationFormat>Widescreen</PresentationFormat>
  <Paragraphs>964</Paragraphs>
  <Slides>84</Slides>
  <Notes>41</Notes>
  <HiddenSlides>0</HiddenSlides>
  <MMClips>0</MMClips>
  <ScaleCrop>false</ScaleCrop>
  <HeadingPairs>
    <vt:vector size="4" baseType="variant">
      <vt:variant>
        <vt:lpstr>Theme</vt:lpstr>
      </vt:variant>
      <vt:variant>
        <vt:i4>7</vt:i4>
      </vt:variant>
      <vt:variant>
        <vt:lpstr>Slide Titles</vt:lpstr>
      </vt:variant>
      <vt:variant>
        <vt:i4>84</vt:i4>
      </vt:variant>
    </vt:vector>
  </HeadingPairs>
  <TitlesOfParts>
    <vt:vector size="91" baseType="lpstr">
      <vt:lpstr>Tema de Office</vt:lpstr>
      <vt:lpstr>1_Tema de Office</vt:lpstr>
      <vt:lpstr>2_Tema de Office</vt:lpstr>
      <vt:lpstr>3_Tema de Office</vt:lpstr>
      <vt:lpstr>4_Tema de Office</vt:lpstr>
      <vt:lpstr>Generadora_Template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Implementación reglamentaria Ley 21.721</vt:lpstr>
      <vt:lpstr>Agenda</vt:lpstr>
      <vt:lpstr>01</vt:lpstr>
      <vt:lpstr>Contexto regulatorio vigente</vt:lpstr>
      <vt:lpstr>Propuestas de focalización regulatoria desde Generadoras</vt:lpstr>
      <vt:lpstr>Vínculo entre el Plan de Descarbonización e implementación reglamentaria Ley 21.721</vt:lpstr>
      <vt:lpstr>02</vt:lpstr>
      <vt:lpstr>Interpretación inicial de inciso final del artículo 102°</vt:lpstr>
      <vt:lpstr>Sugerencia de propósito de inciso final del Artículo 102°</vt:lpstr>
      <vt:lpstr>Propuesta preliminar de implementación reglamentaria del inciso final del Artículo 102° </vt:lpstr>
      <vt:lpstr>03</vt:lpstr>
      <vt:lpstr>Espacios de perfeccionamiento</vt:lpstr>
      <vt:lpstr>Espacios de perfeccionamiento</vt:lpstr>
      <vt:lpstr>Espacios de perfeccionamiento</vt:lpstr>
      <vt:lpstr>PowerPoint Presentation</vt:lpstr>
      <vt:lpstr>PowerPoint Presentation</vt:lpstr>
      <vt:lpstr>PowerPoint Presentation</vt:lpstr>
      <vt:lpstr>NOSOTROS</vt:lpstr>
      <vt:lpstr>PowerPoint Presentation</vt:lpstr>
      <vt:lpstr>CALIFICACIÓN </vt:lpstr>
      <vt:lpstr>REMUNERACIÓN </vt:lpstr>
      <vt:lpstr>REMUNERACIÓN </vt:lpstr>
      <vt:lpstr>01</vt:lpstr>
      <vt:lpstr>CARGOS ÚNICOS POR USO </vt:lpstr>
      <vt:lpstr>CARGOS ÚNICOS POR USO </vt:lpstr>
      <vt:lpstr>CARGOS ÚNICOS POR USO </vt:lpstr>
      <vt:lpstr>CARGOS ÚNICOS POR USO </vt:lpstr>
      <vt:lpstr>CARGOS ÚNICOS POR USO </vt:lpstr>
      <vt:lpstr>CARGOS ÚNICOS POR USO </vt:lpstr>
      <vt:lpstr>02</vt:lpstr>
      <vt:lpstr>REPARTICIÓN CARGOS DE TRANSMISIÓN</vt:lpstr>
      <vt:lpstr>03</vt:lpstr>
      <vt:lpstr>REASIGNACIÓN DE INGRESOS TARIFARIOS</vt:lpstr>
      <vt:lpstr>REASIGNACIÓN DE INGRESOS TARIFARIOS</vt:lpstr>
      <vt:lpstr>PowerPoint Presentation</vt:lpstr>
      <vt:lpstr>PowerPoint Presentation</vt:lpstr>
      <vt:lpstr>PowerPoint Presentation</vt:lpstr>
      <vt:lpstr>¿Quiénes conforman ACEN?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Valentina Martínez Marchant</dc:creator>
  <cp:lastModifiedBy>Catalina Irarrázaval Campero</cp:lastModifiedBy>
  <cp:revision>4</cp:revision>
  <dcterms:created xsi:type="dcterms:W3CDTF">2025-03-24T18:48:27Z</dcterms:created>
  <dcterms:modified xsi:type="dcterms:W3CDTF">2025-04-25T16:25:44Z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0x010100645E48EC34ECCD4F91F6C474393CA67F</vt:lpwstr>
  </property>
  <property fmtid="{D5CDD505-2E9C-101B-9397-08002B2CF9AE}" pid="3" name="MediaServiceImageTags">
    <vt:lpwstr/>
  </property>
</Properties>
</file>